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70" r:id="rId2"/>
    <p:sldId id="271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4" r:id="rId19"/>
    <p:sldId id="275" r:id="rId20"/>
  </p:sldIdLst>
  <p:sldSz cx="14630400" cy="8229600"/>
  <p:notesSz cx="8229600" cy="14630400"/>
  <p:embeddedFontLst>
    <p:embeddedFont>
      <p:font typeface="Alexandria Semi Bold" panose="020B0604020202020204" pitchFamily="34" charset="0"/>
      <p:regular r:id="rId22"/>
    </p:embeddedFont>
    <p:embeddedFont>
      <p:font typeface="Microsoft YaHei UI Light" panose="020B0502040204020203" pitchFamily="34" charset="-122"/>
      <p:regular r:id="rId23"/>
    </p:embeddedFont>
    <p:embeddedFont>
      <p:font typeface="Montserrat Light" panose="02000000000000000000" pitchFamily="2" charset="0"/>
      <p:italic r:id="rId24"/>
    </p:embeddedFont>
    <p:embeddedFont>
      <p:font typeface="Source Sans 3" panose="020B0303030403090204" pitchFamily="34" charset="0"/>
      <p:regular r:id="rId25"/>
    </p:embeddedFont>
  </p:embeddedFontLst>
  <p:defaultTextStyle>
    <a:defPPr>
      <a:defRPr lang="en-G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6" d="100"/>
          <a:sy n="66" d="100"/>
        </p:scale>
        <p:origin x="372" y="-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font" Target="fonts/font4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3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2.fntdata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1.fntdata" /><Relationship Id="rId27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67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654BD-13B5-A560-0A45-E1DBBCDD5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69E92F-A1A3-30AD-7A90-34DB52C23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08CDC-5496-C56F-9964-A509E9646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27F45-4359-77E3-913D-8423265358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5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96771-1DD9-51DE-2B8B-6C621B1BF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1DBA2-36F3-2835-4B05-FA049AD0B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8161E-E4F0-6DDA-EC4D-B9AE261CD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0D85-ADE5-974B-0599-9CF64D1F87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9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CE0FA-E7AB-A05C-F274-83CDEFB1B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4BB46B-AE7F-AA44-E02A-480FAE56F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AB129-FBF2-7BCF-36A5-6B046FB66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5F579-367B-CA8A-482D-5D30075DD1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3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 /><Relationship Id="rId3" Type="http://schemas.openxmlformats.org/officeDocument/2006/relationships/image" Target="../media/image16.png" /><Relationship Id="rId7" Type="http://schemas.openxmlformats.org/officeDocument/2006/relationships/image" Target="../media/image20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19.svg" /><Relationship Id="rId5" Type="http://schemas.openxmlformats.org/officeDocument/2006/relationships/image" Target="../media/image18.png" /><Relationship Id="rId10" Type="http://schemas.openxmlformats.org/officeDocument/2006/relationships/image" Target="../media/image23.svg" /><Relationship Id="rId4" Type="http://schemas.openxmlformats.org/officeDocument/2006/relationships/image" Target="../media/image17.svg" /><Relationship Id="rId9" Type="http://schemas.openxmlformats.org/officeDocument/2006/relationships/image" Target="../media/image2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0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3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4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 /><Relationship Id="rId3" Type="http://schemas.openxmlformats.org/officeDocument/2006/relationships/image" Target="../media/image29.png" /><Relationship Id="rId7" Type="http://schemas.openxmlformats.org/officeDocument/2006/relationships/image" Target="../media/image33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32.svg" /><Relationship Id="rId5" Type="http://schemas.openxmlformats.org/officeDocument/2006/relationships/image" Target="../media/image31.png" /><Relationship Id="rId10" Type="http://schemas.openxmlformats.org/officeDocument/2006/relationships/image" Target="../media/image36.svg" /><Relationship Id="rId4" Type="http://schemas.openxmlformats.org/officeDocument/2006/relationships/image" Target="../media/image30.svg" /><Relationship Id="rId9" Type="http://schemas.openxmlformats.org/officeDocument/2006/relationships/image" Target="../media/image35.pn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5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0.xml" /><Relationship Id="rId5" Type="http://schemas.openxmlformats.org/officeDocument/2006/relationships/image" Target="../media/image1.jpeg" /><Relationship Id="rId4" Type="http://schemas.microsoft.com/office/2007/relationships/hdphoto" Target="../media/hdphoto1.wdp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.jpeg" /><Relationship Id="rId4" Type="http://schemas.microsoft.com/office/2007/relationships/hdphoto" Target="../media/hdphoto1.wdp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7" Type="http://schemas.openxmlformats.org/officeDocument/2006/relationships/image" Target="../media/image8.sv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8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>
            <a:extLst>
              <a:ext uri="{FF2B5EF4-FFF2-40B4-BE49-F238E27FC236}">
                <a16:creationId xmlns:a16="http://schemas.microsoft.com/office/drawing/2014/main" id="{0FF62895-F440-A355-F9C4-EB79228DA987}"/>
              </a:ext>
            </a:extLst>
          </p:cNvPr>
          <p:cNvSpPr/>
          <p:nvPr/>
        </p:nvSpPr>
        <p:spPr>
          <a:xfrm>
            <a:off x="619026" y="6223174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3200" dirty="0">
                <a:solidFill>
                  <a:srgbClr val="1F1E1E"/>
                </a:solidFill>
                <a:latin typeface="Alexandria Semi Bold" pitchFamily="34" charset="0"/>
                <a:cs typeface="Alexandria Semi Bold" pitchFamily="34" charset="-120"/>
              </a:rPr>
              <a:t>Dr Osei Bonsu Dickson Esq., </a:t>
            </a:r>
            <a:r>
              <a:rPr lang="en-US" sz="3200" dirty="0" err="1">
                <a:solidFill>
                  <a:srgbClr val="1F1E1E"/>
                </a:solidFill>
                <a:latin typeface="Alexandria Semi Bold" pitchFamily="34" charset="0"/>
                <a:cs typeface="Alexandria Semi Bold" pitchFamily="34" charset="-120"/>
              </a:rPr>
              <a:t>FCIMArb</a:t>
            </a:r>
            <a:endParaRPr lang="en-US" sz="3200" dirty="0">
              <a:solidFill>
                <a:srgbClr val="1F1E1E"/>
              </a:solidFill>
              <a:latin typeface="Alexandria Semi Bold" pitchFamily="34" charset="0"/>
              <a:cs typeface="Alexandria Semi Bold" pitchFamily="34" charset="-120"/>
            </a:endParaRP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6E750319-247E-2C6A-70DB-655D6E108349}"/>
              </a:ext>
            </a:extLst>
          </p:cNvPr>
          <p:cNvSpPr/>
          <p:nvPr/>
        </p:nvSpPr>
        <p:spPr>
          <a:xfrm>
            <a:off x="1546163" y="856332"/>
            <a:ext cx="4404694" cy="528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Center for International Mediators                                                      and Arbitrators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ea typeface="Montserrat Bold" pitchFamily="34" charset="-122"/>
                <a:cs typeface="Arial" panose="020B0604020202020204" pitchFamily="34" charset="0"/>
              </a:rPr>
              <a:t>England &amp; Wales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D8C388-7937-A5B7-AFA9-A3E3E4DC623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6915" r="13794" b="13101"/>
          <a:stretch/>
        </p:blipFill>
        <p:spPr bwMode="auto">
          <a:xfrm>
            <a:off x="495300" y="761082"/>
            <a:ext cx="845756" cy="869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8751BF8E-3AF4-71CD-A490-191ACD711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15" name="Text 0">
            <a:extLst>
              <a:ext uri="{FF2B5EF4-FFF2-40B4-BE49-F238E27FC236}">
                <a16:creationId xmlns:a16="http://schemas.microsoft.com/office/drawing/2014/main" id="{2670AE61-6255-4927-B591-8E3C3ACF2D88}"/>
              </a:ext>
            </a:extLst>
          </p:cNvPr>
          <p:cNvSpPr/>
          <p:nvPr/>
        </p:nvSpPr>
        <p:spPr>
          <a:xfrm>
            <a:off x="693356" y="5323288"/>
            <a:ext cx="2102458" cy="6711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2000" dirty="0">
                <a:solidFill>
                  <a:srgbClr val="1F1E1E"/>
                </a:solidFill>
                <a:latin typeface="Arial" panose="020B0604020202020204" pitchFamily="34" charset="0"/>
                <a:ea typeface="Alexandria Semi Bold" pitchFamily="34" charset="-122"/>
                <a:cs typeface="Arial" panose="020B0604020202020204" pitchFamily="34" charset="0"/>
              </a:rPr>
              <a:t>MODULE 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1692389C-A5AD-645A-7595-BBDE14A5B6CB}"/>
              </a:ext>
            </a:extLst>
          </p:cNvPr>
          <p:cNvSpPr/>
          <p:nvPr/>
        </p:nvSpPr>
        <p:spPr>
          <a:xfrm>
            <a:off x="693356" y="4287869"/>
            <a:ext cx="7129844" cy="8697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lexandria Semi Bold" pitchFamily="34" charset="-120"/>
              </a:rPr>
              <a:t>The Law of Obligations</a:t>
            </a:r>
            <a:endParaRPr lang="en-US" sz="4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799707"/>
            <a:ext cx="5972770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Contractual Interpretation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3798" y="1845075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Tribunals interpret unclear clauses using established principles to determine </a:t>
            </a:r>
          </a:p>
          <a:p>
            <a:pPr marL="0" indent="0" algn="l"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the parties' true intentions and obligations.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798" y="2816379"/>
            <a:ext cx="539829" cy="5398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63798" y="3661291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Natural Meaning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3798" y="4097536"/>
            <a:ext cx="6316385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Words given their ordinary and natural 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meaning in context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0098" y="2816379"/>
            <a:ext cx="539829" cy="53982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50098" y="3661291"/>
            <a:ext cx="2687479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Commercial Purpose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Text 5"/>
          <p:cNvSpPr/>
          <p:nvPr/>
        </p:nvSpPr>
        <p:spPr>
          <a:xfrm>
            <a:off x="7450098" y="4097536"/>
            <a:ext cx="6316504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Interpretation aligned with business 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objectives and intent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798" y="4853345"/>
            <a:ext cx="539829" cy="53982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63798" y="5663089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Trade Usage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Text 7"/>
          <p:cNvSpPr/>
          <p:nvPr/>
        </p:nvSpPr>
        <p:spPr>
          <a:xfrm>
            <a:off x="863798" y="6099334"/>
            <a:ext cx="6316385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Industry customs and practices inform 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Interpretation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0098" y="4853345"/>
            <a:ext cx="539829" cy="53982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50098" y="5663089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Good Faith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450098" y="6099334"/>
            <a:ext cx="6316504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Parties expected to act honestly and 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reasonably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609798" y="6990159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These principles are harmonised by CISG, 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UNIDROIT Principles, and common international practice.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7720" y="1639041"/>
            <a:ext cx="7107912" cy="573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Good Faith &amp; Reasonableness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807720" y="2742750"/>
            <a:ext cx="6261140" cy="1544002"/>
          </a:xfrm>
          <a:prstGeom prst="roundRect">
            <a:avLst>
              <a:gd name="adj" fmla="val 7107"/>
            </a:avLst>
          </a:prstGeom>
          <a:solidFill>
            <a:srgbClr val="FFFFFF"/>
          </a:solidFill>
          <a:ln w="22860">
            <a:solidFill>
              <a:srgbClr val="2D2E3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84860" y="2742750"/>
            <a:ext cx="91440" cy="1544002"/>
          </a:xfrm>
          <a:prstGeom prst="roundRect">
            <a:avLst>
              <a:gd name="adj" fmla="val 33129"/>
            </a:avLst>
          </a:prstGeom>
          <a:solidFill>
            <a:srgbClr val="2D2E34"/>
          </a:solidFill>
          <a:ln/>
        </p:spPr>
      </p:sp>
      <p:sp>
        <p:nvSpPr>
          <p:cNvPr id="5" name="Text 3"/>
          <p:cNvSpPr/>
          <p:nvPr/>
        </p:nvSpPr>
        <p:spPr>
          <a:xfrm>
            <a:off x="1101090" y="2967540"/>
            <a:ext cx="2294811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Civil Law Tradition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01090" y="3456172"/>
            <a:ext cx="5742980" cy="605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Foundational duty in all contracts, deeply embedded in legal systems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Shape 5"/>
          <p:cNvSpPr/>
          <p:nvPr/>
        </p:nvSpPr>
        <p:spPr>
          <a:xfrm>
            <a:off x="807720" y="4488682"/>
            <a:ext cx="7130586" cy="1241108"/>
          </a:xfrm>
          <a:prstGeom prst="roundRect">
            <a:avLst>
              <a:gd name="adj" fmla="val 8841"/>
            </a:avLst>
          </a:prstGeom>
          <a:solidFill>
            <a:srgbClr val="FFFFFF"/>
          </a:solidFill>
          <a:ln w="22860">
            <a:solidFill>
              <a:srgbClr val="2D2E34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84860" y="4488682"/>
            <a:ext cx="91440" cy="1241108"/>
          </a:xfrm>
          <a:prstGeom prst="roundRect">
            <a:avLst>
              <a:gd name="adj" fmla="val 33129"/>
            </a:avLst>
          </a:prstGeom>
          <a:solidFill>
            <a:srgbClr val="2D2E34"/>
          </a:solidFill>
          <a:ln/>
        </p:spPr>
      </p:sp>
      <p:sp>
        <p:nvSpPr>
          <p:cNvPr id="9" name="Text 7"/>
          <p:cNvSpPr/>
          <p:nvPr/>
        </p:nvSpPr>
        <p:spPr>
          <a:xfrm>
            <a:off x="1101090" y="4713472"/>
            <a:ext cx="2899886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Common Law Approach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101090" y="5202105"/>
            <a:ext cx="5742980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Emerging doctrine with case-specific application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07720" y="5931720"/>
            <a:ext cx="6261140" cy="1544002"/>
          </a:xfrm>
          <a:prstGeom prst="roundRect">
            <a:avLst>
              <a:gd name="adj" fmla="val 7107"/>
            </a:avLst>
          </a:prstGeom>
          <a:solidFill>
            <a:srgbClr val="FFFFFF"/>
          </a:solidFill>
          <a:ln w="22860">
            <a:solidFill>
              <a:srgbClr val="2D2E34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84860" y="5931720"/>
            <a:ext cx="91440" cy="1544002"/>
          </a:xfrm>
          <a:prstGeom prst="roundRect">
            <a:avLst>
              <a:gd name="adj" fmla="val 33129"/>
            </a:avLst>
          </a:prstGeom>
          <a:solidFill>
            <a:srgbClr val="2D2E34"/>
          </a:solidFill>
          <a:ln/>
        </p:spPr>
      </p:sp>
      <p:sp>
        <p:nvSpPr>
          <p:cNvPr id="13" name="Text 11"/>
          <p:cNvSpPr/>
          <p:nvPr/>
        </p:nvSpPr>
        <p:spPr>
          <a:xfrm>
            <a:off x="1101090" y="6156510"/>
            <a:ext cx="2935843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International Arbitration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01090" y="6645142"/>
            <a:ext cx="5742980" cy="605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Increasingly used to evaluate party conduct and contractual performance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627" y="1659017"/>
            <a:ext cx="6261140" cy="62611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024057"/>
            <a:ext cx="7376874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Non-Contractual Obligations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50198" y="1961436"/>
            <a:ext cx="3600212" cy="2297549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6566059" y="2177296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Tort/Delict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6566059" y="2782874"/>
            <a:ext cx="3168491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Negligence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66059" y="3182329"/>
            <a:ext cx="3168491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Economic loss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66059" y="3581783"/>
            <a:ext cx="3168491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Misrepresentation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66271" y="1961436"/>
            <a:ext cx="3600331" cy="2297549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</p:sp>
      <p:sp>
        <p:nvSpPr>
          <p:cNvPr id="10" name="Text 7"/>
          <p:cNvSpPr/>
          <p:nvPr/>
        </p:nvSpPr>
        <p:spPr>
          <a:xfrm>
            <a:off x="10382131" y="2177296"/>
            <a:ext cx="3168610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Professional Responsibilities</a:t>
            </a:r>
            <a:endParaRPr lang="en-US" sz="2800" dirty="0"/>
          </a:p>
        </p:txBody>
      </p:sp>
      <p:sp>
        <p:nvSpPr>
          <p:cNvPr id="11" name="Text 8"/>
          <p:cNvSpPr/>
          <p:nvPr/>
        </p:nvSpPr>
        <p:spPr>
          <a:xfrm>
            <a:off x="10382131" y="3089579"/>
            <a:ext cx="3168610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Engineers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82131" y="3489034"/>
            <a:ext cx="3168610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Architects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382131" y="3888488"/>
            <a:ext cx="3168610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Financial experts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350198" y="4474845"/>
            <a:ext cx="7416403" cy="1515904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15" name="Text 12"/>
          <p:cNvSpPr/>
          <p:nvPr/>
        </p:nvSpPr>
        <p:spPr>
          <a:xfrm>
            <a:off x="6566059" y="4690705"/>
            <a:ext cx="264116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Tribunal Jurisdiction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566059" y="5126950"/>
            <a:ext cx="698468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If arising "out of or in connection with" the contract, tribunals may assume jurisdiction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350198" y="6233636"/>
            <a:ext cx="741640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Non-contractual obligations imposed by law can fall within the scope of arbitration agreements when sufficiently connected to the underlying contractual relationship.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74388" y="1199078"/>
            <a:ext cx="8358426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Restitution &amp; Unjust Enrichment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2160984"/>
            <a:ext cx="4844891" cy="48448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43280" y="2828223"/>
            <a:ext cx="3588187" cy="368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Preventing Unjust Gain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43280" y="3412225"/>
            <a:ext cx="753082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Restitution prevents unjust gain at another's expense. It arises where a benefit is received that lacks legal justification.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023147" y="4760249"/>
            <a:ext cx="485894" cy="4858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6724902" y="4834425"/>
            <a:ext cx="267271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Investment Disputes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8" name="Text 5"/>
          <p:cNvSpPr/>
          <p:nvPr/>
        </p:nvSpPr>
        <p:spPr>
          <a:xfrm>
            <a:off x="6724902" y="5356991"/>
            <a:ext cx="2928699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Recovery of funds improperly retained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Shape 6"/>
          <p:cNvSpPr/>
          <p:nvPr/>
        </p:nvSpPr>
        <p:spPr>
          <a:xfrm>
            <a:off x="9923516" y="4760249"/>
            <a:ext cx="485894" cy="4858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0" name="Text 7"/>
          <p:cNvSpPr/>
          <p:nvPr/>
        </p:nvSpPr>
        <p:spPr>
          <a:xfrm>
            <a:off x="10625270" y="4834425"/>
            <a:ext cx="2605326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Construction Claims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625270" y="5356991"/>
            <a:ext cx="2928699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Payment for work performed without valid contract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023147" y="6436768"/>
            <a:ext cx="485894" cy="4858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6724902" y="6510944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Services Disputes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724902" y="7033510"/>
            <a:ext cx="6829068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Compensation for benefits conferred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687" y="765215"/>
            <a:ext cx="7327225" cy="522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4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Remedies Available in </a:t>
            </a:r>
          </a:p>
          <a:p>
            <a:pPr marL="0" indent="0" algn="l">
              <a:buNone/>
            </a:pPr>
            <a:r>
              <a:rPr lang="en-US" sz="4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Arbitration</a:t>
            </a:r>
            <a:endParaRPr lang="en-US" sz="4800" dirty="0"/>
          </a:p>
        </p:txBody>
      </p:sp>
      <p:sp>
        <p:nvSpPr>
          <p:cNvPr id="4" name="Shape 1"/>
          <p:cNvSpPr/>
          <p:nvPr/>
        </p:nvSpPr>
        <p:spPr>
          <a:xfrm>
            <a:off x="735687" y="2376327"/>
            <a:ext cx="7672626" cy="1741170"/>
          </a:xfrm>
          <a:prstGeom prst="roundRect">
            <a:avLst>
              <a:gd name="adj" fmla="val 158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58547" y="2399187"/>
            <a:ext cx="735687" cy="1695450"/>
          </a:xfrm>
          <a:prstGeom prst="roundRect">
            <a:avLst>
              <a:gd name="adj" fmla="val 22"/>
            </a:avLst>
          </a:prstGeom>
          <a:solidFill>
            <a:srgbClr val="F2EEEE"/>
          </a:solidFill>
          <a:ln/>
        </p:spPr>
      </p:sp>
      <p:sp>
        <p:nvSpPr>
          <p:cNvPr id="6" name="Text 3"/>
          <p:cNvSpPr/>
          <p:nvPr/>
        </p:nvSpPr>
        <p:spPr>
          <a:xfrm>
            <a:off x="988457" y="3074509"/>
            <a:ext cx="27586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6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1</a:t>
            </a:r>
            <a:endParaRPr lang="en-US" sz="36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 4"/>
          <p:cNvSpPr/>
          <p:nvPr/>
        </p:nvSpPr>
        <p:spPr>
          <a:xfrm>
            <a:off x="1678067" y="2430619"/>
            <a:ext cx="2143363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Monetary Damages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8" name="Text 5"/>
          <p:cNvSpPr/>
          <p:nvPr/>
        </p:nvSpPr>
        <p:spPr>
          <a:xfrm>
            <a:off x="1678067" y="2954613"/>
            <a:ext cx="652355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Expectation damages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Text 6"/>
          <p:cNvSpPr/>
          <p:nvPr/>
        </p:nvSpPr>
        <p:spPr>
          <a:xfrm>
            <a:off x="1678067" y="3294775"/>
            <a:ext cx="652355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Reliance damages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678067" y="3634936"/>
            <a:ext cx="652355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Restitution damages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35687" y="4301329"/>
            <a:ext cx="7672626" cy="1401008"/>
          </a:xfrm>
          <a:prstGeom prst="roundRect">
            <a:avLst>
              <a:gd name="adj" fmla="val 196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58547" y="4324189"/>
            <a:ext cx="735687" cy="1355288"/>
          </a:xfrm>
          <a:prstGeom prst="roundRect">
            <a:avLst>
              <a:gd name="adj" fmla="val 22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988457" y="4829371"/>
            <a:ext cx="27586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6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2</a:t>
            </a:r>
            <a:endParaRPr lang="en-US" sz="36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678067" y="4372556"/>
            <a:ext cx="2462808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Financial Adjustments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678067" y="4879616"/>
            <a:ext cx="652355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Interest calculations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678067" y="5219777"/>
            <a:ext cx="652355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Exchange rate adjustments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35687" y="5886170"/>
            <a:ext cx="7672626" cy="110359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758547" y="5909030"/>
            <a:ext cx="735687" cy="1057870"/>
          </a:xfrm>
          <a:prstGeom prst="roundRect">
            <a:avLst>
              <a:gd name="adj" fmla="val 22"/>
            </a:avLst>
          </a:prstGeom>
          <a:solidFill>
            <a:srgbClr val="F2EEEE"/>
          </a:solidFill>
          <a:ln/>
        </p:spPr>
      </p:sp>
      <p:sp>
        <p:nvSpPr>
          <p:cNvPr id="19" name="Text 16"/>
          <p:cNvSpPr/>
          <p:nvPr/>
        </p:nvSpPr>
        <p:spPr>
          <a:xfrm>
            <a:off x="988457" y="6265503"/>
            <a:ext cx="27586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6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3</a:t>
            </a:r>
            <a:endParaRPr lang="en-US" sz="36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678067" y="5940463"/>
            <a:ext cx="2347436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Specific Performance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1678067" y="6464457"/>
            <a:ext cx="652355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Ordered where permitted by applicable law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735687" y="7173593"/>
            <a:ext cx="7672626" cy="110359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758547" y="7196453"/>
            <a:ext cx="735687" cy="1057870"/>
          </a:xfrm>
          <a:prstGeom prst="roundRect">
            <a:avLst>
              <a:gd name="adj" fmla="val 22"/>
            </a:avLst>
          </a:prstGeom>
          <a:solidFill>
            <a:srgbClr val="F2EEEE"/>
          </a:solidFill>
          <a:ln/>
        </p:spPr>
      </p:sp>
      <p:sp>
        <p:nvSpPr>
          <p:cNvPr id="24" name="Text 21"/>
          <p:cNvSpPr/>
          <p:nvPr/>
        </p:nvSpPr>
        <p:spPr>
          <a:xfrm>
            <a:off x="988457" y="7552926"/>
            <a:ext cx="27586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6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4</a:t>
            </a:r>
            <a:endParaRPr lang="en-US" sz="36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1678067" y="7380286"/>
            <a:ext cx="2275761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Liquidated Damages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1678067" y="7751880"/>
            <a:ext cx="652355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Enforced unless deemed penal in nature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355288"/>
            <a:ext cx="7081480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Evidence &amp; Burden of Proof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1106686" y="2292668"/>
            <a:ext cx="30480" cy="3366849"/>
          </a:xfrm>
          <a:prstGeom prst="roundRect">
            <a:avLst>
              <a:gd name="adj" fmla="val 106288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1319153" y="2520315"/>
            <a:ext cx="647819" cy="30480"/>
          </a:xfrm>
          <a:prstGeom prst="roundRect">
            <a:avLst>
              <a:gd name="adj" fmla="val 106288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863739" y="2292668"/>
            <a:ext cx="485894" cy="4858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959406" y="2351484"/>
            <a:ext cx="294442" cy="368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186583" y="2366843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Claimant's Burden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186583" y="2803088"/>
            <a:ext cx="609361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Must prove breach and resulting loss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319153" y="3786545"/>
            <a:ext cx="647819" cy="30480"/>
          </a:xfrm>
          <a:prstGeom prst="roundRect">
            <a:avLst>
              <a:gd name="adj" fmla="val 106288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863739" y="3558897"/>
            <a:ext cx="485894" cy="4858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959406" y="3617714"/>
            <a:ext cx="294442" cy="368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186583" y="3633073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Expert Testimony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186583" y="4069318"/>
            <a:ext cx="609361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Vital in technical and complex disputes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319153" y="5052774"/>
            <a:ext cx="647819" cy="30480"/>
          </a:xfrm>
          <a:prstGeom prst="roundRect">
            <a:avLst>
              <a:gd name="adj" fmla="val 106288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863739" y="4825127"/>
            <a:ext cx="485894" cy="4858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959406" y="4883944"/>
            <a:ext cx="294442" cy="368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186583" y="4899303"/>
            <a:ext cx="3235881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Disclosure Requirements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186583" y="5335548"/>
            <a:ext cx="609361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Guided by ICC, LCIA, SIAC, UNCITRAL rules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863798" y="5902404"/>
            <a:ext cx="741640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evidentiary framework in international arbitration balances efficiency with fairness, ensuring parties can present their case while maintaining procedural economy.</a:t>
            </a:r>
            <a:endParaRPr lang="en-US" sz="1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9868" y="2002529"/>
            <a:ext cx="5745718" cy="482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Key Takeaways &amp; Discussion</a:t>
            </a:r>
            <a:endParaRPr lang="en-US" sz="4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79966" y="3323468"/>
            <a:ext cx="6550223" cy="1618059"/>
          </a:xfrm>
          <a:prstGeom prst="roundRect">
            <a:avLst>
              <a:gd name="adj" fmla="val 1576"/>
            </a:avLst>
          </a:prstGeom>
          <a:solidFill>
            <a:srgbClr val="F2EEEE"/>
          </a:solidFill>
          <a:ln/>
        </p:spPr>
      </p:sp>
      <p:sp>
        <p:nvSpPr>
          <p:cNvPr id="4" name="Shape 2"/>
          <p:cNvSpPr/>
          <p:nvPr/>
        </p:nvSpPr>
        <p:spPr>
          <a:xfrm>
            <a:off x="849868" y="3493370"/>
            <a:ext cx="509945" cy="509945"/>
          </a:xfrm>
          <a:prstGeom prst="roundRect">
            <a:avLst>
              <a:gd name="adj" fmla="val 17929552"/>
            </a:avLst>
          </a:prstGeom>
          <a:solidFill>
            <a:srgbClr val="2D2E34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124" y="3633626"/>
            <a:ext cx="229433" cy="2294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49868" y="4173217"/>
            <a:ext cx="193178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Legal Backbone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 4"/>
          <p:cNvSpPr/>
          <p:nvPr/>
        </p:nvSpPr>
        <p:spPr>
          <a:xfrm>
            <a:off x="849868" y="4516593"/>
            <a:ext cx="6210419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Obligations form the legal backbone of arbitration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00092" y="3323468"/>
            <a:ext cx="6550343" cy="1618059"/>
          </a:xfrm>
          <a:prstGeom prst="roundRect">
            <a:avLst>
              <a:gd name="adj" fmla="val 1576"/>
            </a:avLst>
          </a:prstGeom>
          <a:solidFill>
            <a:srgbClr val="F2EEEE"/>
          </a:solidFill>
          <a:ln/>
        </p:spPr>
      </p:sp>
      <p:sp>
        <p:nvSpPr>
          <p:cNvPr id="9" name="Shape 6"/>
          <p:cNvSpPr/>
          <p:nvPr/>
        </p:nvSpPr>
        <p:spPr>
          <a:xfrm>
            <a:off x="7569994" y="3493370"/>
            <a:ext cx="509945" cy="509945"/>
          </a:xfrm>
          <a:prstGeom prst="roundRect">
            <a:avLst>
              <a:gd name="adj" fmla="val 17929552"/>
            </a:avLst>
          </a:prstGeom>
          <a:solidFill>
            <a:srgbClr val="2D2E34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0249" y="3633626"/>
            <a:ext cx="229433" cy="22943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69994" y="4173217"/>
            <a:ext cx="193178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Clear Duties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569994" y="4516593"/>
            <a:ext cx="6210538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Clear duties reduce disputes and enhance enforceability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679966" y="5111430"/>
            <a:ext cx="6550223" cy="1618059"/>
          </a:xfrm>
          <a:prstGeom prst="roundRect">
            <a:avLst>
              <a:gd name="adj" fmla="val 1576"/>
            </a:avLst>
          </a:prstGeom>
          <a:solidFill>
            <a:srgbClr val="F2EEEE"/>
          </a:solidFill>
          <a:ln/>
        </p:spPr>
      </p:sp>
      <p:sp>
        <p:nvSpPr>
          <p:cNvPr id="14" name="Shape 10"/>
          <p:cNvSpPr/>
          <p:nvPr/>
        </p:nvSpPr>
        <p:spPr>
          <a:xfrm>
            <a:off x="849868" y="5281332"/>
            <a:ext cx="509945" cy="509945"/>
          </a:xfrm>
          <a:prstGeom prst="roundRect">
            <a:avLst>
              <a:gd name="adj" fmla="val 17929552"/>
            </a:avLst>
          </a:prstGeom>
          <a:solidFill>
            <a:srgbClr val="2D2E3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124" y="5421587"/>
            <a:ext cx="229433" cy="22943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49868" y="5961179"/>
            <a:ext cx="193178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Better Outcomes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49868" y="6304555"/>
            <a:ext cx="6210419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Understanding obligations improves advocacy and arbitral outcomes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7400092" y="5111430"/>
            <a:ext cx="6550343" cy="1618059"/>
          </a:xfrm>
          <a:prstGeom prst="roundRect">
            <a:avLst>
              <a:gd name="adj" fmla="val 1576"/>
            </a:avLst>
          </a:prstGeom>
          <a:solidFill>
            <a:srgbClr val="F2EEEE"/>
          </a:solidFill>
          <a:ln/>
        </p:spPr>
      </p:sp>
      <p:sp>
        <p:nvSpPr>
          <p:cNvPr id="19" name="Shape 14"/>
          <p:cNvSpPr/>
          <p:nvPr/>
        </p:nvSpPr>
        <p:spPr>
          <a:xfrm>
            <a:off x="7569994" y="5281332"/>
            <a:ext cx="509945" cy="509945"/>
          </a:xfrm>
          <a:prstGeom prst="roundRect">
            <a:avLst>
              <a:gd name="adj" fmla="val 17929552"/>
            </a:avLst>
          </a:prstGeom>
          <a:solidFill>
            <a:srgbClr val="2D2E34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10249" y="5421587"/>
            <a:ext cx="229433" cy="22943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569994" y="5961179"/>
            <a:ext cx="193178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Leading Forum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569994" y="6304555"/>
            <a:ext cx="6210538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Arbitration remains the leading forum for resolving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cross-border obligations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B495-45B3-645B-C4C4-85D6E102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117D3D0-4489-6ACA-B465-ACA7660B4E2F}"/>
              </a:ext>
            </a:extLst>
          </p:cNvPr>
          <p:cNvSpPr/>
          <p:nvPr/>
        </p:nvSpPr>
        <p:spPr>
          <a:xfrm>
            <a:off x="679966" y="2517561"/>
            <a:ext cx="5745718" cy="482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Discussion Points</a:t>
            </a:r>
            <a:endParaRPr lang="en-US" sz="4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3" name="Shape 17">
            <a:extLst>
              <a:ext uri="{FF2B5EF4-FFF2-40B4-BE49-F238E27FC236}">
                <a16:creationId xmlns:a16="http://schemas.microsoft.com/office/drawing/2014/main" id="{32102B66-96C4-B387-D5A1-2CF7260C09C5}"/>
              </a:ext>
            </a:extLst>
          </p:cNvPr>
          <p:cNvSpPr/>
          <p:nvPr/>
        </p:nvSpPr>
        <p:spPr>
          <a:xfrm>
            <a:off x="679966" y="3481589"/>
            <a:ext cx="13270468" cy="28813"/>
          </a:xfrm>
          <a:prstGeom prst="rect">
            <a:avLst/>
          </a:prstGeom>
          <a:solidFill>
            <a:srgbClr val="3D3838">
              <a:alpha val="50000"/>
            </a:srgbClr>
          </a:solidFill>
          <a:ln/>
        </p:spPr>
      </p:sp>
      <p:sp>
        <p:nvSpPr>
          <p:cNvPr id="25" name="Text 19">
            <a:extLst>
              <a:ext uri="{FF2B5EF4-FFF2-40B4-BE49-F238E27FC236}">
                <a16:creationId xmlns:a16="http://schemas.microsoft.com/office/drawing/2014/main" id="{E254A5CB-C57F-423B-1A49-441C81718A15}"/>
              </a:ext>
            </a:extLst>
          </p:cNvPr>
          <p:cNvSpPr/>
          <p:nvPr/>
        </p:nvSpPr>
        <p:spPr>
          <a:xfrm>
            <a:off x="679966" y="3903394"/>
            <a:ext cx="13270468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Should tribunals impose a universal duty of good faith?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6" name="Text 20">
            <a:extLst>
              <a:ext uri="{FF2B5EF4-FFF2-40B4-BE49-F238E27FC236}">
                <a16:creationId xmlns:a16="http://schemas.microsoft.com/office/drawing/2014/main" id="{D74C5F42-6BE2-7A29-BDF0-F4B1D1ECD58B}"/>
              </a:ext>
            </a:extLst>
          </p:cNvPr>
          <p:cNvSpPr/>
          <p:nvPr/>
        </p:nvSpPr>
        <p:spPr>
          <a:xfrm>
            <a:off x="679966" y="4370236"/>
            <a:ext cx="13270468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Are liquidated damages clauses always enforceable?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8" name="Text 22">
            <a:extLst>
              <a:ext uri="{FF2B5EF4-FFF2-40B4-BE49-F238E27FC236}">
                <a16:creationId xmlns:a16="http://schemas.microsoft.com/office/drawing/2014/main" id="{C28F1328-A905-9AA3-B9C2-0277A53BE6F1}"/>
              </a:ext>
            </a:extLst>
          </p:cNvPr>
          <p:cNvSpPr/>
          <p:nvPr/>
        </p:nvSpPr>
        <p:spPr>
          <a:xfrm>
            <a:off x="679966" y="5253123"/>
            <a:ext cx="13270468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Can non-contractual obligations fall under arbitration clauses?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9" name="Text 23">
            <a:extLst>
              <a:ext uri="{FF2B5EF4-FFF2-40B4-BE49-F238E27FC236}">
                <a16:creationId xmlns:a16="http://schemas.microsoft.com/office/drawing/2014/main" id="{B23BA66F-AF28-7B36-1768-13BBA3E6A178}"/>
              </a:ext>
            </a:extLst>
          </p:cNvPr>
          <p:cNvSpPr/>
          <p:nvPr/>
        </p:nvSpPr>
        <p:spPr>
          <a:xfrm>
            <a:off x="679966" y="5753833"/>
            <a:ext cx="13270468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When should specific performance be preferred over damages?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30" name="Text 24">
            <a:extLst>
              <a:ext uri="{FF2B5EF4-FFF2-40B4-BE49-F238E27FC236}">
                <a16:creationId xmlns:a16="http://schemas.microsoft.com/office/drawing/2014/main" id="{3CBC5ADD-FB31-7FEC-B0FC-D77710523F86}"/>
              </a:ext>
            </a:extLst>
          </p:cNvPr>
          <p:cNvSpPr/>
          <p:nvPr/>
        </p:nvSpPr>
        <p:spPr>
          <a:xfrm>
            <a:off x="679966" y="7266880"/>
            <a:ext cx="13270468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Thank you for your attention.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886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48709"/>
            <a:ext cx="8180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Recommended Reading List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48359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Arial" panose="020B0604020202020204" pitchFamily="34" charset="0"/>
                <a:ea typeface="Alexandria Semi Bold" pitchFamily="34" charset="-122"/>
                <a:cs typeface="Arial" panose="020B0604020202020204" pitchFamily="34" charset="0"/>
              </a:rPr>
              <a:t>Foundational Texts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3607951"/>
            <a:ext cx="833889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Gary Born, </a:t>
            </a:r>
            <a:r>
              <a:rPr lang="en-US" sz="2000" i="1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International Commercial Arbitration</a:t>
            </a: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 (3rd Edition, 2021)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8309" y="4030385"/>
            <a:ext cx="833889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Emmanuel Gaillard &amp; John Savage, </a:t>
            </a:r>
            <a:r>
              <a:rPr lang="en-US" sz="2000" i="1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Fouchard, Gaillard, Goldman on International Commercial Arbitration</a:t>
            </a: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 (1999)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8309" y="4799528"/>
            <a:ext cx="833889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Julian D.M. Lew, </a:t>
            </a:r>
            <a:r>
              <a:rPr lang="en-US" sz="2000" i="1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Comparative International Commercial Arbitration</a:t>
            </a: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 (2003)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8309" y="5709523"/>
            <a:ext cx="522386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Arial" panose="020B0604020202020204" pitchFamily="34" charset="0"/>
                <a:ea typeface="Alexandria Semi Bold" pitchFamily="34" charset="-122"/>
                <a:cs typeface="Arial" panose="020B0604020202020204" pitchFamily="34" charset="0"/>
              </a:rPr>
              <a:t>Primary Sources &amp; Current Research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8309" y="6282333"/>
            <a:ext cx="833889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UNCITRAL Arbitration Rules and Model Law texts (official website)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8309" y="6704767"/>
            <a:ext cx="833889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International Council for Commercial Arbitration (ICCA) publications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8309" y="7127200"/>
            <a:ext cx="833889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Recent articles: Charles Russell Speechlys, Skadden, WilmerHale insights on 2025 arbitration trends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ook cover with gold text&#10;&#10;AI-generated content may be incorrect.">
            <a:extLst>
              <a:ext uri="{FF2B5EF4-FFF2-40B4-BE49-F238E27FC236}">
                <a16:creationId xmlns:a16="http://schemas.microsoft.com/office/drawing/2014/main" id="{A05A0571-A4A2-2C15-10C8-B13ADCF6E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7019" y="824809"/>
            <a:ext cx="4426314" cy="6642066"/>
          </a:xfrm>
          <a:prstGeom prst="rect">
            <a:avLst/>
          </a:prstGeom>
        </p:spPr>
      </p:pic>
      <p:sp>
        <p:nvSpPr>
          <p:cNvPr id="13" name="Text 2">
            <a:extLst>
              <a:ext uri="{FF2B5EF4-FFF2-40B4-BE49-F238E27FC236}">
                <a16:creationId xmlns:a16="http://schemas.microsoft.com/office/drawing/2014/main" id="{C07FD9A1-4EC2-9F12-55C8-ADBDC443C36D}"/>
              </a:ext>
            </a:extLst>
          </p:cNvPr>
          <p:cNvSpPr/>
          <p:nvPr/>
        </p:nvSpPr>
        <p:spPr>
          <a:xfrm>
            <a:off x="737447" y="3223323"/>
            <a:ext cx="833889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Osei Bonsu Dickson, </a:t>
            </a:r>
            <a:r>
              <a:rPr lang="en-US" sz="2000" i="1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International Commercial Arbitration</a:t>
            </a:r>
            <a:r>
              <a:rPr lang="en-US" sz="20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 (1st Edition, 2025)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5D3D1E22-AE70-059F-DBB2-C22EDDC10486}"/>
              </a:ext>
            </a:extLst>
          </p:cNvPr>
          <p:cNvSpPr/>
          <p:nvPr/>
        </p:nvSpPr>
        <p:spPr>
          <a:xfrm>
            <a:off x="1508063" y="418182"/>
            <a:ext cx="4404694" cy="528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Center for International Mediators                                                      and Arbitrators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ea typeface="Montserrat Bold" pitchFamily="34" charset="-122"/>
                <a:cs typeface="Arial" panose="020B0604020202020204" pitchFamily="34" charset="0"/>
              </a:rPr>
              <a:t>England &amp; Wales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3B708A-CC76-13CC-CB2A-AAB24BE4557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6915" r="13794" b="13101"/>
          <a:stretch/>
        </p:blipFill>
        <p:spPr bwMode="auto">
          <a:xfrm>
            <a:off x="457200" y="322932"/>
            <a:ext cx="845756" cy="869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7F5AB-7F20-0DC2-9CCA-8A82AEFBB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90BDABF6-D6EB-5AD4-5CCF-CB4E09D7BF3A}"/>
              </a:ext>
            </a:extLst>
          </p:cNvPr>
          <p:cNvSpPr/>
          <p:nvPr/>
        </p:nvSpPr>
        <p:spPr>
          <a:xfrm>
            <a:off x="1742069" y="4114800"/>
            <a:ext cx="4905475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1380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Q &amp; A</a:t>
            </a:r>
            <a:endParaRPr lang="en-US" sz="13800" dirty="0"/>
          </a:p>
        </p:txBody>
      </p:sp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7D467D4E-BB0A-5445-2FD9-BF76DD33D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DA0F2C60-80CF-6674-C9EF-799E14CB562D}"/>
              </a:ext>
            </a:extLst>
          </p:cNvPr>
          <p:cNvSpPr/>
          <p:nvPr/>
        </p:nvSpPr>
        <p:spPr>
          <a:xfrm>
            <a:off x="1508063" y="856332"/>
            <a:ext cx="4404694" cy="528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Center for International Mediators                                                      and Arbitrators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ea typeface="Montserrat Bold" pitchFamily="34" charset="-122"/>
                <a:cs typeface="Arial" panose="020B0604020202020204" pitchFamily="34" charset="0"/>
              </a:rPr>
              <a:t>England &amp; Wales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FACC5-B0BF-4E40-A1D6-B7404769A17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6915" r="13794" b="13101"/>
          <a:stretch/>
        </p:blipFill>
        <p:spPr bwMode="auto">
          <a:xfrm>
            <a:off x="457200" y="761082"/>
            <a:ext cx="845756" cy="869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289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DED6B-46A3-57D1-834E-9B6CF48BF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6FC66A18-6D89-4094-2944-2405129B6A65}"/>
              </a:ext>
            </a:extLst>
          </p:cNvPr>
          <p:cNvSpPr/>
          <p:nvPr/>
        </p:nvSpPr>
        <p:spPr>
          <a:xfrm>
            <a:off x="580926" y="3078886"/>
            <a:ext cx="8700484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lexandria Semi Bold" pitchFamily="34" charset="-120"/>
              </a:rPr>
              <a:t>Center for International </a:t>
            </a:r>
          </a:p>
          <a:p>
            <a:pPr marL="0" indent="0" algn="l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lexandria Semi Bold" pitchFamily="34" charset="-120"/>
              </a:rPr>
              <a:t>Mediators and Arbitrators</a:t>
            </a:r>
          </a:p>
          <a:p>
            <a:pPr marL="0" indent="0" algn="l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lexandria Semi Bold" pitchFamily="34" charset="-120"/>
              </a:rPr>
              <a:t>England &amp; Wales</a:t>
            </a:r>
          </a:p>
        </p:txBody>
      </p:sp>
      <p:pic>
        <p:nvPicPr>
          <p:cNvPr id="4" name="Picture 3" descr="A book cover with gold text&#10;&#10;AI-generated content may be incorrect.">
            <a:extLst>
              <a:ext uri="{FF2B5EF4-FFF2-40B4-BE49-F238E27FC236}">
                <a16:creationId xmlns:a16="http://schemas.microsoft.com/office/drawing/2014/main" id="{45952BF8-4DC6-C2EB-11A5-9A1BA2CA6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4257" y="-59661"/>
            <a:ext cx="5876144" cy="8817660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CE4BF928-E453-D651-B7CA-35B359D240A8}"/>
              </a:ext>
            </a:extLst>
          </p:cNvPr>
          <p:cNvSpPr/>
          <p:nvPr/>
        </p:nvSpPr>
        <p:spPr>
          <a:xfrm>
            <a:off x="655256" y="5323288"/>
            <a:ext cx="3800630" cy="6711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2000" dirty="0">
                <a:solidFill>
                  <a:srgbClr val="1F1E1E"/>
                </a:solidFill>
                <a:latin typeface="Arial" panose="020B0604020202020204" pitchFamily="34" charset="0"/>
                <a:ea typeface="Alexandria Semi Bold" pitchFamily="34" charset="-122"/>
                <a:cs typeface="Arial" panose="020B0604020202020204" pitchFamily="34" charset="0"/>
              </a:rPr>
              <a:t>OXFORDSHIRE</a:t>
            </a:r>
          </a:p>
          <a:p>
            <a:pPr marL="0" indent="0" algn="l">
              <a:lnSpc>
                <a:spcPts val="5600"/>
              </a:lnSpc>
              <a:buNone/>
            </a:pPr>
            <a:endParaRPr lang="en-US" sz="2000" dirty="0">
              <a:solidFill>
                <a:srgbClr val="1F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5600"/>
              </a:lnSpc>
              <a:buNone/>
            </a:pPr>
            <a:r>
              <a:rPr lang="en-US" sz="2000" dirty="0">
                <a:solidFill>
                  <a:srgbClr val="1F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 +23353 673 5535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63F9912-C96A-A78A-E537-8EE5D73AEF8F}"/>
              </a:ext>
            </a:extLst>
          </p:cNvPr>
          <p:cNvSpPr/>
          <p:nvPr/>
        </p:nvSpPr>
        <p:spPr>
          <a:xfrm>
            <a:off x="1508063" y="856332"/>
            <a:ext cx="4404694" cy="528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Center for International Mediators                                                      and Arbitrators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ea typeface="Montserrat Bold" pitchFamily="34" charset="-122"/>
                <a:cs typeface="Arial" panose="020B0604020202020204" pitchFamily="34" charset="0"/>
              </a:rPr>
              <a:t>England &amp; Wales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21A3B-D556-02D5-BDF9-E47458314B0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6915" r="13794" b="13101"/>
          <a:stretch/>
        </p:blipFill>
        <p:spPr bwMode="auto">
          <a:xfrm>
            <a:off x="457200" y="761082"/>
            <a:ext cx="845756" cy="869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694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3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5107" y="587931"/>
            <a:ext cx="4859060" cy="60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800" dirty="0">
                <a:solidFill>
                  <a:srgbClr val="1F1E1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lexandria Semi Bold" pitchFamily="34" charset="-120"/>
              </a:rPr>
              <a:t>Introduction</a:t>
            </a:r>
          </a:p>
        </p:txBody>
      </p:sp>
      <p:sp>
        <p:nvSpPr>
          <p:cNvPr id="4" name="Shape 1"/>
          <p:cNvSpPr/>
          <p:nvPr/>
        </p:nvSpPr>
        <p:spPr>
          <a:xfrm>
            <a:off x="855107" y="1515904"/>
            <a:ext cx="3609975" cy="2356009"/>
          </a:xfrm>
          <a:prstGeom prst="roundRect">
            <a:avLst>
              <a:gd name="adj" fmla="val 1361"/>
            </a:avLst>
          </a:prstGeom>
          <a:solidFill>
            <a:srgbClr val="F2EEEE"/>
          </a:solidFill>
          <a:ln/>
        </p:spPr>
      </p:sp>
      <p:sp>
        <p:nvSpPr>
          <p:cNvPr id="5" name="Shape 2"/>
          <p:cNvSpPr/>
          <p:nvPr/>
        </p:nvSpPr>
        <p:spPr>
          <a:xfrm>
            <a:off x="1068824" y="1729621"/>
            <a:ext cx="641390" cy="641390"/>
          </a:xfrm>
          <a:prstGeom prst="roundRect">
            <a:avLst>
              <a:gd name="adj" fmla="val 14255111"/>
            </a:avLst>
          </a:prstGeom>
          <a:solidFill>
            <a:srgbClr val="2D2E34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5156" y="1905952"/>
            <a:ext cx="288608" cy="2886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68824" y="2584728"/>
            <a:ext cx="2429470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Law of Obligations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68824" y="3016687"/>
            <a:ext cx="3182541" cy="64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Rules governing legally enforceable duties between parties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Shape 5"/>
          <p:cNvSpPr/>
          <p:nvPr/>
        </p:nvSpPr>
        <p:spPr>
          <a:xfrm>
            <a:off x="4678799" y="1515904"/>
            <a:ext cx="3610094" cy="2356009"/>
          </a:xfrm>
          <a:prstGeom prst="roundRect">
            <a:avLst>
              <a:gd name="adj" fmla="val 1361"/>
            </a:avLst>
          </a:prstGeom>
          <a:solidFill>
            <a:srgbClr val="F2EEEE"/>
          </a:solidFill>
          <a:ln/>
        </p:spPr>
      </p:sp>
      <p:sp>
        <p:nvSpPr>
          <p:cNvPr id="10" name="Shape 6"/>
          <p:cNvSpPr/>
          <p:nvPr/>
        </p:nvSpPr>
        <p:spPr>
          <a:xfrm>
            <a:off x="4892516" y="1729621"/>
            <a:ext cx="641390" cy="641390"/>
          </a:xfrm>
          <a:prstGeom prst="roundRect">
            <a:avLst>
              <a:gd name="adj" fmla="val 14255111"/>
            </a:avLst>
          </a:prstGeom>
          <a:solidFill>
            <a:srgbClr val="2D2E34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8848" y="1905952"/>
            <a:ext cx="288608" cy="28860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92516" y="2584728"/>
            <a:ext cx="2701171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Central to Arbitration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3" name="Text 8"/>
          <p:cNvSpPr/>
          <p:nvPr/>
        </p:nvSpPr>
        <p:spPr>
          <a:xfrm>
            <a:off x="4892516" y="3016687"/>
            <a:ext cx="3182660" cy="64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Defines rights, breaches, remedies, and enforceability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855107" y="4085630"/>
            <a:ext cx="7433786" cy="2356009"/>
          </a:xfrm>
          <a:prstGeom prst="roundRect">
            <a:avLst>
              <a:gd name="adj" fmla="val 1361"/>
            </a:avLst>
          </a:prstGeom>
          <a:solidFill>
            <a:srgbClr val="F2EEEE"/>
          </a:solidFill>
          <a:ln/>
        </p:spPr>
      </p:sp>
      <p:sp>
        <p:nvSpPr>
          <p:cNvPr id="15" name="Shape 10"/>
          <p:cNvSpPr/>
          <p:nvPr/>
        </p:nvSpPr>
        <p:spPr>
          <a:xfrm>
            <a:off x="1068824" y="4299347"/>
            <a:ext cx="641390" cy="641390"/>
          </a:xfrm>
          <a:prstGeom prst="roundRect">
            <a:avLst>
              <a:gd name="adj" fmla="val 14255111"/>
            </a:avLst>
          </a:prstGeom>
          <a:solidFill>
            <a:srgbClr val="2D2E34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5156" y="4475678"/>
            <a:ext cx="288608" cy="28860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68824" y="5154454"/>
            <a:ext cx="3393638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Cross-Border Enforcement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068824" y="5586413"/>
            <a:ext cx="7006352" cy="64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Arbitration enforces obligations across borders where parties choose neutrality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855107" y="6682145"/>
            <a:ext cx="7433786" cy="962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The law of obligations forms the foundation upon which international arbitration operates, providing the legal framework that enables parties to resolve disputes efficiently across different jurisdictions.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7531" y="352676"/>
            <a:ext cx="8009269" cy="1840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Relevance</a:t>
            </a:r>
          </a:p>
          <a:p>
            <a:pPr marL="0" indent="0" algn="l">
              <a:lnSpc>
                <a:spcPts val="4800"/>
              </a:lnSpc>
              <a:buNone/>
            </a:pPr>
            <a:endParaRPr lang="en-US" sz="4000" b="1" dirty="0">
              <a:solidFill>
                <a:srgbClr val="00000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Montserrat Bold" pitchFamily="34" charset="-120"/>
            </a:endParaRPr>
          </a:p>
          <a:p>
            <a:r>
              <a:rPr lang="en-US" sz="28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International arbitration is anchored in agreements</a:t>
            </a:r>
            <a:r>
              <a:rPr lang="en-US" sz="2000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—arbitration clauses, submission agreements, and the underlying commercial contracts. The law of obligations determines how such contracts are formed, interpreted, enforced, and breached, </a:t>
            </a:r>
          </a:p>
          <a:p>
            <a:br>
              <a:rPr lang="en-US" sz="2000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r>
              <a:rPr lang="en-US" sz="24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When disputes arise, arbitral tribunals must evaluate fault, causation, breach, damages, and restitution. These are quintessential features of the law of obligations. </a:t>
            </a:r>
            <a:r>
              <a:rPr lang="en-US" sz="2000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Without it, tribunals would lack principled bases for awarding compensation, specific performance, or other remedies.</a:t>
            </a:r>
          </a:p>
          <a:p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  <a:p>
            <a:r>
              <a:rPr lang="en-US" sz="24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Conflict-of-Laws and Governing Law Analysis:</a:t>
            </a:r>
            <a:br>
              <a:rPr lang="en-US" sz="2000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r>
              <a:rPr lang="en-US" sz="2000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International arbitration routinely involves parties from different jurisdictions. The law of obligations guides the selection and application of the governing law</a:t>
            </a:r>
            <a:endParaRPr lang="en-US" sz="3600" b="1" dirty="0">
              <a:solidFill>
                <a:srgbClr val="000000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  <a:p>
            <a:pPr marL="0" indent="0" algn="l">
              <a:lnSpc>
                <a:spcPts val="4800"/>
              </a:lnSpc>
              <a:buNone/>
            </a:pPr>
            <a:endParaRPr lang="en-US" sz="3600" b="1" dirty="0">
              <a:solidFill>
                <a:srgbClr val="000000"/>
              </a:solidFill>
              <a:latin typeface="Montserrat Bold" pitchFamily="34" charset="0"/>
              <a:ea typeface="Montserrat Bold" pitchFamily="34" charset="-122"/>
            </a:endParaRPr>
          </a:p>
          <a:p>
            <a:pPr marL="0" indent="0" algn="l">
              <a:lnSpc>
                <a:spcPts val="4800"/>
              </a:lnSpc>
              <a:buNone/>
            </a:pPr>
            <a:endParaRPr lang="en-US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115249"/>
            <a:ext cx="7390686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What Are Legal Obligations?</a:t>
            </a:r>
            <a:endParaRPr lang="en-US" sz="4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3798" y="3246938"/>
            <a:ext cx="753082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A legal obligation is a duty recognised and enforceable by law. It arises when one party is bound to act (or refrain from acting) for another's benefit.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87648" y="4815096"/>
            <a:ext cx="720697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Obligations underpin every arbitration claim—there is no dispute without a duty breached.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5" name="Shape 3"/>
          <p:cNvSpPr/>
          <p:nvPr/>
        </p:nvSpPr>
        <p:spPr>
          <a:xfrm>
            <a:off x="863798" y="4815096"/>
            <a:ext cx="30480" cy="647938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6" name="Text 4"/>
          <p:cNvSpPr/>
          <p:nvPr/>
        </p:nvSpPr>
        <p:spPr>
          <a:xfrm>
            <a:off x="863798" y="6010721"/>
            <a:ext cx="753082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Understanding the nature and scope of legal obligations is essential for both practitioners and parties engaged in international arbitration proceedings.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211" y="2160984"/>
            <a:ext cx="4844891" cy="48448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073348"/>
            <a:ext cx="9799796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Three Pillars of the Law of Obligations</a:t>
            </a:r>
            <a:endParaRPr lang="en-US" sz="4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902" y="2118717"/>
            <a:ext cx="2128957" cy="7384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37516" y="2376488"/>
            <a:ext cx="303609" cy="379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1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69719" y="2334578"/>
            <a:ext cx="150554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Contractual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207794" y="2868811"/>
            <a:ext cx="8504873" cy="15240"/>
          </a:xfrm>
          <a:prstGeom prst="roundRect">
            <a:avLst>
              <a:gd name="adj" fmla="val 212576"/>
            </a:avLst>
          </a:prstGeom>
          <a:solidFill>
            <a:srgbClr val="D8D4D4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83" y="2911078"/>
            <a:ext cx="4257913" cy="73842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37516" y="3090505"/>
            <a:ext cx="303609" cy="379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2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Text 5"/>
          <p:cNvSpPr/>
          <p:nvPr/>
        </p:nvSpPr>
        <p:spPr>
          <a:xfrm>
            <a:off x="6434257" y="3126938"/>
            <a:ext cx="212943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Non-Contractual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272332" y="3661172"/>
            <a:ext cx="7440335" cy="15240"/>
          </a:xfrm>
          <a:prstGeom prst="roundRect">
            <a:avLst>
              <a:gd name="adj" fmla="val 212576"/>
            </a:avLst>
          </a:prstGeom>
          <a:solidFill>
            <a:srgbClr val="D8D4D4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45" y="3703439"/>
            <a:ext cx="6386870" cy="73842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37516" y="3882866"/>
            <a:ext cx="303609" cy="379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3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498675" y="3919299"/>
            <a:ext cx="1835348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Restitutionary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4" name="Text 9"/>
          <p:cNvSpPr/>
          <p:nvPr/>
        </p:nvSpPr>
        <p:spPr>
          <a:xfrm>
            <a:off x="525132" y="4900613"/>
            <a:ext cx="3062764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Contractual Obligations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25132" y="5423178"/>
            <a:ext cx="3904774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Arise from agreements voluntarily entered into. Parties determine their rights, responsibilities, and dispute mechanism.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4964497" y="4900613"/>
            <a:ext cx="3686651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Non-Contractual Obligations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4964497" y="5423178"/>
            <a:ext cx="3904774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Imposed by law, not by agreement—e.g., negligence, fraud, unjust enrichment.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945726" y="4900613"/>
            <a:ext cx="3392567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Restitutionary Obligations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9945726" y="5423178"/>
            <a:ext cx="403907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Prevent one party from retaining an unfair benefit.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695086" y="7331632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These pillars determine the tribunal's mandate, applicable remedies, and legal reasoning in 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international arbitration proceedings.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196578"/>
            <a:ext cx="7416403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Obligations in International Arbitration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198" y="2747486"/>
            <a:ext cx="21586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350198" y="3083957"/>
            <a:ext cx="3600212" cy="3048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6" name="Text 3"/>
          <p:cNvSpPr/>
          <p:nvPr/>
        </p:nvSpPr>
        <p:spPr>
          <a:xfrm>
            <a:off x="6350198" y="3252787"/>
            <a:ext cx="2720102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What was promised?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350198" y="3689032"/>
            <a:ext cx="360021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Tribunals examine the nature and scope of obligations undertaken by parties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0166271" y="2747486"/>
            <a:ext cx="21586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10166271" y="3083957"/>
            <a:ext cx="3600331" cy="3048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10" name="Text 7"/>
          <p:cNvSpPr/>
          <p:nvPr/>
        </p:nvSpPr>
        <p:spPr>
          <a:xfrm>
            <a:off x="10166271" y="3252787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Was it breached?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166271" y="3689032"/>
            <a:ext cx="3600331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Assessment of whether parties fulfilled their duties or failed to perform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6350198" y="4714756"/>
            <a:ext cx="21586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6350198" y="5051227"/>
            <a:ext cx="7416403" cy="3048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14" name="Text 11"/>
          <p:cNvSpPr/>
          <p:nvPr/>
        </p:nvSpPr>
        <p:spPr>
          <a:xfrm>
            <a:off x="6350198" y="5220057"/>
            <a:ext cx="290155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What remedy applies?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350198" y="5656302"/>
            <a:ext cx="74164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Determination of appropriate relief based on the breach and applicable law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350198" y="6385084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Arbitration enforces obligations across different legal systems. These obligations guide both procedural and substantive decisions throughout the arbitral process.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903512"/>
            <a:ext cx="6956822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The Arbitration Agreement</a:t>
            </a:r>
            <a:endParaRPr lang="en-US" sz="4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63798" y="3418761"/>
            <a:ext cx="4156948" cy="1870353"/>
          </a:xfrm>
          <a:prstGeom prst="roundRect">
            <a:avLst>
              <a:gd name="adj" fmla="val 7822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863798" y="3388281"/>
            <a:ext cx="4156948" cy="121920"/>
          </a:xfrm>
          <a:prstGeom prst="roundRect">
            <a:avLst>
              <a:gd name="adj" fmla="val 26572"/>
            </a:avLst>
          </a:prstGeom>
          <a:solidFill>
            <a:srgbClr val="2D2E34"/>
          </a:solidFill>
          <a:ln/>
        </p:spPr>
      </p:sp>
      <p:sp>
        <p:nvSpPr>
          <p:cNvPr id="5" name="Shape 3"/>
          <p:cNvSpPr/>
          <p:nvPr/>
        </p:nvSpPr>
        <p:spPr>
          <a:xfrm>
            <a:off x="2618363" y="3094911"/>
            <a:ext cx="647819" cy="647819"/>
          </a:xfrm>
          <a:prstGeom prst="roundRect">
            <a:avLst>
              <a:gd name="adj" fmla="val 141151"/>
            </a:avLst>
          </a:prstGeom>
          <a:solidFill>
            <a:srgbClr val="2D2E34"/>
          </a:solidFill>
          <a:ln/>
        </p:spPr>
      </p:sp>
      <p:sp>
        <p:nvSpPr>
          <p:cNvPr id="6" name="Text 4"/>
          <p:cNvSpPr/>
          <p:nvPr/>
        </p:nvSpPr>
        <p:spPr>
          <a:xfrm>
            <a:off x="2812673" y="3256836"/>
            <a:ext cx="259080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1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 5"/>
          <p:cNvSpPr/>
          <p:nvPr/>
        </p:nvSpPr>
        <p:spPr>
          <a:xfrm>
            <a:off x="1110139" y="3958590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Binding Obligation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8" name="Text 6"/>
          <p:cNvSpPr/>
          <p:nvPr/>
        </p:nvSpPr>
        <p:spPr>
          <a:xfrm>
            <a:off x="1110139" y="4394835"/>
            <a:ext cx="3664268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A commitment to resolve disputes privately through arbitration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236607" y="3418761"/>
            <a:ext cx="4157067" cy="1870353"/>
          </a:xfrm>
          <a:prstGeom prst="roundRect">
            <a:avLst>
              <a:gd name="adj" fmla="val 7822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5236607" y="3388281"/>
            <a:ext cx="4157067" cy="121920"/>
          </a:xfrm>
          <a:prstGeom prst="roundRect">
            <a:avLst>
              <a:gd name="adj" fmla="val 26572"/>
            </a:avLst>
          </a:prstGeom>
          <a:solidFill>
            <a:srgbClr val="2D2E34"/>
          </a:solidFill>
          <a:ln/>
        </p:spPr>
      </p:sp>
      <p:sp>
        <p:nvSpPr>
          <p:cNvPr id="11" name="Shape 9"/>
          <p:cNvSpPr/>
          <p:nvPr/>
        </p:nvSpPr>
        <p:spPr>
          <a:xfrm>
            <a:off x="6991171" y="3094911"/>
            <a:ext cx="647819" cy="647819"/>
          </a:xfrm>
          <a:prstGeom prst="roundRect">
            <a:avLst>
              <a:gd name="adj" fmla="val 141151"/>
            </a:avLst>
          </a:prstGeom>
          <a:solidFill>
            <a:srgbClr val="2D2E34"/>
          </a:solidFill>
          <a:ln/>
        </p:spPr>
      </p:sp>
      <p:sp>
        <p:nvSpPr>
          <p:cNvPr id="12" name="Text 10"/>
          <p:cNvSpPr/>
          <p:nvPr/>
        </p:nvSpPr>
        <p:spPr>
          <a:xfrm>
            <a:off x="7185481" y="3256836"/>
            <a:ext cx="259080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2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482947" y="3958590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Key Elements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482947" y="4394835"/>
            <a:ext cx="3664387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Seat, rules, governing law, arbitrator selection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609534" y="3418761"/>
            <a:ext cx="4157067" cy="1870353"/>
          </a:xfrm>
          <a:prstGeom prst="roundRect">
            <a:avLst>
              <a:gd name="adj" fmla="val 7822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09534" y="3388281"/>
            <a:ext cx="4157067" cy="121920"/>
          </a:xfrm>
          <a:prstGeom prst="roundRect">
            <a:avLst>
              <a:gd name="adj" fmla="val 26572"/>
            </a:avLst>
          </a:prstGeom>
          <a:solidFill>
            <a:srgbClr val="2D2E34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64099" y="3094911"/>
            <a:ext cx="647819" cy="647819"/>
          </a:xfrm>
          <a:prstGeom prst="roundRect">
            <a:avLst>
              <a:gd name="adj" fmla="val 141151"/>
            </a:avLst>
          </a:prstGeom>
          <a:solidFill>
            <a:srgbClr val="2D2E34"/>
          </a:solidFill>
          <a:ln/>
        </p:spPr>
      </p:sp>
      <p:sp>
        <p:nvSpPr>
          <p:cNvPr id="18" name="Text 16"/>
          <p:cNvSpPr/>
          <p:nvPr/>
        </p:nvSpPr>
        <p:spPr>
          <a:xfrm>
            <a:off x="11558409" y="3256836"/>
            <a:ext cx="259080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3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855875" y="3958590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Party Autonomy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855875" y="4394835"/>
            <a:ext cx="3664387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Upholds party choice and removes court jurisdiction</a:t>
            </a:r>
            <a:endParaRPr lang="en-US" sz="2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63798" y="6158533"/>
            <a:ext cx="129028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The arbitration agreement itself is a fundamental obligation that forms the jurisdictional basis for the tribunal's authority to hear and determine disputes.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516209"/>
            <a:ext cx="5799534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Performance &amp; Breach</a:t>
            </a:r>
            <a:endParaRPr lang="en-US" sz="3850" dirty="0"/>
          </a:p>
        </p:txBody>
      </p:sp>
      <p:sp>
        <p:nvSpPr>
          <p:cNvPr id="5" name="Text 1"/>
          <p:cNvSpPr/>
          <p:nvPr/>
        </p:nvSpPr>
        <p:spPr>
          <a:xfrm>
            <a:off x="855571" y="2669448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Performance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6" name="Text 2"/>
          <p:cNvSpPr/>
          <p:nvPr/>
        </p:nvSpPr>
        <p:spPr>
          <a:xfrm>
            <a:off x="855571" y="3105693"/>
            <a:ext cx="6120765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Fulfilling agreed obligations according to </a:t>
            </a:r>
          </a:p>
          <a:p>
            <a:pPr marL="0" indent="0" algn="l"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contract terms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8" name="Text 3"/>
          <p:cNvSpPr/>
          <p:nvPr/>
        </p:nvSpPr>
        <p:spPr>
          <a:xfrm>
            <a:off x="855571" y="4642538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Breach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Text 4"/>
          <p:cNvSpPr/>
          <p:nvPr/>
        </p:nvSpPr>
        <p:spPr>
          <a:xfrm>
            <a:off x="855571" y="5078783"/>
            <a:ext cx="6120765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Failure to perform a duty as required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Text 5"/>
          <p:cNvSpPr/>
          <p:nvPr/>
        </p:nvSpPr>
        <p:spPr>
          <a:xfrm>
            <a:off x="855571" y="5938295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ontserrat Bold" pitchFamily="34" charset="-120"/>
              </a:rPr>
              <a:t>Arbitration</a:t>
            </a:r>
            <a:endParaRPr lang="en-US" sz="32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Text 6"/>
          <p:cNvSpPr/>
          <p:nvPr/>
        </p:nvSpPr>
        <p:spPr>
          <a:xfrm>
            <a:off x="855571" y="6374540"/>
            <a:ext cx="6120765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Breach triggers proceedings and informs </a:t>
            </a:r>
          </a:p>
          <a:p>
            <a:pPr marL="0" indent="0" algn="l">
              <a:buNone/>
            </a:pPr>
            <a:r>
              <a:rPr lang="en-US" sz="2800" dirty="0">
                <a:solidFill>
                  <a:srgbClr val="3D38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ource Sans 3" pitchFamily="34" charset="-120"/>
              </a:rPr>
              <a:t>damages/sanctions</a:t>
            </a:r>
            <a:endParaRPr lang="en-US" sz="28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1076</Words>
  <Application>Microsoft Office PowerPoint</Application>
  <PresentationFormat>Custom</PresentationFormat>
  <Paragraphs>200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SANDRA DICKSON</dc:creator>
  <cp:lastModifiedBy>Osei Dickson</cp:lastModifiedBy>
  <cp:revision>4</cp:revision>
  <dcterms:created xsi:type="dcterms:W3CDTF">2025-11-26T05:59:42Z</dcterms:created>
  <dcterms:modified xsi:type="dcterms:W3CDTF">2025-11-28T05:11:42Z</dcterms:modified>
</cp:coreProperties>
</file>