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 id="2147483666" r:id="rId3"/>
    <p:sldMasterId id="2147483678" r:id="rId4"/>
  </p:sldMasterIdLst>
  <p:notesMasterIdLst>
    <p:notesMasterId r:id="rId27"/>
  </p:notesMasterIdLst>
  <p:sldIdLst>
    <p:sldId id="256" r:id="rId5"/>
    <p:sldId id="265" r:id="rId6"/>
    <p:sldId id="271" r:id="rId7"/>
    <p:sldId id="273" r:id="rId8"/>
    <p:sldId id="274" r:id="rId9"/>
    <p:sldId id="290" r:id="rId10"/>
    <p:sldId id="291" r:id="rId11"/>
    <p:sldId id="292" r:id="rId12"/>
    <p:sldId id="272" r:id="rId13"/>
    <p:sldId id="275" r:id="rId14"/>
    <p:sldId id="276" r:id="rId15"/>
    <p:sldId id="279" r:id="rId16"/>
    <p:sldId id="286" r:id="rId17"/>
    <p:sldId id="281" r:id="rId18"/>
    <p:sldId id="288" r:id="rId19"/>
    <p:sldId id="283" r:id="rId20"/>
    <p:sldId id="289" r:id="rId21"/>
    <p:sldId id="287" r:id="rId22"/>
    <p:sldId id="293" r:id="rId23"/>
    <p:sldId id="294" r:id="rId24"/>
    <p:sldId id="295" r:id="rId25"/>
    <p:sldId id="259"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D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B66A49E-3B77-5E4A-AB0E-BF690B19EC90}" v="1" dt="2025-11-26T19:27:55.47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22" autoAdjust="0"/>
    <p:restoredTop sz="94708"/>
  </p:normalViewPr>
  <p:slideViewPr>
    <p:cSldViewPr snapToGrid="0" showGuides="1">
      <p:cViewPr varScale="1">
        <p:scale>
          <a:sx n="151" d="100"/>
          <a:sy n="151" d="100"/>
        </p:scale>
        <p:origin x="688" y="192"/>
      </p:cViewPr>
      <p:guideLst>
        <p:guide orient="horz" pos="2160"/>
        <p:guide pos="3840"/>
      </p:guideLst>
    </p:cSldViewPr>
  </p:slideViewPr>
  <p:notesTextViewPr>
    <p:cViewPr>
      <p:scale>
        <a:sx n="1" d="1"/>
        <a:sy n="1" d="1"/>
      </p:scale>
      <p:origin x="0" y="0"/>
    </p:cViewPr>
  </p:notesTextViewPr>
  <p:notesViewPr>
    <p:cSldViewPr snapToGrid="0">
      <p:cViewPr varScale="1">
        <p:scale>
          <a:sx n="56" d="100"/>
          <a:sy n="56" d="100"/>
        </p:scale>
        <p:origin x="2588" y="5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B201AC-7A18-4124-8172-D93860FFDE76}" type="datetimeFigureOut">
              <a:rPr lang="en-GB" smtClean="0"/>
              <a:t>26/11/2025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2775A4-EEF2-4B9B-A050-DA3094620F60}" type="slidenum">
              <a:rPr lang="en-GB" smtClean="0"/>
              <a:t>‹#›</a:t>
            </a:fld>
            <a:endParaRPr lang="en-GB"/>
          </a:p>
        </p:txBody>
      </p:sp>
    </p:spTree>
    <p:extLst>
      <p:ext uri="{BB962C8B-B14F-4D97-AF65-F5344CB8AC3E}">
        <p14:creationId xmlns:p14="http://schemas.microsoft.com/office/powerpoint/2010/main" val="1304438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Accountability</a:t>
            </a:r>
          </a:p>
          <a:p>
            <a:r>
              <a:rPr lang="en-US" b="0" dirty="0"/>
              <a:t>Owed to client, firm, self (promises, staying sharp)</a:t>
            </a:r>
          </a:p>
          <a:p>
            <a:endParaRPr lang="en-US" b="0" dirty="0"/>
          </a:p>
          <a:p>
            <a:r>
              <a:rPr lang="en-US" b="1" dirty="0"/>
              <a:t>3D Lawyering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Being a good lawyer isn’t just about knowing the law. That’s just one dimension—technical ability. But real value comes when you add two more: a practical approach that fits the context, and the ability to offer alternative options, not just legal conclusions. That’s 3D lawyering. Clients don’t pay us to recite the law—they pay us to help them move forward, with clarity and confidence.</a:t>
            </a:r>
          </a:p>
          <a:p>
            <a:endParaRPr lang="en-GB" dirty="0"/>
          </a:p>
        </p:txBody>
      </p:sp>
      <p:sp>
        <p:nvSpPr>
          <p:cNvPr id="4" name="Slide Number Placeholder 3"/>
          <p:cNvSpPr>
            <a:spLocks noGrp="1"/>
          </p:cNvSpPr>
          <p:nvPr>
            <p:ph type="sldNum" sz="quarter" idx="5"/>
          </p:nvPr>
        </p:nvSpPr>
        <p:spPr/>
        <p:txBody>
          <a:bodyPr/>
          <a:lstStyle/>
          <a:p>
            <a:fld id="{332775A4-EEF2-4B9B-A050-DA3094620F60}" type="slidenum">
              <a:rPr lang="en-GB" smtClean="0"/>
              <a:t>3</a:t>
            </a:fld>
            <a:endParaRPr lang="en-GB"/>
          </a:p>
        </p:txBody>
      </p:sp>
    </p:spTree>
    <p:extLst>
      <p:ext uri="{BB962C8B-B14F-4D97-AF65-F5344CB8AC3E}">
        <p14:creationId xmlns:p14="http://schemas.microsoft.com/office/powerpoint/2010/main" val="20867308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Note on the BIDO in the exercise: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That’s the true commercial and reputational concern—protect the company and recover value, without a long court fight.</a:t>
            </a:r>
          </a:p>
          <a:p>
            <a:endParaRPr lang="en-GB" dirty="0"/>
          </a:p>
          <a:p>
            <a:pPr algn="just">
              <a:lnSpc>
                <a:spcPts val="1800"/>
              </a:lnSpc>
              <a:spcAft>
                <a:spcPts val="1200"/>
              </a:spcAft>
              <a:buNone/>
            </a:pP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Teaching Point:</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ts val="1800"/>
              </a:lnSpc>
              <a:spcAft>
                <a:spcPts val="1200"/>
              </a:spcAft>
              <a:buNone/>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The legal issues are real, but they orbit a bigger question: How does the client resolve the mess without bleeding time and money?</a:t>
            </a:r>
          </a:p>
          <a:p>
            <a:pPr algn="just">
              <a:lnSpc>
                <a:spcPts val="1800"/>
              </a:lnSpc>
              <a:spcAft>
                <a:spcPts val="1200"/>
              </a:spcAf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Spotting that BIDO shapes everything—from your legal arguments to your tone in correspondence.</a:t>
            </a:r>
          </a:p>
          <a:p>
            <a:endParaRPr lang="en-GB" dirty="0"/>
          </a:p>
          <a:p>
            <a:endParaRPr lang="en-GB" dirty="0"/>
          </a:p>
        </p:txBody>
      </p:sp>
      <p:sp>
        <p:nvSpPr>
          <p:cNvPr id="4" name="Slide Number Placeholder 3"/>
          <p:cNvSpPr>
            <a:spLocks noGrp="1"/>
          </p:cNvSpPr>
          <p:nvPr>
            <p:ph type="sldNum" sz="quarter" idx="5"/>
          </p:nvPr>
        </p:nvSpPr>
        <p:spPr/>
        <p:txBody>
          <a:bodyPr/>
          <a:lstStyle/>
          <a:p>
            <a:fld id="{332775A4-EEF2-4B9B-A050-DA3094620F60}" type="slidenum">
              <a:rPr lang="en-GB" smtClean="0"/>
              <a:t>8</a:t>
            </a:fld>
            <a:endParaRPr lang="en-GB"/>
          </a:p>
        </p:txBody>
      </p:sp>
    </p:spTree>
    <p:extLst>
      <p:ext uri="{BB962C8B-B14F-4D97-AF65-F5344CB8AC3E}">
        <p14:creationId xmlns:p14="http://schemas.microsoft.com/office/powerpoint/2010/main" val="39292004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Bullet 1 = Avoid legalese. Aim to make the provision understandable to a smart non-lawyer.</a:t>
            </a:r>
          </a:p>
          <a:p>
            <a:r>
              <a:rPr lang="en-US" dirty="0"/>
              <a:t>Bullet 2 = Show that you understand the meaning and can express it in your own words.</a:t>
            </a:r>
          </a:p>
          <a:p>
            <a:r>
              <a:rPr lang="en-US" dirty="0"/>
              <a:t>Bullet 3 = Blend short, essential phrases from the statute into your own explanation to maintain accuracy, without overwhelming the reader.</a:t>
            </a:r>
          </a:p>
          <a:p>
            <a:r>
              <a:rPr lang="en-US" dirty="0"/>
              <a:t>Bullet 4 = Know what the law is trying to achieve before zooming in on specific clauses.</a:t>
            </a:r>
          </a:p>
          <a:p>
            <a:r>
              <a:rPr lang="en-US" dirty="0"/>
              <a:t>Bullet 5 = Terms like “shall, “subject to”, “despite” often change the entire meaning – draw attention to them.</a:t>
            </a:r>
          </a:p>
          <a:p>
            <a:r>
              <a:rPr lang="en-US" dirty="0"/>
              <a:t>Bullet 6 = Is it a general rule? An exception? A definition? Give just enough to help the reader to understand its function.</a:t>
            </a:r>
            <a:endParaRPr lang="en-GB" dirty="0"/>
          </a:p>
        </p:txBody>
      </p:sp>
      <p:sp>
        <p:nvSpPr>
          <p:cNvPr id="4" name="Slide Number Placeholder 3"/>
          <p:cNvSpPr>
            <a:spLocks noGrp="1"/>
          </p:cNvSpPr>
          <p:nvPr>
            <p:ph type="sldNum" sz="quarter" idx="5"/>
          </p:nvPr>
        </p:nvSpPr>
        <p:spPr/>
        <p:txBody>
          <a:bodyPr/>
          <a:lstStyle/>
          <a:p>
            <a:fld id="{332775A4-EEF2-4B9B-A050-DA3094620F60}" type="slidenum">
              <a:rPr lang="en-GB" smtClean="0"/>
              <a:t>14</a:t>
            </a:fld>
            <a:endParaRPr lang="en-GB"/>
          </a:p>
        </p:txBody>
      </p:sp>
    </p:spTree>
    <p:extLst>
      <p:ext uri="{BB962C8B-B14F-4D97-AF65-F5344CB8AC3E}">
        <p14:creationId xmlns:p14="http://schemas.microsoft.com/office/powerpoint/2010/main" val="30232018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Bullet 1 = Don’t </a:t>
            </a:r>
            <a:r>
              <a:rPr lang="en-US" dirty="0" err="1"/>
              <a:t>summarise</a:t>
            </a:r>
            <a:r>
              <a:rPr lang="en-US" dirty="0"/>
              <a:t> the entire case – only highlight the part that relates to the issue at hand</a:t>
            </a:r>
          </a:p>
          <a:p>
            <a:r>
              <a:rPr lang="en-US" dirty="0"/>
              <a:t>Bullet 2 = Pull out the relevant facts, the specific legal issue and the court’s decision on that issue.</a:t>
            </a:r>
          </a:p>
          <a:p>
            <a:r>
              <a:rPr lang="en-US" dirty="0"/>
              <a:t>Bullet 3 = Sometimes you just need the legal principle; other times, a brief quote or the full ratio will be more persuasive.</a:t>
            </a:r>
          </a:p>
          <a:p>
            <a:r>
              <a:rPr lang="en-US" dirty="0"/>
              <a:t>Bullet 4 = Make your words accessible – avoid turning the case summary into a courtroom judgment.</a:t>
            </a:r>
          </a:p>
          <a:p>
            <a:r>
              <a:rPr lang="en-US" dirty="0"/>
              <a:t>Bullet 5 = Make sure the case hasn’t been overturned, distinguished or buried under newer authority.</a:t>
            </a:r>
          </a:p>
          <a:p>
            <a:r>
              <a:rPr lang="en-US" dirty="0"/>
              <a:t>Bullet 6 = Don’t leave it to the reader to guess why you included the case – spell out its relevance.</a:t>
            </a:r>
          </a:p>
          <a:p>
            <a:endParaRPr lang="en-GB" dirty="0"/>
          </a:p>
        </p:txBody>
      </p:sp>
      <p:sp>
        <p:nvSpPr>
          <p:cNvPr id="4" name="Slide Number Placeholder 3"/>
          <p:cNvSpPr>
            <a:spLocks noGrp="1"/>
          </p:cNvSpPr>
          <p:nvPr>
            <p:ph type="sldNum" sz="quarter" idx="5"/>
          </p:nvPr>
        </p:nvSpPr>
        <p:spPr/>
        <p:txBody>
          <a:bodyPr/>
          <a:lstStyle/>
          <a:p>
            <a:fld id="{332775A4-EEF2-4B9B-A050-DA3094620F60}" type="slidenum">
              <a:rPr lang="en-GB" smtClean="0"/>
              <a:t>15</a:t>
            </a:fld>
            <a:endParaRPr lang="en-GB"/>
          </a:p>
        </p:txBody>
      </p:sp>
    </p:spTree>
    <p:extLst>
      <p:ext uri="{BB962C8B-B14F-4D97-AF65-F5344CB8AC3E}">
        <p14:creationId xmlns:p14="http://schemas.microsoft.com/office/powerpoint/2010/main" val="9220111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F6D4969F-27C6-CB13-D985-20512A733719}"/>
              </a:ext>
            </a:extLst>
          </p:cNvPr>
          <p:cNvSpPr>
            <a:spLocks noGrp="1"/>
          </p:cNvSpPr>
          <p:nvPr>
            <p:ph type="sldNum" sz="quarter" idx="12"/>
          </p:nvPr>
        </p:nvSpPr>
        <p:spPr>
          <a:xfrm>
            <a:off x="11813959" y="71022"/>
            <a:ext cx="378041" cy="365125"/>
          </a:xfrm>
          <a:prstGeom prst="rect">
            <a:avLst/>
          </a:prstGeom>
        </p:spPr>
        <p:txBody>
          <a:bodyPr/>
          <a:lstStyle>
            <a:lvl1pPr>
              <a:defRPr sz="1000">
                <a:solidFill>
                  <a:schemeClr val="bg1"/>
                </a:solidFill>
              </a:defRPr>
            </a:lvl1pPr>
          </a:lstStyle>
          <a:p>
            <a:fld id="{433469E6-2996-4CE7-A0B2-D744A41A672A}" type="slidenum">
              <a:rPr lang="en-GB" smtClean="0"/>
              <a:pPr/>
              <a:t>‹#›</a:t>
            </a:fld>
            <a:endParaRPr lang="en-GB"/>
          </a:p>
        </p:txBody>
      </p:sp>
      <p:sp>
        <p:nvSpPr>
          <p:cNvPr id="8" name="Text Placeholder 7">
            <a:extLst>
              <a:ext uri="{FF2B5EF4-FFF2-40B4-BE49-F238E27FC236}">
                <a16:creationId xmlns:a16="http://schemas.microsoft.com/office/drawing/2014/main" id="{66CA035F-A2D7-29CF-703A-82C9ED0F9EFA}"/>
              </a:ext>
            </a:extLst>
          </p:cNvPr>
          <p:cNvSpPr>
            <a:spLocks noGrp="1"/>
          </p:cNvSpPr>
          <p:nvPr>
            <p:ph type="body" sz="quarter" idx="13" hasCustomPrompt="1"/>
          </p:nvPr>
        </p:nvSpPr>
        <p:spPr>
          <a:xfrm>
            <a:off x="1102912" y="1412875"/>
            <a:ext cx="4023270" cy="577850"/>
          </a:xfrm>
          <a:prstGeom prst="rect">
            <a:avLst/>
          </a:prstGeom>
        </p:spPr>
        <p:txBody>
          <a:bodyPr/>
          <a:lstStyle>
            <a:lvl1pPr marL="0" indent="0">
              <a:buNone/>
              <a:defRPr sz="2800">
                <a:solidFill>
                  <a:schemeClr val="bg1"/>
                </a:solidFill>
              </a:defRPr>
            </a:lvl1pPr>
          </a:lstStyle>
          <a:p>
            <a:pPr lvl="0"/>
            <a:r>
              <a:rPr lang="en-US" dirty="0"/>
              <a:t>CLICK TO EDIT</a:t>
            </a:r>
            <a:endParaRPr lang="en-GB" dirty="0"/>
          </a:p>
        </p:txBody>
      </p:sp>
    </p:spTree>
    <p:extLst>
      <p:ext uri="{BB962C8B-B14F-4D97-AF65-F5344CB8AC3E}">
        <p14:creationId xmlns:p14="http://schemas.microsoft.com/office/powerpoint/2010/main" val="2058826279"/>
      </p:ext>
    </p:extLst>
  </p:cSld>
  <p:clrMapOvr>
    <a:masterClrMapping/>
  </p:clrMapOvr>
  <p:extLst>
    <p:ext uri="{DCECCB84-F9BA-43D5-87BE-67443E8EF086}">
      <p15:sldGuideLst xmlns:p15="http://schemas.microsoft.com/office/powerpoint/2012/main">
        <p15:guide id="1" orient="horz" pos="890" userDrawn="1">
          <p15:clr>
            <a:srgbClr val="FBAE40"/>
          </p15:clr>
        </p15:guide>
        <p15:guide id="2" pos="756"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F6D4969F-27C6-CB13-D985-20512A733719}"/>
              </a:ext>
            </a:extLst>
          </p:cNvPr>
          <p:cNvSpPr>
            <a:spLocks noGrp="1"/>
          </p:cNvSpPr>
          <p:nvPr>
            <p:ph type="sldNum" sz="quarter" idx="12"/>
          </p:nvPr>
        </p:nvSpPr>
        <p:spPr>
          <a:xfrm>
            <a:off x="11813959" y="71022"/>
            <a:ext cx="378041" cy="365125"/>
          </a:xfrm>
          <a:prstGeom prst="rect">
            <a:avLst/>
          </a:prstGeom>
        </p:spPr>
        <p:txBody>
          <a:bodyPr/>
          <a:lstStyle>
            <a:lvl1pPr>
              <a:defRPr sz="1000">
                <a:solidFill>
                  <a:schemeClr val="tx1"/>
                </a:solidFill>
              </a:defRPr>
            </a:lvl1pPr>
          </a:lstStyle>
          <a:p>
            <a:fld id="{433469E6-2996-4CE7-A0B2-D744A41A672A}" type="slidenum">
              <a:rPr lang="en-GB" smtClean="0"/>
              <a:pPr/>
              <a:t>‹#›</a:t>
            </a:fld>
            <a:endParaRPr lang="en-GB"/>
          </a:p>
        </p:txBody>
      </p:sp>
      <p:sp>
        <p:nvSpPr>
          <p:cNvPr id="8" name="Text Placeholder 7">
            <a:extLst>
              <a:ext uri="{FF2B5EF4-FFF2-40B4-BE49-F238E27FC236}">
                <a16:creationId xmlns:a16="http://schemas.microsoft.com/office/drawing/2014/main" id="{66CA035F-A2D7-29CF-703A-82C9ED0F9EFA}"/>
              </a:ext>
            </a:extLst>
          </p:cNvPr>
          <p:cNvSpPr>
            <a:spLocks noGrp="1"/>
          </p:cNvSpPr>
          <p:nvPr>
            <p:ph type="body" sz="quarter" idx="13" hasCustomPrompt="1"/>
          </p:nvPr>
        </p:nvSpPr>
        <p:spPr>
          <a:xfrm>
            <a:off x="1175894" y="1268413"/>
            <a:ext cx="4421341" cy="577850"/>
          </a:xfrm>
          <a:prstGeom prst="rect">
            <a:avLst/>
          </a:prstGeom>
        </p:spPr>
        <p:txBody>
          <a:bodyPr/>
          <a:lstStyle>
            <a:lvl1pPr marL="0" indent="0">
              <a:buNone/>
              <a:defRPr sz="2800">
                <a:solidFill>
                  <a:schemeClr val="tx1"/>
                </a:solidFill>
              </a:defRPr>
            </a:lvl1pPr>
            <a:lvl2pPr marL="457200" indent="0">
              <a:buNone/>
              <a:defRPr sz="2400">
                <a:solidFill>
                  <a:schemeClr val="tx1"/>
                </a:solidFill>
              </a:defRPr>
            </a:lvl2pPr>
          </a:lstStyle>
          <a:p>
            <a:pPr lvl="0"/>
            <a:r>
              <a:rPr lang="en-US" dirty="0"/>
              <a:t>CLICK TO EDIT</a:t>
            </a:r>
          </a:p>
          <a:p>
            <a:pPr lvl="1"/>
            <a:endParaRPr lang="en-GB" dirty="0"/>
          </a:p>
        </p:txBody>
      </p:sp>
    </p:spTree>
    <p:extLst>
      <p:ext uri="{BB962C8B-B14F-4D97-AF65-F5344CB8AC3E}">
        <p14:creationId xmlns:p14="http://schemas.microsoft.com/office/powerpoint/2010/main" val="2069059676"/>
      </p:ext>
    </p:extLst>
  </p:cSld>
  <p:clrMapOvr>
    <a:masterClrMapping/>
  </p:clrMapOvr>
  <p:extLst>
    <p:ext uri="{DCECCB84-F9BA-43D5-87BE-67443E8EF086}">
      <p15:sldGuideLst xmlns:p15="http://schemas.microsoft.com/office/powerpoint/2012/main">
        <p15:guide id="1" orient="horz" pos="799" userDrawn="1">
          <p15:clr>
            <a:srgbClr val="FBAE40"/>
          </p15:clr>
        </p15:guide>
        <p15:guide id="2" pos="801"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F6D4969F-27C6-CB13-D985-20512A733719}"/>
              </a:ext>
            </a:extLst>
          </p:cNvPr>
          <p:cNvSpPr>
            <a:spLocks noGrp="1"/>
          </p:cNvSpPr>
          <p:nvPr>
            <p:ph type="sldNum" sz="quarter" idx="12"/>
          </p:nvPr>
        </p:nvSpPr>
        <p:spPr>
          <a:xfrm>
            <a:off x="11813959" y="71022"/>
            <a:ext cx="378041" cy="365125"/>
          </a:xfrm>
          <a:prstGeom prst="rect">
            <a:avLst/>
          </a:prstGeom>
        </p:spPr>
        <p:txBody>
          <a:bodyPr/>
          <a:lstStyle>
            <a:lvl1pPr>
              <a:defRPr sz="1000">
                <a:solidFill>
                  <a:schemeClr val="bg1"/>
                </a:solidFill>
              </a:defRPr>
            </a:lvl1pPr>
          </a:lstStyle>
          <a:p>
            <a:fld id="{433469E6-2996-4CE7-A0B2-D744A41A672A}" type="slidenum">
              <a:rPr lang="en-GB" smtClean="0"/>
              <a:pPr/>
              <a:t>‹#›</a:t>
            </a:fld>
            <a:endParaRPr lang="en-GB" dirty="0"/>
          </a:p>
        </p:txBody>
      </p:sp>
      <p:sp>
        <p:nvSpPr>
          <p:cNvPr id="8" name="Text Placeholder 7">
            <a:extLst>
              <a:ext uri="{FF2B5EF4-FFF2-40B4-BE49-F238E27FC236}">
                <a16:creationId xmlns:a16="http://schemas.microsoft.com/office/drawing/2014/main" id="{66CA035F-A2D7-29CF-703A-82C9ED0F9EFA}"/>
              </a:ext>
            </a:extLst>
          </p:cNvPr>
          <p:cNvSpPr>
            <a:spLocks noGrp="1"/>
          </p:cNvSpPr>
          <p:nvPr>
            <p:ph type="body" sz="quarter" idx="13" hasCustomPrompt="1"/>
          </p:nvPr>
        </p:nvSpPr>
        <p:spPr>
          <a:xfrm>
            <a:off x="700582" y="379013"/>
            <a:ext cx="7813103" cy="577850"/>
          </a:xfrm>
          <a:prstGeom prst="rect">
            <a:avLst/>
          </a:prstGeom>
        </p:spPr>
        <p:txBody>
          <a:bodyPr/>
          <a:lstStyle>
            <a:lvl1pPr marL="0" indent="0" algn="l" defTabSz="914400" rtl="0" eaLnBrk="1" latinLnBrk="0" hangingPunct="1">
              <a:lnSpc>
                <a:spcPts val="3600"/>
              </a:lnSpc>
              <a:spcBef>
                <a:spcPct val="0"/>
              </a:spcBef>
              <a:buNone/>
              <a:defRPr lang="en-US" sz="2400" b="0" kern="1200" spc="-80" baseline="0" dirty="0">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457200" indent="0" algn="l">
              <a:buNone/>
              <a:defRPr sz="2800">
                <a:solidFill>
                  <a:schemeClr val="bg1"/>
                </a:solidFill>
              </a:defRPr>
            </a:lvl2pPr>
          </a:lstStyle>
          <a:p>
            <a:pPr lvl="0"/>
            <a:r>
              <a:rPr lang="en-US" dirty="0"/>
              <a:t>CLICK TO EDIT</a:t>
            </a:r>
          </a:p>
          <a:p>
            <a:pPr lvl="1"/>
            <a:endParaRPr lang="en-GB" dirty="0"/>
          </a:p>
        </p:txBody>
      </p:sp>
      <p:sp>
        <p:nvSpPr>
          <p:cNvPr id="3" name="Content Placeholder 2">
            <a:extLst>
              <a:ext uri="{FF2B5EF4-FFF2-40B4-BE49-F238E27FC236}">
                <a16:creationId xmlns:a16="http://schemas.microsoft.com/office/drawing/2014/main" id="{4AE78B0D-5726-0874-D5C7-A26B4DD8C8E9}"/>
              </a:ext>
            </a:extLst>
          </p:cNvPr>
          <p:cNvSpPr>
            <a:spLocks noGrp="1"/>
          </p:cNvSpPr>
          <p:nvPr>
            <p:ph sz="quarter" idx="14"/>
          </p:nvPr>
        </p:nvSpPr>
        <p:spPr>
          <a:xfrm>
            <a:off x="700088" y="1295400"/>
            <a:ext cx="7813103" cy="4413250"/>
          </a:xfrm>
          <a:prstGeom prst="rect">
            <a:avLst/>
          </a:prstGeom>
        </p:spPr>
        <p:txBody>
          <a:bodyPr/>
          <a:lstStyle>
            <a:lvl1pPr marL="342900" indent="-342900">
              <a:lnSpc>
                <a:spcPct val="100000"/>
              </a:lnSpc>
              <a:spcBef>
                <a:spcPts val="0"/>
              </a:spcBef>
              <a:buFont typeface="Arial" panose="020B0604020202020204" pitchFamily="34" charset="0"/>
              <a:buChar char="•"/>
              <a:defRPr sz="2000">
                <a:solidFill>
                  <a:schemeClr val="tx1"/>
                </a:solidFill>
              </a:defRPr>
            </a:lvl1pPr>
            <a:lvl2pPr marL="800100" indent="-342900">
              <a:lnSpc>
                <a:spcPct val="100000"/>
              </a:lnSpc>
              <a:spcBef>
                <a:spcPts val="0"/>
              </a:spcBef>
              <a:buFont typeface="Arial" panose="020B0604020202020204" pitchFamily="34" charset="0"/>
              <a:buChar char="•"/>
              <a:defRPr sz="2000">
                <a:solidFill>
                  <a:schemeClr val="tx1"/>
                </a:solidFill>
              </a:defRPr>
            </a:lvl2pPr>
            <a:lvl3pPr marL="1257300" indent="-342900">
              <a:lnSpc>
                <a:spcPct val="100000"/>
              </a:lnSpc>
              <a:spcBef>
                <a:spcPts val="0"/>
              </a:spcBef>
              <a:buFont typeface="Arial" panose="020B0604020202020204" pitchFamily="34" charset="0"/>
              <a:buChar char="•"/>
              <a:defRPr sz="2000">
                <a:solidFill>
                  <a:schemeClr val="tx1"/>
                </a:solidFill>
              </a:defRPr>
            </a:lvl3pPr>
            <a:lvl4pPr marL="1714500" indent="-342900">
              <a:lnSpc>
                <a:spcPct val="100000"/>
              </a:lnSpc>
              <a:spcBef>
                <a:spcPts val="0"/>
              </a:spcBef>
              <a:buFont typeface="Arial" panose="020B0604020202020204" pitchFamily="34" charset="0"/>
              <a:buChar char="•"/>
              <a:defRPr sz="2000">
                <a:solidFill>
                  <a:schemeClr val="tx1"/>
                </a:solidFill>
              </a:defRPr>
            </a:lvl4pPr>
            <a:lvl5pPr marL="2171700" indent="-342900">
              <a:lnSpc>
                <a:spcPct val="100000"/>
              </a:lnSpc>
              <a:spcBef>
                <a:spcPts val="0"/>
              </a:spcBef>
              <a:buFont typeface="Arial" panose="020B0604020202020204" pitchFamily="34" charset="0"/>
              <a:buChar char="•"/>
              <a:defRPr sz="20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89174075"/>
      </p:ext>
    </p:extLst>
  </p:cSld>
  <p:clrMapOvr>
    <a:masterClrMapping/>
  </p:clrMapOvr>
  <p:extLst>
    <p:ext uri="{DCECCB84-F9BA-43D5-87BE-67443E8EF086}">
      <p15:sldGuideLst xmlns:p15="http://schemas.microsoft.com/office/powerpoint/2012/main">
        <p15:guide id="1" orient="horz" pos="482" userDrawn="1">
          <p15:clr>
            <a:srgbClr val="FBAE40"/>
          </p15:clr>
        </p15:guide>
        <p15:guide id="2" pos="483"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8ECC8BF-8013-8940-A7F4-460396160A34}"/>
              </a:ext>
            </a:extLst>
          </p:cNvPr>
          <p:cNvSpPr>
            <a:spLocks noGrp="1"/>
          </p:cNvSpPr>
          <p:nvPr>
            <p:ph type="body" sz="quarter" idx="10" hasCustomPrompt="1"/>
          </p:nvPr>
        </p:nvSpPr>
        <p:spPr>
          <a:xfrm>
            <a:off x="751011" y="3562165"/>
            <a:ext cx="3820989" cy="576263"/>
          </a:xfrm>
          <a:prstGeom prst="rect">
            <a:avLst/>
          </a:prstGeom>
        </p:spPr>
        <p:txBody>
          <a:bodyPr/>
          <a:lstStyle>
            <a:lvl1pPr marL="0" indent="0">
              <a:buNone/>
              <a:defRPr sz="2800"/>
            </a:lvl1pPr>
            <a:lvl2pPr>
              <a:defRPr sz="2800"/>
            </a:lvl2pPr>
            <a:lvl3pPr>
              <a:defRPr sz="2800"/>
            </a:lvl3pPr>
            <a:lvl4pPr>
              <a:defRPr sz="2800"/>
            </a:lvl4pPr>
            <a:lvl5pPr>
              <a:defRPr sz="2800"/>
            </a:lvl5pPr>
          </a:lstStyle>
          <a:p>
            <a:pPr lvl="0"/>
            <a:r>
              <a:rPr lang="en-US" dirty="0"/>
              <a:t>CLICK TO EDIT</a:t>
            </a:r>
            <a:endParaRPr lang="en-GB" dirty="0"/>
          </a:p>
        </p:txBody>
      </p:sp>
    </p:spTree>
    <p:extLst>
      <p:ext uri="{BB962C8B-B14F-4D97-AF65-F5344CB8AC3E}">
        <p14:creationId xmlns:p14="http://schemas.microsoft.com/office/powerpoint/2010/main" val="3221864537"/>
      </p:ext>
    </p:extLst>
  </p:cSld>
  <p:clrMapOvr>
    <a:masterClrMapping/>
  </p:clrMapOvr>
  <p:extLst>
    <p:ext uri="{DCECCB84-F9BA-43D5-87BE-67443E8EF086}">
      <p15:sldGuideLst xmlns:p15="http://schemas.microsoft.com/office/powerpoint/2012/main">
        <p15:guide id="1" orient="horz" pos="2523" userDrawn="1">
          <p15:clr>
            <a:srgbClr val="FBAE40"/>
          </p15:clr>
        </p15:guide>
        <p15:guide id="2" pos="529"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0D9CF1F-DDC1-1891-4DE6-1693F4640F45}"/>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0" y="0"/>
            <a:ext cx="12240681" cy="6885383"/>
          </a:xfrm>
          <a:prstGeom prst="rect">
            <a:avLst/>
          </a:prstGeom>
        </p:spPr>
      </p:pic>
    </p:spTree>
    <p:extLst>
      <p:ext uri="{BB962C8B-B14F-4D97-AF65-F5344CB8AC3E}">
        <p14:creationId xmlns:p14="http://schemas.microsoft.com/office/powerpoint/2010/main" val="347044281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DD2E3F6-AB29-3310-6495-63A3BCBF9305}"/>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0" y="0"/>
            <a:ext cx="12192000" cy="6857999"/>
          </a:xfrm>
          <a:prstGeom prst="rect">
            <a:avLst/>
          </a:prstGeom>
        </p:spPr>
      </p:pic>
    </p:spTree>
    <p:extLst>
      <p:ext uri="{BB962C8B-B14F-4D97-AF65-F5344CB8AC3E}">
        <p14:creationId xmlns:p14="http://schemas.microsoft.com/office/powerpoint/2010/main" val="3114647279"/>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87487CC-8ADE-2FC6-138E-290D95AC73A1}"/>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2" y="0"/>
            <a:ext cx="12191996" cy="6857998"/>
          </a:xfrm>
          <a:prstGeom prst="rect">
            <a:avLst/>
          </a:prstGeom>
        </p:spPr>
      </p:pic>
    </p:spTree>
    <p:extLst>
      <p:ext uri="{BB962C8B-B14F-4D97-AF65-F5344CB8AC3E}">
        <p14:creationId xmlns:p14="http://schemas.microsoft.com/office/powerpoint/2010/main" val="3220632756"/>
      </p:ext>
    </p:extLst>
  </p:cSld>
  <p:clrMap bg1="lt1" tx1="dk1" bg2="lt2" tx2="dk2" accent1="accent1" accent2="accent2" accent3="accent3" accent4="accent4" accent5="accent5" accent6="accent6" hlink="hlink" folHlink="folHlink"/>
  <p:sldLayoutIdLst>
    <p:sldLayoutId id="214748366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024" userDrawn="1">
          <p15:clr>
            <a:srgbClr val="F26B43"/>
          </p15:clr>
        </p15:guide>
        <p15:guide id="2" pos="4702"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58BF477-5527-5DFB-1FA5-BF101788C8AF}"/>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p:blipFill>
        <p:spPr>
          <a:xfrm>
            <a:off x="0" y="0"/>
            <a:ext cx="12240681" cy="6885382"/>
          </a:xfrm>
          <a:prstGeom prst="rect">
            <a:avLst/>
          </a:prstGeom>
        </p:spPr>
      </p:pic>
    </p:spTree>
    <p:extLst>
      <p:ext uri="{BB962C8B-B14F-4D97-AF65-F5344CB8AC3E}">
        <p14:creationId xmlns:p14="http://schemas.microsoft.com/office/powerpoint/2010/main" val="365089416"/>
      </p:ext>
    </p:extLst>
  </p:cSld>
  <p:clrMap bg1="lt1" tx1="dk1" bg2="lt2" tx2="dk2" accent1="accent1" accent2="accent2" accent3="accent3" accent4="accent4" accent5="accent5" accent6="accent6" hlink="hlink" folHlink="folHlink"/>
  <p:sldLayoutIdLst>
    <p:sldLayoutId id="214748367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024" userDrawn="1">
          <p15:clr>
            <a:srgbClr val="F26B43"/>
          </p15:clr>
        </p15:guide>
        <p15:guide id="2" pos="470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74B2A8AF-70DB-7C7B-D2FB-815C09DBA681}"/>
              </a:ext>
            </a:extLst>
          </p:cNvPr>
          <p:cNvSpPr>
            <a:spLocks noGrp="1"/>
          </p:cNvSpPr>
          <p:nvPr>
            <p:ph type="body" sz="quarter" idx="13"/>
          </p:nvPr>
        </p:nvSpPr>
        <p:spPr>
          <a:xfrm>
            <a:off x="1102911" y="1412875"/>
            <a:ext cx="8767920" cy="577850"/>
          </a:xfrm>
        </p:spPr>
        <p:txBody>
          <a:bodyPr/>
          <a:lstStyle/>
          <a:p>
            <a:r>
              <a:rPr lang="en-US" sz="3600" dirty="0"/>
              <a:t>Recognition &amp; Enforcement of Arbitral Awards</a:t>
            </a:r>
          </a:p>
          <a:p>
            <a:endParaRPr lang="en-US" dirty="0"/>
          </a:p>
          <a:p>
            <a:r>
              <a:rPr lang="en-US" dirty="0"/>
              <a:t>David A. Asiedu</a:t>
            </a:r>
            <a:endParaRPr lang="en-GB" dirty="0"/>
          </a:p>
        </p:txBody>
      </p:sp>
    </p:spTree>
    <p:extLst>
      <p:ext uri="{BB962C8B-B14F-4D97-AF65-F5344CB8AC3E}">
        <p14:creationId xmlns:p14="http://schemas.microsoft.com/office/powerpoint/2010/main" val="3611499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1CD9886-1F4F-9FA4-7A40-96F886609FD0}"/>
              </a:ext>
            </a:extLst>
          </p:cNvPr>
          <p:cNvSpPr>
            <a:spLocks noGrp="1"/>
          </p:cNvSpPr>
          <p:nvPr>
            <p:ph type="body" sz="quarter" idx="13"/>
          </p:nvPr>
        </p:nvSpPr>
        <p:spPr/>
        <p:txBody>
          <a:bodyPr/>
          <a:lstStyle/>
          <a:p>
            <a:r>
              <a:rPr lang="en-US" b="1" dirty="0"/>
              <a:t>Mechanics – Documents, Translations, Service</a:t>
            </a:r>
            <a:endParaRPr lang="en-GB" b="1" dirty="0"/>
          </a:p>
        </p:txBody>
      </p:sp>
      <p:sp>
        <p:nvSpPr>
          <p:cNvPr id="3" name="Content Placeholder 2">
            <a:extLst>
              <a:ext uri="{FF2B5EF4-FFF2-40B4-BE49-F238E27FC236}">
                <a16:creationId xmlns:a16="http://schemas.microsoft.com/office/drawing/2014/main" id="{7038DA18-0CDD-1669-D52D-F2CED5F66197}"/>
              </a:ext>
            </a:extLst>
          </p:cNvPr>
          <p:cNvSpPr>
            <a:spLocks noGrp="1"/>
          </p:cNvSpPr>
          <p:nvPr>
            <p:ph sz="quarter" idx="14"/>
          </p:nvPr>
        </p:nvSpPr>
        <p:spPr/>
        <p:txBody>
          <a:bodyPr/>
          <a:lstStyle/>
          <a:p>
            <a:r>
              <a:rPr lang="en-US" dirty="0"/>
              <a:t>Core bundle: authenticated award, arbitration agreement, certified translations, evidence of binding nature</a:t>
            </a:r>
          </a:p>
          <a:p>
            <a:endParaRPr lang="en-US" dirty="0"/>
          </a:p>
          <a:p>
            <a:r>
              <a:rPr lang="en-US" dirty="0"/>
              <a:t>Supporting evidence: seat details, tribunal composition, correction/interpretation status</a:t>
            </a:r>
          </a:p>
          <a:p>
            <a:endParaRPr lang="en-US" dirty="0"/>
          </a:p>
          <a:p>
            <a:r>
              <a:rPr lang="en-US" dirty="0"/>
              <a:t>Service: domestic vs international service rules; agents; substituted service (where permitted)</a:t>
            </a:r>
          </a:p>
          <a:p>
            <a:endParaRPr lang="en-US" dirty="0"/>
          </a:p>
          <a:p>
            <a:r>
              <a:rPr lang="en-US" dirty="0"/>
              <a:t>Evidential standards: hearsay for document authenticity; expert evidence on foreign law (as needed)</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1120671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1CD9886-1F4F-9FA4-7A40-96F886609FD0}"/>
              </a:ext>
            </a:extLst>
          </p:cNvPr>
          <p:cNvSpPr>
            <a:spLocks noGrp="1"/>
          </p:cNvSpPr>
          <p:nvPr>
            <p:ph type="body" sz="quarter" idx="13"/>
          </p:nvPr>
        </p:nvSpPr>
        <p:spPr/>
        <p:txBody>
          <a:bodyPr/>
          <a:lstStyle/>
          <a:p>
            <a:r>
              <a:rPr lang="en-US" b="1" dirty="0"/>
              <a:t>Forum Choice and Parallel Filings</a:t>
            </a:r>
            <a:endParaRPr lang="en-GB" b="1" dirty="0"/>
          </a:p>
        </p:txBody>
      </p:sp>
      <p:sp>
        <p:nvSpPr>
          <p:cNvPr id="3" name="Content Placeholder 2">
            <a:extLst>
              <a:ext uri="{FF2B5EF4-FFF2-40B4-BE49-F238E27FC236}">
                <a16:creationId xmlns:a16="http://schemas.microsoft.com/office/drawing/2014/main" id="{7038DA18-0CDD-1669-D52D-F2CED5F66197}"/>
              </a:ext>
            </a:extLst>
          </p:cNvPr>
          <p:cNvSpPr>
            <a:spLocks noGrp="1"/>
          </p:cNvSpPr>
          <p:nvPr>
            <p:ph sz="quarter" idx="14"/>
          </p:nvPr>
        </p:nvSpPr>
        <p:spPr/>
        <p:txBody>
          <a:bodyPr/>
          <a:lstStyle/>
          <a:p>
            <a:r>
              <a:rPr lang="en-US" dirty="0"/>
              <a:t>Go where the assets are, not just where the debtor is incorporated</a:t>
            </a:r>
          </a:p>
          <a:p>
            <a:endParaRPr lang="en-US" dirty="0"/>
          </a:p>
          <a:p>
            <a:r>
              <a:rPr lang="en-US" dirty="0"/>
              <a:t>Evaluate court culture, interim relief, disclosure, and speed</a:t>
            </a:r>
          </a:p>
          <a:p>
            <a:endParaRPr lang="en-US" dirty="0"/>
          </a:p>
          <a:p>
            <a:r>
              <a:rPr lang="en-US" dirty="0"/>
              <a:t>Parallel filings create pressure; coordinate to avoid inconsistent positions</a:t>
            </a:r>
          </a:p>
          <a:p>
            <a:endParaRPr lang="en-US" dirty="0"/>
          </a:p>
          <a:p>
            <a:r>
              <a:rPr lang="en-US" dirty="0"/>
              <a:t>Confidentiality and publicity: enforcement can expose the record</a:t>
            </a:r>
          </a:p>
          <a:p>
            <a:endParaRPr lang="en-US" dirty="0"/>
          </a:p>
          <a:p>
            <a:r>
              <a:rPr lang="en-US" dirty="0" err="1"/>
              <a:t>Prioritisation</a:t>
            </a:r>
            <a:r>
              <a:rPr lang="en-US" dirty="0"/>
              <a:t> factors: asset liquidity; interim relief/disclosure; court speed; immunity/public policy risk, cost</a:t>
            </a:r>
          </a:p>
          <a:p>
            <a:pPr marL="0" indent="0">
              <a:buNone/>
            </a:pPr>
            <a:endParaRPr lang="en-US" dirty="0"/>
          </a:p>
          <a:p>
            <a:endParaRPr lang="en-US" dirty="0"/>
          </a:p>
        </p:txBody>
      </p:sp>
    </p:spTree>
    <p:extLst>
      <p:ext uri="{BB962C8B-B14F-4D97-AF65-F5344CB8AC3E}">
        <p14:creationId xmlns:p14="http://schemas.microsoft.com/office/powerpoint/2010/main" val="16056267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1CD9886-1F4F-9FA4-7A40-96F886609FD0}"/>
              </a:ext>
            </a:extLst>
          </p:cNvPr>
          <p:cNvSpPr>
            <a:spLocks noGrp="1"/>
          </p:cNvSpPr>
          <p:nvPr>
            <p:ph type="body" sz="quarter" idx="13"/>
          </p:nvPr>
        </p:nvSpPr>
        <p:spPr/>
        <p:txBody>
          <a:bodyPr/>
          <a:lstStyle/>
          <a:p>
            <a:r>
              <a:rPr lang="en-US" b="1" dirty="0"/>
              <a:t>Stays Pending Set-Aside; Security and Coordination</a:t>
            </a:r>
            <a:endParaRPr lang="en-GB" b="1" dirty="0"/>
          </a:p>
        </p:txBody>
      </p:sp>
      <p:sp>
        <p:nvSpPr>
          <p:cNvPr id="3" name="Content Placeholder 2">
            <a:extLst>
              <a:ext uri="{FF2B5EF4-FFF2-40B4-BE49-F238E27FC236}">
                <a16:creationId xmlns:a16="http://schemas.microsoft.com/office/drawing/2014/main" id="{7038DA18-0CDD-1669-D52D-F2CED5F66197}"/>
              </a:ext>
            </a:extLst>
          </p:cNvPr>
          <p:cNvSpPr>
            <a:spLocks noGrp="1"/>
          </p:cNvSpPr>
          <p:nvPr>
            <p:ph sz="quarter" idx="14"/>
          </p:nvPr>
        </p:nvSpPr>
        <p:spPr>
          <a:xfrm>
            <a:off x="700581" y="1454150"/>
            <a:ext cx="7813103" cy="4413250"/>
          </a:xfrm>
        </p:spPr>
        <p:txBody>
          <a:bodyPr/>
          <a:lstStyle/>
          <a:p>
            <a:endParaRPr lang="en-US" dirty="0"/>
          </a:p>
          <a:p>
            <a:r>
              <a:rPr lang="en-US" dirty="0"/>
              <a:t>If annulment is pending at seat, local court may stay enforcement</a:t>
            </a:r>
          </a:p>
          <a:p>
            <a:pPr marL="0" indent="0">
              <a:buNone/>
            </a:pPr>
            <a:endParaRPr lang="en-US" dirty="0"/>
          </a:p>
          <a:p>
            <a:r>
              <a:rPr lang="en-US" dirty="0"/>
              <a:t>Security as condition of any stay to prevent asset dissipation</a:t>
            </a:r>
          </a:p>
          <a:p>
            <a:endParaRPr lang="en-US" dirty="0"/>
          </a:p>
          <a:p>
            <a:r>
              <a:rPr lang="en-US" dirty="0"/>
              <a:t>Continue in other jurisdictions not bound by seat-court interim orders</a:t>
            </a:r>
          </a:p>
          <a:p>
            <a:endParaRPr lang="en-US" dirty="0"/>
          </a:p>
          <a:p>
            <a:r>
              <a:rPr lang="en-US" dirty="0"/>
              <a:t>Plan the timing across courts: file in phases, keep consistent messages, and use wins in one place to drive progress in others</a:t>
            </a:r>
          </a:p>
          <a:p>
            <a:endParaRPr lang="en-US" dirty="0"/>
          </a:p>
        </p:txBody>
      </p:sp>
    </p:spTree>
    <p:extLst>
      <p:ext uri="{BB962C8B-B14F-4D97-AF65-F5344CB8AC3E}">
        <p14:creationId xmlns:p14="http://schemas.microsoft.com/office/powerpoint/2010/main" val="39019740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1CD9886-1F4F-9FA4-7A40-96F886609FD0}"/>
              </a:ext>
            </a:extLst>
          </p:cNvPr>
          <p:cNvSpPr>
            <a:spLocks noGrp="1"/>
          </p:cNvSpPr>
          <p:nvPr>
            <p:ph type="body" sz="quarter" idx="13"/>
          </p:nvPr>
        </p:nvSpPr>
        <p:spPr/>
        <p:txBody>
          <a:bodyPr/>
          <a:lstStyle/>
          <a:p>
            <a:r>
              <a:rPr lang="en-US" b="1" dirty="0"/>
              <a:t>Refusal Grounds – Consent and Jurisdiction</a:t>
            </a:r>
            <a:endParaRPr lang="en-GB" b="1" dirty="0"/>
          </a:p>
        </p:txBody>
      </p:sp>
      <p:sp>
        <p:nvSpPr>
          <p:cNvPr id="3" name="Content Placeholder 2">
            <a:extLst>
              <a:ext uri="{FF2B5EF4-FFF2-40B4-BE49-F238E27FC236}">
                <a16:creationId xmlns:a16="http://schemas.microsoft.com/office/drawing/2014/main" id="{7038DA18-0CDD-1669-D52D-F2CED5F66197}"/>
              </a:ext>
            </a:extLst>
          </p:cNvPr>
          <p:cNvSpPr>
            <a:spLocks noGrp="1"/>
          </p:cNvSpPr>
          <p:nvPr>
            <p:ph sz="quarter" idx="14"/>
          </p:nvPr>
        </p:nvSpPr>
        <p:spPr>
          <a:xfrm>
            <a:off x="700581" y="1454150"/>
            <a:ext cx="7813103" cy="4413250"/>
          </a:xfrm>
        </p:spPr>
        <p:txBody>
          <a:bodyPr/>
          <a:lstStyle/>
          <a:p>
            <a:pPr marL="0" indent="0">
              <a:buNone/>
            </a:pPr>
            <a:endParaRPr lang="en-US" dirty="0"/>
          </a:p>
          <a:p>
            <a:r>
              <a:rPr lang="en-US" dirty="0"/>
              <a:t>Valid agreement: existence, scope, pathologies, assignment/novation issues</a:t>
            </a:r>
          </a:p>
          <a:p>
            <a:endParaRPr lang="en-US" dirty="0"/>
          </a:p>
          <a:p>
            <a:r>
              <a:rPr lang="en-US" dirty="0"/>
              <a:t>Non-signatories: agency, estoppel, alter ego, group of companies (forum-specific)</a:t>
            </a:r>
          </a:p>
          <a:p>
            <a:endParaRPr lang="en-US" dirty="0"/>
          </a:p>
          <a:p>
            <a:r>
              <a:rPr lang="en-US" dirty="0"/>
              <a:t>Tribunal competence: excess of mandate vs interpretation of the clause</a:t>
            </a:r>
          </a:p>
          <a:p>
            <a:endParaRPr lang="en-US" dirty="0"/>
          </a:p>
          <a:p>
            <a:r>
              <a:rPr lang="en-US" dirty="0"/>
              <a:t>Severance: enforce separable parts if only part of the award tainted</a:t>
            </a:r>
          </a:p>
          <a:p>
            <a:endParaRPr lang="en-US" dirty="0"/>
          </a:p>
          <a:p>
            <a:r>
              <a:rPr lang="en-US" dirty="0"/>
              <a:t>[</a:t>
            </a:r>
            <a:r>
              <a:rPr lang="en-US" dirty="0">
                <a:highlight>
                  <a:srgbClr val="FFFF00"/>
                </a:highlight>
              </a:rPr>
              <a:t>Clause pathology example: [Sample arbitration clause] and fix</a:t>
            </a:r>
            <a:r>
              <a:rPr lang="en-US" dirty="0"/>
              <a:t>]</a:t>
            </a:r>
          </a:p>
        </p:txBody>
      </p:sp>
    </p:spTree>
    <p:extLst>
      <p:ext uri="{BB962C8B-B14F-4D97-AF65-F5344CB8AC3E}">
        <p14:creationId xmlns:p14="http://schemas.microsoft.com/office/powerpoint/2010/main" val="29672827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1CD9886-1F4F-9FA4-7A40-96F886609FD0}"/>
              </a:ext>
            </a:extLst>
          </p:cNvPr>
          <p:cNvSpPr>
            <a:spLocks noGrp="1"/>
          </p:cNvSpPr>
          <p:nvPr>
            <p:ph type="body" sz="quarter" idx="13"/>
          </p:nvPr>
        </p:nvSpPr>
        <p:spPr/>
        <p:txBody>
          <a:bodyPr/>
          <a:lstStyle/>
          <a:p>
            <a:r>
              <a:rPr lang="en-US" b="1" dirty="0"/>
              <a:t>Refusal Grounds – Due Process and Natural Justice</a:t>
            </a:r>
            <a:endParaRPr lang="en-GB" b="1" dirty="0"/>
          </a:p>
        </p:txBody>
      </p:sp>
      <p:sp>
        <p:nvSpPr>
          <p:cNvPr id="3" name="Content Placeholder 2">
            <a:extLst>
              <a:ext uri="{FF2B5EF4-FFF2-40B4-BE49-F238E27FC236}">
                <a16:creationId xmlns:a16="http://schemas.microsoft.com/office/drawing/2014/main" id="{7038DA18-0CDD-1669-D52D-F2CED5F66197}"/>
              </a:ext>
            </a:extLst>
          </p:cNvPr>
          <p:cNvSpPr>
            <a:spLocks noGrp="1"/>
          </p:cNvSpPr>
          <p:nvPr>
            <p:ph sz="quarter" idx="14"/>
          </p:nvPr>
        </p:nvSpPr>
        <p:spPr/>
        <p:txBody>
          <a:bodyPr/>
          <a:lstStyle/>
          <a:p>
            <a:pPr marL="0" indent="0">
              <a:buNone/>
            </a:pPr>
            <a:endParaRPr lang="en-US" dirty="0"/>
          </a:p>
          <a:p>
            <a:r>
              <a:rPr lang="en-US" dirty="0"/>
              <a:t>Proper notice and opportunity to present case; equality of arms</a:t>
            </a:r>
          </a:p>
          <a:p>
            <a:endParaRPr lang="en-US" dirty="0"/>
          </a:p>
          <a:p>
            <a:r>
              <a:rPr lang="en-US" dirty="0"/>
              <a:t>Procedural surprises vs legitimate case management</a:t>
            </a:r>
          </a:p>
          <a:p>
            <a:endParaRPr lang="en-US" dirty="0"/>
          </a:p>
          <a:p>
            <a:r>
              <a:rPr lang="en-US" dirty="0"/>
              <a:t>Evidentiary issues: refusal to admit key evidence; time limits; translations</a:t>
            </a:r>
          </a:p>
          <a:p>
            <a:endParaRPr lang="en-US" dirty="0"/>
          </a:p>
          <a:p>
            <a:r>
              <a:rPr lang="en-US" dirty="0"/>
              <a:t>Build the record: show reasonableness of opportunities give by tribunal</a:t>
            </a:r>
          </a:p>
          <a:p>
            <a:endParaRPr lang="en-US" dirty="0"/>
          </a:p>
          <a:p>
            <a:r>
              <a:rPr lang="en-US" dirty="0"/>
              <a:t>Do/Don’t: do build the record on notice and opportunity; don’t try to re-argue the merits under “due process”</a:t>
            </a:r>
          </a:p>
        </p:txBody>
      </p:sp>
    </p:spTree>
    <p:extLst>
      <p:ext uri="{BB962C8B-B14F-4D97-AF65-F5344CB8AC3E}">
        <p14:creationId xmlns:p14="http://schemas.microsoft.com/office/powerpoint/2010/main" val="15650554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61E4F3-5170-1B6E-A6DB-95B0C19FCA3B}"/>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38749B58-B787-09C2-FE41-97DC453DF7B8}"/>
              </a:ext>
            </a:extLst>
          </p:cNvPr>
          <p:cNvSpPr>
            <a:spLocks noGrp="1"/>
          </p:cNvSpPr>
          <p:nvPr>
            <p:ph type="body" sz="quarter" idx="13"/>
          </p:nvPr>
        </p:nvSpPr>
        <p:spPr/>
        <p:txBody>
          <a:bodyPr/>
          <a:lstStyle/>
          <a:p>
            <a:r>
              <a:rPr lang="en-US" b="1" dirty="0"/>
              <a:t>Refusal Grounds – Composition, Mandate, Public Policy, Formalities</a:t>
            </a:r>
            <a:endParaRPr lang="en-GB" b="1" dirty="0"/>
          </a:p>
        </p:txBody>
      </p:sp>
      <p:sp>
        <p:nvSpPr>
          <p:cNvPr id="3" name="Content Placeholder 2">
            <a:extLst>
              <a:ext uri="{FF2B5EF4-FFF2-40B4-BE49-F238E27FC236}">
                <a16:creationId xmlns:a16="http://schemas.microsoft.com/office/drawing/2014/main" id="{7310EF49-2273-F384-2874-1733E74FDDC2}"/>
              </a:ext>
            </a:extLst>
          </p:cNvPr>
          <p:cNvSpPr>
            <a:spLocks noGrp="1"/>
          </p:cNvSpPr>
          <p:nvPr>
            <p:ph sz="quarter" idx="14"/>
          </p:nvPr>
        </p:nvSpPr>
        <p:spPr/>
        <p:txBody>
          <a:bodyPr/>
          <a:lstStyle/>
          <a:p>
            <a:pPr marL="0" indent="0">
              <a:buNone/>
            </a:pPr>
            <a:endParaRPr lang="en-US" dirty="0"/>
          </a:p>
          <a:p>
            <a:r>
              <a:rPr lang="en-US" dirty="0"/>
              <a:t>Composition &amp; procedure agreed by parties vs institutional rules applied</a:t>
            </a:r>
          </a:p>
          <a:p>
            <a:endParaRPr lang="en-US" dirty="0"/>
          </a:p>
          <a:p>
            <a:r>
              <a:rPr lang="en-US" dirty="0"/>
              <a:t>Ultra/extra </a:t>
            </a:r>
            <a:r>
              <a:rPr lang="en-US" dirty="0" err="1"/>
              <a:t>petita</a:t>
            </a:r>
            <a:r>
              <a:rPr lang="en-US" dirty="0"/>
              <a:t>: relief beyond submission; severable where possible</a:t>
            </a:r>
          </a:p>
          <a:p>
            <a:endParaRPr lang="en-US" dirty="0"/>
          </a:p>
          <a:p>
            <a:r>
              <a:rPr lang="en-US" dirty="0"/>
              <a:t>Public policy: narrow, fundamental norms; illegality, corruption, sanctions scenarios</a:t>
            </a:r>
          </a:p>
          <a:p>
            <a:endParaRPr lang="en-US" dirty="0"/>
          </a:p>
          <a:p>
            <a:r>
              <a:rPr lang="en-US" dirty="0"/>
              <a:t>Formalities: signatures, reasons if required, finality; corrections and remissions</a:t>
            </a:r>
          </a:p>
          <a:p>
            <a:endParaRPr lang="en-US" dirty="0"/>
          </a:p>
          <a:p>
            <a:r>
              <a:rPr lang="en-US" dirty="0"/>
              <a:t>[</a:t>
            </a:r>
            <a:r>
              <a:rPr lang="en-US" dirty="0">
                <a:highlight>
                  <a:srgbClr val="FFFF00"/>
                </a:highlight>
              </a:rPr>
              <a:t>Public policy examples: what tends to succeed/fail in Ghana</a:t>
            </a:r>
            <a:r>
              <a:rPr lang="en-US" dirty="0"/>
              <a:t>]</a:t>
            </a:r>
          </a:p>
          <a:p>
            <a:endParaRPr lang="en-US" dirty="0"/>
          </a:p>
        </p:txBody>
      </p:sp>
    </p:spTree>
    <p:extLst>
      <p:ext uri="{BB962C8B-B14F-4D97-AF65-F5344CB8AC3E}">
        <p14:creationId xmlns:p14="http://schemas.microsoft.com/office/powerpoint/2010/main" val="37391584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1CD9886-1F4F-9FA4-7A40-96F886609FD0}"/>
              </a:ext>
            </a:extLst>
          </p:cNvPr>
          <p:cNvSpPr>
            <a:spLocks noGrp="1"/>
          </p:cNvSpPr>
          <p:nvPr>
            <p:ph type="body" sz="quarter" idx="13"/>
          </p:nvPr>
        </p:nvSpPr>
        <p:spPr/>
        <p:txBody>
          <a:bodyPr/>
          <a:lstStyle/>
          <a:p>
            <a:r>
              <a:rPr lang="en-US" b="1" dirty="0"/>
              <a:t>Special Topic – States &amp; Immunity</a:t>
            </a:r>
            <a:endParaRPr lang="en-GB" b="1" dirty="0"/>
          </a:p>
        </p:txBody>
      </p:sp>
      <p:sp>
        <p:nvSpPr>
          <p:cNvPr id="3" name="Content Placeholder 2">
            <a:extLst>
              <a:ext uri="{FF2B5EF4-FFF2-40B4-BE49-F238E27FC236}">
                <a16:creationId xmlns:a16="http://schemas.microsoft.com/office/drawing/2014/main" id="{7038DA18-0CDD-1669-D52D-F2CED5F66197}"/>
              </a:ext>
            </a:extLst>
          </p:cNvPr>
          <p:cNvSpPr>
            <a:spLocks noGrp="1"/>
          </p:cNvSpPr>
          <p:nvPr>
            <p:ph sz="quarter" idx="14"/>
          </p:nvPr>
        </p:nvSpPr>
        <p:spPr/>
        <p:txBody>
          <a:bodyPr/>
          <a:lstStyle/>
          <a:p>
            <a:pPr marL="0" indent="0">
              <a:buNone/>
            </a:pPr>
            <a:endParaRPr lang="en-US" dirty="0"/>
          </a:p>
          <a:p>
            <a:r>
              <a:rPr lang="en-US" dirty="0"/>
              <a:t>Immunity vs adjudication &amp; immunity vs execution</a:t>
            </a:r>
          </a:p>
          <a:p>
            <a:endParaRPr lang="en-US" dirty="0"/>
          </a:p>
          <a:p>
            <a:r>
              <a:rPr lang="en-US" dirty="0"/>
              <a:t>Commercial-use exception: target assets used for commercial purposes</a:t>
            </a:r>
          </a:p>
          <a:p>
            <a:endParaRPr lang="en-US" dirty="0"/>
          </a:p>
          <a:p>
            <a:r>
              <a:rPr lang="en-US" dirty="0"/>
              <a:t>Waivers: express and implied; reading waivers strictly</a:t>
            </a:r>
          </a:p>
          <a:p>
            <a:endParaRPr lang="en-US" dirty="0"/>
          </a:p>
          <a:p>
            <a:r>
              <a:rPr lang="en-US" dirty="0"/>
              <a:t>Sensitive assets: central bank reserves, diplomatic premises, military property</a:t>
            </a:r>
          </a:p>
          <a:p>
            <a:endParaRPr lang="en-US" dirty="0"/>
          </a:p>
          <a:p>
            <a:r>
              <a:rPr lang="en-US" dirty="0"/>
              <a:t>[</a:t>
            </a:r>
            <a:r>
              <a:rPr lang="en-US" dirty="0">
                <a:highlight>
                  <a:srgbClr val="FFFF00"/>
                </a:highlight>
              </a:rPr>
              <a:t>Evidence plan: proving commercial use of [SOE/asset] in Ghana</a:t>
            </a:r>
            <a:r>
              <a:rPr lang="en-US" dirty="0"/>
              <a:t>] </a:t>
            </a:r>
          </a:p>
        </p:txBody>
      </p:sp>
    </p:spTree>
    <p:extLst>
      <p:ext uri="{BB962C8B-B14F-4D97-AF65-F5344CB8AC3E}">
        <p14:creationId xmlns:p14="http://schemas.microsoft.com/office/powerpoint/2010/main" val="393065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04BB82-FE70-E4A0-444F-964F89F40154}"/>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549E469B-09C2-6ABB-43A5-B18795BC5D02}"/>
              </a:ext>
            </a:extLst>
          </p:cNvPr>
          <p:cNvSpPr>
            <a:spLocks noGrp="1"/>
          </p:cNvSpPr>
          <p:nvPr>
            <p:ph type="body" sz="quarter" idx="13"/>
          </p:nvPr>
        </p:nvSpPr>
        <p:spPr/>
        <p:txBody>
          <a:bodyPr/>
          <a:lstStyle/>
          <a:p>
            <a:r>
              <a:rPr lang="en-US" b="1" dirty="0"/>
              <a:t>Special Topic – Interim Measures &amp; Emergency Orders</a:t>
            </a:r>
            <a:endParaRPr lang="en-GB" b="1" dirty="0"/>
          </a:p>
        </p:txBody>
      </p:sp>
      <p:sp>
        <p:nvSpPr>
          <p:cNvPr id="3" name="Content Placeholder 2">
            <a:extLst>
              <a:ext uri="{FF2B5EF4-FFF2-40B4-BE49-F238E27FC236}">
                <a16:creationId xmlns:a16="http://schemas.microsoft.com/office/drawing/2014/main" id="{182DCD55-54EB-0789-620F-E9A73E40A1AD}"/>
              </a:ext>
            </a:extLst>
          </p:cNvPr>
          <p:cNvSpPr>
            <a:spLocks noGrp="1"/>
          </p:cNvSpPr>
          <p:nvPr>
            <p:ph sz="quarter" idx="14"/>
          </p:nvPr>
        </p:nvSpPr>
        <p:spPr/>
        <p:txBody>
          <a:bodyPr/>
          <a:lstStyle/>
          <a:p>
            <a:pPr marL="0" indent="0">
              <a:buNone/>
            </a:pPr>
            <a:endParaRPr lang="en-US" dirty="0"/>
          </a:p>
          <a:p>
            <a:r>
              <a:rPr lang="en-US" dirty="0"/>
              <a:t>Tribunal- ordered interim measures: mixed enforceability across jurisdictions</a:t>
            </a:r>
          </a:p>
          <a:p>
            <a:endParaRPr lang="en-US" dirty="0"/>
          </a:p>
          <a:p>
            <a:r>
              <a:rPr lang="en-US" dirty="0"/>
              <a:t>Emergency arbitrator orders: treat as award or order? Forum-specific answers</a:t>
            </a:r>
          </a:p>
          <a:p>
            <a:endParaRPr lang="en-US" dirty="0"/>
          </a:p>
          <a:p>
            <a:r>
              <a:rPr lang="en-US" dirty="0"/>
              <a:t>Parallel court measures: freezing orders, disclosure, receivership (where available)</a:t>
            </a:r>
          </a:p>
          <a:p>
            <a:endParaRPr lang="en-US" dirty="0"/>
          </a:p>
          <a:p>
            <a:r>
              <a:rPr lang="en-US" dirty="0"/>
              <a:t>Tactical timing: secure assets before service (where permissible)</a:t>
            </a:r>
          </a:p>
          <a:p>
            <a:endParaRPr lang="en-US" dirty="0"/>
          </a:p>
          <a:p>
            <a:r>
              <a:rPr lang="en-US" dirty="0"/>
              <a:t>[</a:t>
            </a:r>
            <a:r>
              <a:rPr lang="en-US" dirty="0">
                <a:highlight>
                  <a:srgbClr val="FFFF00"/>
                </a:highlight>
              </a:rPr>
              <a:t>Local tools: interim relief menu in Ghana</a:t>
            </a:r>
            <a:r>
              <a:rPr lang="en-US" dirty="0"/>
              <a:t>]</a:t>
            </a:r>
          </a:p>
        </p:txBody>
      </p:sp>
    </p:spTree>
    <p:extLst>
      <p:ext uri="{BB962C8B-B14F-4D97-AF65-F5344CB8AC3E}">
        <p14:creationId xmlns:p14="http://schemas.microsoft.com/office/powerpoint/2010/main" val="26340347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1CD9886-1F4F-9FA4-7A40-96F886609FD0}"/>
              </a:ext>
            </a:extLst>
          </p:cNvPr>
          <p:cNvSpPr>
            <a:spLocks noGrp="1"/>
          </p:cNvSpPr>
          <p:nvPr>
            <p:ph type="body" sz="quarter" idx="13"/>
          </p:nvPr>
        </p:nvSpPr>
        <p:spPr/>
        <p:txBody>
          <a:bodyPr/>
          <a:lstStyle/>
          <a:p>
            <a:r>
              <a:rPr lang="en-US" b="1" dirty="0"/>
              <a:t>Special Topic – Annulled Awards</a:t>
            </a:r>
            <a:endParaRPr lang="en-GB" b="1" dirty="0"/>
          </a:p>
        </p:txBody>
      </p:sp>
      <p:sp>
        <p:nvSpPr>
          <p:cNvPr id="3" name="Content Placeholder 2">
            <a:extLst>
              <a:ext uri="{FF2B5EF4-FFF2-40B4-BE49-F238E27FC236}">
                <a16:creationId xmlns:a16="http://schemas.microsoft.com/office/drawing/2014/main" id="{7038DA18-0CDD-1669-D52D-F2CED5F66197}"/>
              </a:ext>
            </a:extLst>
          </p:cNvPr>
          <p:cNvSpPr>
            <a:spLocks noGrp="1"/>
          </p:cNvSpPr>
          <p:nvPr>
            <p:ph sz="quarter" idx="14"/>
          </p:nvPr>
        </p:nvSpPr>
        <p:spPr/>
        <p:txBody>
          <a:bodyPr/>
          <a:lstStyle/>
          <a:p>
            <a:endParaRPr lang="en-US" dirty="0"/>
          </a:p>
          <a:p>
            <a:r>
              <a:rPr lang="en-US" dirty="0"/>
              <a:t>Post-set-aside enforcement: divergent national approaches</a:t>
            </a:r>
          </a:p>
          <a:p>
            <a:endParaRPr lang="en-US" dirty="0"/>
          </a:p>
          <a:p>
            <a:r>
              <a:rPr lang="en-US" dirty="0"/>
              <a:t>Comity vs pro-enforcement: how courts weight the seat’s annulment</a:t>
            </a:r>
          </a:p>
          <a:p>
            <a:endParaRPr lang="en-US" dirty="0"/>
          </a:p>
          <a:p>
            <a:r>
              <a:rPr lang="en-US" dirty="0"/>
              <a:t>Practical risk: costs, delay, collectability; settlement leverage</a:t>
            </a:r>
          </a:p>
          <a:p>
            <a:endParaRPr lang="en-US" dirty="0"/>
          </a:p>
          <a:p>
            <a:r>
              <a:rPr lang="en-US" dirty="0"/>
              <a:t>Strategy: forum selection (where enforcement of annulled awards is possible)</a:t>
            </a:r>
          </a:p>
          <a:p>
            <a:endParaRPr lang="en-US" dirty="0"/>
          </a:p>
          <a:p>
            <a:r>
              <a:rPr lang="en-US" dirty="0"/>
              <a:t>[</a:t>
            </a:r>
            <a:r>
              <a:rPr lang="en-US" dirty="0">
                <a:highlight>
                  <a:srgbClr val="FFFF00"/>
                </a:highlight>
              </a:rPr>
              <a:t>Comparative note: approach of [Juris A] vs [Juris B]</a:t>
            </a:r>
            <a:r>
              <a:rPr lang="en-US" dirty="0"/>
              <a:t>]</a:t>
            </a:r>
          </a:p>
        </p:txBody>
      </p:sp>
    </p:spTree>
    <p:extLst>
      <p:ext uri="{BB962C8B-B14F-4D97-AF65-F5344CB8AC3E}">
        <p14:creationId xmlns:p14="http://schemas.microsoft.com/office/powerpoint/2010/main" val="18473400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F3BE4FD9-1D78-6AE4-7262-04A22E3A4A43}"/>
              </a:ext>
            </a:extLst>
          </p:cNvPr>
          <p:cNvSpPr>
            <a:spLocks noGrp="1"/>
          </p:cNvSpPr>
          <p:nvPr>
            <p:ph type="body" sz="quarter" idx="13"/>
          </p:nvPr>
        </p:nvSpPr>
        <p:spPr/>
        <p:txBody>
          <a:bodyPr/>
          <a:lstStyle/>
          <a:p>
            <a:r>
              <a:rPr lang="en-GB" b="1" dirty="0"/>
              <a:t>Strategy – Sequencing, Assets, Interest, Limitation</a:t>
            </a:r>
          </a:p>
        </p:txBody>
      </p:sp>
      <p:sp>
        <p:nvSpPr>
          <p:cNvPr id="3" name="Content Placeholder 2">
            <a:extLst>
              <a:ext uri="{FF2B5EF4-FFF2-40B4-BE49-F238E27FC236}">
                <a16:creationId xmlns:a16="http://schemas.microsoft.com/office/drawing/2014/main" id="{C297A2F9-1279-6C7C-96F4-5842C78AF3AE}"/>
              </a:ext>
            </a:extLst>
          </p:cNvPr>
          <p:cNvSpPr>
            <a:spLocks noGrp="1"/>
          </p:cNvSpPr>
          <p:nvPr>
            <p:ph sz="quarter" idx="14"/>
          </p:nvPr>
        </p:nvSpPr>
        <p:spPr/>
        <p:txBody>
          <a:bodyPr/>
          <a:lstStyle/>
          <a:p>
            <a:r>
              <a:rPr lang="en-GB" dirty="0"/>
              <a:t>Sequence by asset liquidity, legal tools, and court speed</a:t>
            </a:r>
          </a:p>
          <a:p>
            <a:endParaRPr lang="en-GB" dirty="0"/>
          </a:p>
          <a:p>
            <a:r>
              <a:rPr lang="en-GB" dirty="0"/>
              <a:t>Asset tracing: banks, receivables, shares, third-party debtors</a:t>
            </a:r>
          </a:p>
          <a:p>
            <a:endParaRPr lang="en-GB" dirty="0"/>
          </a:p>
          <a:p>
            <a:r>
              <a:rPr lang="en-GB" dirty="0"/>
              <a:t>Interest and currency: compute accurately; choose conversion date strategically</a:t>
            </a:r>
          </a:p>
          <a:p>
            <a:endParaRPr lang="en-GB" dirty="0"/>
          </a:p>
          <a:p>
            <a:r>
              <a:rPr lang="en-GB" dirty="0"/>
              <a:t>Limitation: diarise deadlines for recognition &amp; enforcement</a:t>
            </a:r>
          </a:p>
          <a:p>
            <a:endParaRPr lang="en-GB" dirty="0"/>
          </a:p>
          <a:p>
            <a:r>
              <a:rPr lang="en-GB" dirty="0"/>
              <a:t>90-day action plan: what to file, where, and when</a:t>
            </a:r>
          </a:p>
          <a:p>
            <a:endParaRPr lang="en-GB" dirty="0"/>
          </a:p>
          <a:p>
            <a:endParaRPr lang="en-GB" dirty="0"/>
          </a:p>
        </p:txBody>
      </p:sp>
    </p:spTree>
    <p:extLst>
      <p:ext uri="{BB962C8B-B14F-4D97-AF65-F5344CB8AC3E}">
        <p14:creationId xmlns:p14="http://schemas.microsoft.com/office/powerpoint/2010/main" val="904231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7383EC8-DFE3-B7D8-61AD-45FA872BE244}"/>
              </a:ext>
            </a:extLst>
          </p:cNvPr>
          <p:cNvSpPr>
            <a:spLocks noGrp="1"/>
          </p:cNvSpPr>
          <p:nvPr>
            <p:ph type="body" sz="quarter" idx="13"/>
          </p:nvPr>
        </p:nvSpPr>
        <p:spPr/>
        <p:txBody>
          <a:bodyPr/>
          <a:lstStyle/>
          <a:p>
            <a:r>
              <a:rPr lang="en-US" b="1" dirty="0">
                <a:solidFill>
                  <a:schemeClr val="bg1"/>
                </a:solidFill>
              </a:rPr>
              <a:t>Outline</a:t>
            </a:r>
            <a:endParaRPr lang="en-GB" b="1" dirty="0">
              <a:solidFill>
                <a:schemeClr val="bg1"/>
              </a:solidFill>
            </a:endParaRPr>
          </a:p>
        </p:txBody>
      </p:sp>
      <p:sp>
        <p:nvSpPr>
          <p:cNvPr id="7" name="Content Placeholder 6">
            <a:extLst>
              <a:ext uri="{FF2B5EF4-FFF2-40B4-BE49-F238E27FC236}">
                <a16:creationId xmlns:a16="http://schemas.microsoft.com/office/drawing/2014/main" id="{6E4B33DD-1D18-0958-2D7C-FF282AC835BE}"/>
              </a:ext>
            </a:extLst>
          </p:cNvPr>
          <p:cNvSpPr>
            <a:spLocks noGrp="1"/>
          </p:cNvSpPr>
          <p:nvPr>
            <p:ph sz="quarter" idx="14"/>
          </p:nvPr>
        </p:nvSpPr>
        <p:spPr/>
        <p:txBody>
          <a:bodyPr/>
          <a:lstStyle/>
          <a:p>
            <a:endParaRPr lang="en-US" dirty="0"/>
          </a:p>
          <a:p>
            <a:endParaRPr lang="en-US" dirty="0"/>
          </a:p>
          <a:p>
            <a:r>
              <a:rPr lang="en-US" dirty="0"/>
              <a:t>Introduction &amp; Objectives</a:t>
            </a:r>
          </a:p>
          <a:p>
            <a:r>
              <a:rPr lang="en-US" dirty="0"/>
              <a:t>Foundations: Seat and Taxonomy</a:t>
            </a:r>
          </a:p>
          <a:p>
            <a:r>
              <a:rPr lang="en-US" dirty="0"/>
              <a:t>Legal Framework</a:t>
            </a:r>
          </a:p>
          <a:p>
            <a:r>
              <a:rPr lang="en-US" dirty="0"/>
              <a:t>Mechanics of Recognition &amp; Enforcement</a:t>
            </a:r>
          </a:p>
          <a:p>
            <a:r>
              <a:rPr lang="en-US" dirty="0"/>
              <a:t>Grounds for Refusal</a:t>
            </a:r>
          </a:p>
          <a:p>
            <a:r>
              <a:rPr lang="en-US" dirty="0"/>
              <a:t>Special Topics</a:t>
            </a:r>
          </a:p>
          <a:p>
            <a:r>
              <a:rPr lang="en-US" dirty="0"/>
              <a:t>Practical Strategies</a:t>
            </a:r>
          </a:p>
          <a:p>
            <a:r>
              <a:rPr lang="en-US" dirty="0"/>
              <a:t>Questions, Comments, &amp; Discussion</a:t>
            </a:r>
            <a:endParaRPr lang="en-GB" dirty="0"/>
          </a:p>
        </p:txBody>
      </p:sp>
    </p:spTree>
    <p:extLst>
      <p:ext uri="{BB962C8B-B14F-4D97-AF65-F5344CB8AC3E}">
        <p14:creationId xmlns:p14="http://schemas.microsoft.com/office/powerpoint/2010/main" val="2456429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BB5FAA1-2B24-D67B-3EB7-BB45C71DC179}"/>
              </a:ext>
            </a:extLst>
          </p:cNvPr>
          <p:cNvSpPr>
            <a:spLocks noGrp="1"/>
          </p:cNvSpPr>
          <p:nvPr>
            <p:ph type="body" sz="quarter" idx="13"/>
          </p:nvPr>
        </p:nvSpPr>
        <p:spPr/>
        <p:txBody>
          <a:bodyPr/>
          <a:lstStyle/>
          <a:p>
            <a:r>
              <a:rPr lang="en-GB" b="1" dirty="0"/>
              <a:t>The One-Page Enforcement Checklist</a:t>
            </a:r>
          </a:p>
        </p:txBody>
      </p:sp>
      <p:sp>
        <p:nvSpPr>
          <p:cNvPr id="3" name="Content Placeholder 2">
            <a:extLst>
              <a:ext uri="{FF2B5EF4-FFF2-40B4-BE49-F238E27FC236}">
                <a16:creationId xmlns:a16="http://schemas.microsoft.com/office/drawing/2014/main" id="{D32AED22-66A7-7C79-2C4F-E20D2556D089}"/>
              </a:ext>
            </a:extLst>
          </p:cNvPr>
          <p:cNvSpPr>
            <a:spLocks noGrp="1"/>
          </p:cNvSpPr>
          <p:nvPr>
            <p:ph sz="quarter" idx="14"/>
          </p:nvPr>
        </p:nvSpPr>
        <p:spPr/>
        <p:txBody>
          <a:bodyPr/>
          <a:lstStyle/>
          <a:p>
            <a:endParaRPr lang="en-GB" dirty="0"/>
          </a:p>
          <a:p>
            <a:r>
              <a:rPr lang="en-GB" dirty="0"/>
              <a:t>Forums &amp; assets identified: risk map prepared</a:t>
            </a:r>
          </a:p>
          <a:p>
            <a:endParaRPr lang="en-GB" dirty="0"/>
          </a:p>
          <a:p>
            <a:r>
              <a:rPr lang="en-GB" dirty="0"/>
              <a:t>Documents assembled and certified; translations ready</a:t>
            </a:r>
          </a:p>
          <a:p>
            <a:endParaRPr lang="en-GB" dirty="0"/>
          </a:p>
          <a:p>
            <a:r>
              <a:rPr lang="en-GB" dirty="0"/>
              <a:t>Filing pack drafted with affidavit evidence and exhibits</a:t>
            </a:r>
          </a:p>
          <a:p>
            <a:endParaRPr lang="en-GB" dirty="0"/>
          </a:p>
          <a:p>
            <a:r>
              <a:rPr lang="en-GB" dirty="0"/>
              <a:t>Interim relief strategy settled: service plan mapped</a:t>
            </a:r>
          </a:p>
          <a:p>
            <a:endParaRPr lang="en-GB" dirty="0"/>
          </a:p>
          <a:p>
            <a:r>
              <a:rPr lang="en-GB" dirty="0"/>
              <a:t>Refusal grounds risk scan completed: mitigation notes added</a:t>
            </a:r>
          </a:p>
        </p:txBody>
      </p:sp>
    </p:spTree>
    <p:extLst>
      <p:ext uri="{BB962C8B-B14F-4D97-AF65-F5344CB8AC3E}">
        <p14:creationId xmlns:p14="http://schemas.microsoft.com/office/powerpoint/2010/main" val="40784802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1E31CAC-0010-9127-6626-36089AA63ACD}"/>
              </a:ext>
            </a:extLst>
          </p:cNvPr>
          <p:cNvSpPr>
            <a:spLocks noGrp="1"/>
          </p:cNvSpPr>
          <p:nvPr>
            <p:ph type="body" sz="quarter" idx="13"/>
          </p:nvPr>
        </p:nvSpPr>
        <p:spPr/>
        <p:txBody>
          <a:bodyPr/>
          <a:lstStyle/>
          <a:p>
            <a:r>
              <a:rPr lang="en-GB" b="1" dirty="0"/>
              <a:t>Questions, Comments, &amp; Discussion</a:t>
            </a:r>
          </a:p>
        </p:txBody>
      </p:sp>
      <p:sp>
        <p:nvSpPr>
          <p:cNvPr id="3" name="Content Placeholder 2">
            <a:extLst>
              <a:ext uri="{FF2B5EF4-FFF2-40B4-BE49-F238E27FC236}">
                <a16:creationId xmlns:a16="http://schemas.microsoft.com/office/drawing/2014/main" id="{ABE16483-5B0E-4EF7-7631-E375425A6532}"/>
              </a:ext>
            </a:extLst>
          </p:cNvPr>
          <p:cNvSpPr>
            <a:spLocks noGrp="1"/>
          </p:cNvSpPr>
          <p:nvPr>
            <p:ph sz="quarter" idx="14"/>
          </p:nvPr>
        </p:nvSpPr>
        <p:spPr/>
        <p:txBody>
          <a:bodyPr/>
          <a:lstStyle/>
          <a:p>
            <a:endParaRPr lang="en-GB" dirty="0"/>
          </a:p>
          <a:p>
            <a:r>
              <a:rPr lang="en-GB" dirty="0"/>
              <a:t>Quick poll: prior enforcement experience; sovereign counterparties; annulment issues</a:t>
            </a:r>
          </a:p>
          <a:p>
            <a:endParaRPr lang="en-GB" dirty="0"/>
          </a:p>
          <a:p>
            <a:r>
              <a:rPr lang="en-GB" dirty="0"/>
              <a:t>Open floor: participant scenarios and local law nuances</a:t>
            </a:r>
          </a:p>
          <a:p>
            <a:endParaRPr lang="en-GB" dirty="0"/>
          </a:p>
          <a:p>
            <a:r>
              <a:rPr lang="en-GB"/>
              <a:t>Key takeaways</a:t>
            </a:r>
            <a:r>
              <a:rPr lang="en-GB" dirty="0"/>
              <a:t>: pro-enforcement, narrow refusal, asset-focused strategy</a:t>
            </a:r>
          </a:p>
          <a:p>
            <a:endParaRPr lang="en-GB" dirty="0"/>
          </a:p>
          <a:p>
            <a:r>
              <a:rPr lang="en-GB" dirty="0"/>
              <a:t>[</a:t>
            </a:r>
            <a:r>
              <a:rPr lang="en-GB" dirty="0">
                <a:highlight>
                  <a:srgbClr val="FFFF00"/>
                </a:highlight>
              </a:rPr>
              <a:t>Parking lot: topics to revisit if time permits</a:t>
            </a:r>
            <a:r>
              <a:rPr lang="en-GB" dirty="0"/>
              <a:t>]</a:t>
            </a:r>
          </a:p>
        </p:txBody>
      </p:sp>
    </p:spTree>
    <p:extLst>
      <p:ext uri="{BB962C8B-B14F-4D97-AF65-F5344CB8AC3E}">
        <p14:creationId xmlns:p14="http://schemas.microsoft.com/office/powerpoint/2010/main" val="16444912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53494746-EA43-9C2C-5B23-92F9495D24BB}"/>
              </a:ext>
            </a:extLst>
          </p:cNvPr>
          <p:cNvSpPr>
            <a:spLocks noGrp="1"/>
          </p:cNvSpPr>
          <p:nvPr>
            <p:ph type="body" sz="quarter" idx="10"/>
          </p:nvPr>
        </p:nvSpPr>
        <p:spPr/>
        <p:txBody>
          <a:bodyPr/>
          <a:lstStyle/>
          <a:p>
            <a:r>
              <a:rPr lang="en-US" dirty="0"/>
              <a:t>THANK YOU</a:t>
            </a:r>
            <a:endParaRPr lang="en-GB" dirty="0"/>
          </a:p>
        </p:txBody>
      </p:sp>
    </p:spTree>
    <p:extLst>
      <p:ext uri="{BB962C8B-B14F-4D97-AF65-F5344CB8AC3E}">
        <p14:creationId xmlns:p14="http://schemas.microsoft.com/office/powerpoint/2010/main" val="32624385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44CF150-5009-F9E4-83DA-35F2E95D36BE}"/>
              </a:ext>
            </a:extLst>
          </p:cNvPr>
          <p:cNvSpPr>
            <a:spLocks noGrp="1"/>
          </p:cNvSpPr>
          <p:nvPr>
            <p:ph type="body" sz="quarter" idx="13"/>
          </p:nvPr>
        </p:nvSpPr>
        <p:spPr/>
        <p:txBody>
          <a:bodyPr/>
          <a:lstStyle/>
          <a:p>
            <a:r>
              <a:rPr lang="en-US" b="1" dirty="0"/>
              <a:t>Recognitions vs Enforcement – Why It Matters</a:t>
            </a:r>
            <a:endParaRPr lang="en-GB" b="1" dirty="0"/>
          </a:p>
        </p:txBody>
      </p:sp>
      <p:sp>
        <p:nvSpPr>
          <p:cNvPr id="3" name="Content Placeholder 2">
            <a:extLst>
              <a:ext uri="{FF2B5EF4-FFF2-40B4-BE49-F238E27FC236}">
                <a16:creationId xmlns:a16="http://schemas.microsoft.com/office/drawing/2014/main" id="{B60DECCB-112E-6168-D078-FC2C24F96AEB}"/>
              </a:ext>
            </a:extLst>
          </p:cNvPr>
          <p:cNvSpPr>
            <a:spLocks noGrp="1"/>
          </p:cNvSpPr>
          <p:nvPr>
            <p:ph sz="quarter" idx="14"/>
          </p:nvPr>
        </p:nvSpPr>
        <p:spPr/>
        <p:txBody>
          <a:bodyPr/>
          <a:lstStyle/>
          <a:p>
            <a:endParaRPr lang="en-US" dirty="0"/>
          </a:p>
          <a:p>
            <a:r>
              <a:rPr lang="en-US" dirty="0"/>
              <a:t>Arbitration’s promise is </a:t>
            </a:r>
            <a:r>
              <a:rPr lang="en-US" dirty="0" err="1"/>
              <a:t>realised</a:t>
            </a:r>
            <a:r>
              <a:rPr lang="en-US" dirty="0"/>
              <a:t> at enforcement: award on paper vs money in the bank</a:t>
            </a:r>
          </a:p>
          <a:p>
            <a:endParaRPr lang="en-US" dirty="0"/>
          </a:p>
          <a:p>
            <a:r>
              <a:rPr lang="en-US" dirty="0"/>
              <a:t>Recognition = rendering award legally binding</a:t>
            </a:r>
          </a:p>
          <a:p>
            <a:endParaRPr lang="en-US" dirty="0"/>
          </a:p>
          <a:p>
            <a:r>
              <a:rPr lang="en-US" dirty="0"/>
              <a:t>Enforcement = coercive measures to satisfy award</a:t>
            </a:r>
          </a:p>
          <a:p>
            <a:endParaRPr lang="en-US" dirty="0"/>
          </a:p>
          <a:p>
            <a:r>
              <a:rPr lang="en-US" dirty="0"/>
              <a:t>The ‘where’ question: seat for supervision; assets for enforcement</a:t>
            </a:r>
          </a:p>
          <a:p>
            <a:endParaRPr lang="en-US" dirty="0"/>
          </a:p>
          <a:p>
            <a:r>
              <a:rPr lang="en-US" dirty="0"/>
              <a:t>[</a:t>
            </a:r>
            <a:r>
              <a:rPr lang="en-US" dirty="0">
                <a:highlight>
                  <a:srgbClr val="FFFF00"/>
                </a:highlight>
              </a:rPr>
              <a:t>Title of Short Story</a:t>
            </a:r>
            <a:r>
              <a:rPr lang="en-US" dirty="0"/>
              <a:t>]</a:t>
            </a:r>
          </a:p>
          <a:p>
            <a:pPr marL="0" indent="0">
              <a:buNone/>
            </a:pPr>
            <a:endParaRPr lang="en-US" dirty="0"/>
          </a:p>
          <a:p>
            <a:r>
              <a:rPr lang="en-US" dirty="0"/>
              <a:t>[</a:t>
            </a:r>
            <a:r>
              <a:rPr lang="en-US" dirty="0">
                <a:highlight>
                  <a:srgbClr val="FFFF00"/>
                </a:highlight>
              </a:rPr>
              <a:t>Hook: provocative statistic or quote on enforcement outcomes in Ghana</a:t>
            </a:r>
            <a:r>
              <a:rPr lang="en-US" dirty="0"/>
              <a:t>]</a:t>
            </a:r>
            <a:endParaRPr lang="en-GB" dirty="0"/>
          </a:p>
        </p:txBody>
      </p:sp>
    </p:spTree>
    <p:extLst>
      <p:ext uri="{BB962C8B-B14F-4D97-AF65-F5344CB8AC3E}">
        <p14:creationId xmlns:p14="http://schemas.microsoft.com/office/powerpoint/2010/main" val="999294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A2A10CC-1036-CB6D-8442-867C037F0B05}"/>
              </a:ext>
            </a:extLst>
          </p:cNvPr>
          <p:cNvSpPr>
            <a:spLocks noGrp="1"/>
          </p:cNvSpPr>
          <p:nvPr>
            <p:ph type="body" sz="quarter" idx="13"/>
          </p:nvPr>
        </p:nvSpPr>
        <p:spPr/>
        <p:txBody>
          <a:bodyPr/>
          <a:lstStyle/>
          <a:p>
            <a:r>
              <a:rPr lang="en-US" b="1" dirty="0"/>
              <a:t>Learning Objectives &amp; Roadmap</a:t>
            </a:r>
            <a:endParaRPr lang="en-GB" b="1" dirty="0"/>
          </a:p>
        </p:txBody>
      </p:sp>
      <p:sp>
        <p:nvSpPr>
          <p:cNvPr id="3" name="Content Placeholder 2">
            <a:extLst>
              <a:ext uri="{FF2B5EF4-FFF2-40B4-BE49-F238E27FC236}">
                <a16:creationId xmlns:a16="http://schemas.microsoft.com/office/drawing/2014/main" id="{95DD65D5-1129-365F-9DA3-601E1C68F484}"/>
              </a:ext>
            </a:extLst>
          </p:cNvPr>
          <p:cNvSpPr>
            <a:spLocks noGrp="1"/>
          </p:cNvSpPr>
          <p:nvPr>
            <p:ph sz="quarter" idx="14"/>
          </p:nvPr>
        </p:nvSpPr>
        <p:spPr/>
        <p:txBody>
          <a:bodyPr/>
          <a:lstStyle/>
          <a:p>
            <a:r>
              <a:rPr lang="en-US" dirty="0"/>
              <a:t>Understand the legal architecture: international instruments, model law concepts, national procedure</a:t>
            </a:r>
          </a:p>
          <a:p>
            <a:endParaRPr lang="en-US" dirty="0"/>
          </a:p>
          <a:p>
            <a:r>
              <a:rPr lang="en-US" dirty="0"/>
              <a:t>Run the mechanics: forums, documents, timelines, stays, interest</a:t>
            </a:r>
          </a:p>
          <a:p>
            <a:endParaRPr lang="en-US" dirty="0"/>
          </a:p>
          <a:p>
            <a:r>
              <a:rPr lang="en-US" dirty="0"/>
              <a:t>Anticipate and navigate refusal grounds: Article V themes and national public policy</a:t>
            </a:r>
          </a:p>
          <a:p>
            <a:endParaRPr lang="en-US" dirty="0"/>
          </a:p>
          <a:p>
            <a:r>
              <a:rPr lang="en-US" dirty="0"/>
              <a:t>Apply strategy: assets, interim measures, sovereigns, annulment</a:t>
            </a:r>
          </a:p>
          <a:p>
            <a:pPr algn="just">
              <a:lnSpc>
                <a:spcPts val="1800"/>
              </a:lnSpc>
              <a:spcAft>
                <a:spcPts val="1200"/>
              </a:spcAft>
              <a:buSzPts val="1000"/>
              <a:tabLst>
                <a:tab pos="457200" algn="l"/>
              </a:tabLst>
            </a:pPr>
            <a:endParaRPr lang="en-GB" sz="1800" dirty="0">
              <a:effectLst/>
              <a:ea typeface="Times New Roman" panose="02020603050405020304" pitchFamily="18" charset="0"/>
              <a:cs typeface="Times New Roman" panose="02020603050405020304" pitchFamily="18" charset="0"/>
            </a:endParaRPr>
          </a:p>
          <a:p>
            <a:endParaRPr lang="en-US" dirty="0"/>
          </a:p>
          <a:p>
            <a:pPr marL="0" indent="0">
              <a:buNone/>
            </a:pPr>
            <a:endParaRPr lang="en-GB" dirty="0"/>
          </a:p>
        </p:txBody>
      </p:sp>
    </p:spTree>
    <p:extLst>
      <p:ext uri="{BB962C8B-B14F-4D97-AF65-F5344CB8AC3E}">
        <p14:creationId xmlns:p14="http://schemas.microsoft.com/office/powerpoint/2010/main" val="1924856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A2A10CC-1036-CB6D-8442-867C037F0B05}"/>
              </a:ext>
            </a:extLst>
          </p:cNvPr>
          <p:cNvSpPr>
            <a:spLocks noGrp="1"/>
          </p:cNvSpPr>
          <p:nvPr>
            <p:ph type="body" sz="quarter" idx="13"/>
          </p:nvPr>
        </p:nvSpPr>
        <p:spPr/>
        <p:txBody>
          <a:bodyPr/>
          <a:lstStyle/>
          <a:p>
            <a:r>
              <a:rPr lang="en-US" b="1" dirty="0"/>
              <a:t>The Seat – Supervisory Court &amp; Set-Aside</a:t>
            </a:r>
            <a:endParaRPr lang="en-GB" b="1" dirty="0"/>
          </a:p>
        </p:txBody>
      </p:sp>
      <p:sp>
        <p:nvSpPr>
          <p:cNvPr id="3" name="Content Placeholder 2">
            <a:extLst>
              <a:ext uri="{FF2B5EF4-FFF2-40B4-BE49-F238E27FC236}">
                <a16:creationId xmlns:a16="http://schemas.microsoft.com/office/drawing/2014/main" id="{95DD65D5-1129-365F-9DA3-601E1C68F484}"/>
              </a:ext>
            </a:extLst>
          </p:cNvPr>
          <p:cNvSpPr>
            <a:spLocks noGrp="1"/>
          </p:cNvSpPr>
          <p:nvPr>
            <p:ph sz="quarter" idx="14"/>
          </p:nvPr>
        </p:nvSpPr>
        <p:spPr/>
        <p:txBody>
          <a:bodyPr/>
          <a:lstStyle/>
          <a:p>
            <a:pPr algn="just">
              <a:lnSpc>
                <a:spcPts val="1800"/>
              </a:lnSpc>
              <a:spcAft>
                <a:spcPts val="1200"/>
              </a:spcAft>
              <a:buSzPts val="1000"/>
              <a:tabLst>
                <a:tab pos="457200" algn="l"/>
              </a:tabLst>
            </a:pPr>
            <a:r>
              <a:rPr lang="en-GB" dirty="0"/>
              <a:t>Seat defines lex </a:t>
            </a:r>
            <a:r>
              <a:rPr lang="en-GB" dirty="0" err="1"/>
              <a:t>arbitri</a:t>
            </a:r>
            <a:r>
              <a:rPr lang="en-GB" dirty="0"/>
              <a:t> and the court with supervisory jurisdiction</a:t>
            </a:r>
          </a:p>
          <a:p>
            <a:pPr algn="just">
              <a:lnSpc>
                <a:spcPts val="1800"/>
              </a:lnSpc>
              <a:spcAft>
                <a:spcPts val="1200"/>
              </a:spcAft>
              <a:buSzPts val="1000"/>
              <a:tabLst>
                <a:tab pos="457200" algn="l"/>
              </a:tabLst>
            </a:pPr>
            <a:endParaRPr lang="en-GB" dirty="0"/>
          </a:p>
          <a:p>
            <a:pPr algn="just">
              <a:lnSpc>
                <a:spcPts val="1800"/>
              </a:lnSpc>
              <a:spcAft>
                <a:spcPts val="1200"/>
              </a:spcAft>
              <a:buSzPts val="1000"/>
              <a:tabLst>
                <a:tab pos="457200" algn="l"/>
              </a:tabLst>
            </a:pPr>
            <a:r>
              <a:rPr lang="en-GB" dirty="0"/>
              <a:t>Set-aside happens at the seat; recognition/enforcement happens where assets are</a:t>
            </a:r>
          </a:p>
          <a:p>
            <a:pPr marL="342900" lvl="0" indent="-342900" algn="just">
              <a:lnSpc>
                <a:spcPts val="1800"/>
              </a:lnSpc>
              <a:spcAft>
                <a:spcPts val="1200"/>
              </a:spcAft>
              <a:buSzPts val="1000"/>
              <a:buFont typeface="Symbol" panose="05050102010706020507" pitchFamily="18" charset="2"/>
              <a:buChar char=""/>
              <a:tabLst>
                <a:tab pos="457200" algn="l"/>
              </a:tabLst>
            </a:pPr>
            <a:endParaRPr lang="en-GB" sz="1800" dirty="0">
              <a:effectLst/>
              <a:ea typeface="Times New Roman" panose="02020603050405020304" pitchFamily="18" charset="0"/>
              <a:cs typeface="Times New Roman" panose="02020603050405020304" pitchFamily="18" charset="0"/>
            </a:endParaRPr>
          </a:p>
          <a:p>
            <a:pPr marL="342900" lvl="0" indent="-342900" algn="just">
              <a:lnSpc>
                <a:spcPts val="1800"/>
              </a:lnSpc>
              <a:spcAft>
                <a:spcPts val="1200"/>
              </a:spcAft>
              <a:buSzPts val="1000"/>
              <a:buFont typeface="Symbol" panose="05050102010706020507" pitchFamily="18" charset="2"/>
              <a:buChar char=""/>
              <a:tabLst>
                <a:tab pos="457200" algn="l"/>
              </a:tabLst>
            </a:pPr>
            <a:r>
              <a:rPr lang="en-GB" sz="1800" dirty="0">
                <a:effectLst/>
                <a:ea typeface="Times New Roman" panose="02020603050405020304" pitchFamily="18" charset="0"/>
                <a:cs typeface="Times New Roman" panose="02020603050405020304" pitchFamily="18" charset="0"/>
              </a:rPr>
              <a:t>“</a:t>
            </a:r>
            <a:r>
              <a:rPr lang="en-GB" sz="1800" dirty="0">
                <a:ea typeface="Times New Roman" panose="02020603050405020304" pitchFamily="18" charset="0"/>
                <a:cs typeface="Times New Roman" panose="02020603050405020304" pitchFamily="18" charset="0"/>
              </a:rPr>
              <a:t>P</a:t>
            </a:r>
            <a:r>
              <a:rPr lang="en-GB" sz="1800" dirty="0">
                <a:effectLst/>
                <a:ea typeface="Times New Roman" panose="02020603050405020304" pitchFamily="18" charset="0"/>
                <a:cs typeface="Times New Roman" panose="02020603050405020304" pitchFamily="18" charset="0"/>
              </a:rPr>
              <a:t>lace award is made” vs “place of enforcement”</a:t>
            </a:r>
          </a:p>
          <a:p>
            <a:pPr marL="342900" lvl="0" indent="-342900" algn="just">
              <a:lnSpc>
                <a:spcPts val="1800"/>
              </a:lnSpc>
              <a:spcAft>
                <a:spcPts val="1200"/>
              </a:spcAft>
              <a:buSzPts val="1000"/>
              <a:buFont typeface="Symbol" panose="05050102010706020507" pitchFamily="18" charset="2"/>
              <a:buChar char=""/>
              <a:tabLst>
                <a:tab pos="457200" algn="l"/>
              </a:tabLst>
            </a:pPr>
            <a:endParaRPr lang="en-GB" sz="1800" dirty="0">
              <a:effectLst/>
              <a:ea typeface="Times New Roman" panose="02020603050405020304" pitchFamily="18" charset="0"/>
              <a:cs typeface="Times New Roman" panose="02020603050405020304" pitchFamily="18" charset="0"/>
            </a:endParaRPr>
          </a:p>
          <a:p>
            <a:pPr marL="342900" lvl="0" indent="-342900" algn="just">
              <a:lnSpc>
                <a:spcPts val="1800"/>
              </a:lnSpc>
              <a:spcAft>
                <a:spcPts val="1200"/>
              </a:spcAft>
              <a:buSzPts val="1000"/>
              <a:buFont typeface="Symbol" panose="05050102010706020507" pitchFamily="18" charset="2"/>
              <a:buChar char=""/>
              <a:tabLst>
                <a:tab pos="457200" algn="l"/>
              </a:tabLst>
            </a:pPr>
            <a:r>
              <a:rPr lang="en-GB" sz="1800" dirty="0">
                <a:effectLst/>
                <a:ea typeface="Times New Roman" panose="02020603050405020304" pitchFamily="18" charset="0"/>
                <a:cs typeface="Times New Roman" panose="02020603050405020304" pitchFamily="18" charset="0"/>
              </a:rPr>
              <a:t>Practical effect: annulment risk, stays pending set-aside, coordination across courts</a:t>
            </a:r>
          </a:p>
          <a:p>
            <a:pPr marL="342900" lvl="0" indent="-342900" algn="just">
              <a:lnSpc>
                <a:spcPts val="1800"/>
              </a:lnSpc>
              <a:spcAft>
                <a:spcPts val="1200"/>
              </a:spcAft>
              <a:buSzPts val="1000"/>
              <a:buFont typeface="Symbol" panose="05050102010706020507" pitchFamily="18" charset="2"/>
              <a:buChar char=""/>
              <a:tabLst>
                <a:tab pos="457200" algn="l"/>
              </a:tabLst>
            </a:pPr>
            <a:endParaRPr lang="en-GB" sz="1800" dirty="0">
              <a:effectLst/>
              <a:ea typeface="Times New Roman" panose="02020603050405020304" pitchFamily="18" charset="0"/>
              <a:cs typeface="Times New Roman" panose="02020603050405020304" pitchFamily="18" charset="0"/>
            </a:endParaRPr>
          </a:p>
          <a:p>
            <a:pPr marL="342900" lvl="0" indent="-342900" algn="just">
              <a:lnSpc>
                <a:spcPts val="1800"/>
              </a:lnSpc>
              <a:spcAft>
                <a:spcPts val="1200"/>
              </a:spcAft>
              <a:buSzPts val="1000"/>
              <a:buFont typeface="Symbol" panose="05050102010706020507" pitchFamily="18" charset="2"/>
              <a:buChar char=""/>
              <a:tabLst>
                <a:tab pos="457200" algn="l"/>
              </a:tabLst>
            </a:pPr>
            <a:r>
              <a:rPr lang="en-GB" sz="1800" dirty="0">
                <a:effectLst/>
                <a:ea typeface="Times New Roman" panose="02020603050405020304" pitchFamily="18" charset="0"/>
                <a:cs typeface="Times New Roman" panose="02020603050405020304" pitchFamily="18" charset="0"/>
              </a:rPr>
              <a:t>Why the seat matters: determines set-aside and possible stays; enforcement courts focus on Art. V grounds and asset-location strategy</a:t>
            </a:r>
          </a:p>
          <a:p>
            <a:pPr marL="0" indent="0">
              <a:buNone/>
            </a:pPr>
            <a:endParaRPr lang="en-GB" dirty="0"/>
          </a:p>
        </p:txBody>
      </p:sp>
    </p:spTree>
    <p:extLst>
      <p:ext uri="{BB962C8B-B14F-4D97-AF65-F5344CB8AC3E}">
        <p14:creationId xmlns:p14="http://schemas.microsoft.com/office/powerpoint/2010/main" val="4469538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203081-7A1B-EF11-2093-EE1F737B063F}"/>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FCF30529-3661-7490-B329-DBF238B53732}"/>
              </a:ext>
            </a:extLst>
          </p:cNvPr>
          <p:cNvSpPr>
            <a:spLocks noGrp="1"/>
          </p:cNvSpPr>
          <p:nvPr>
            <p:ph type="body" sz="quarter" idx="13"/>
          </p:nvPr>
        </p:nvSpPr>
        <p:spPr/>
        <p:txBody>
          <a:bodyPr/>
          <a:lstStyle/>
          <a:p>
            <a:r>
              <a:rPr lang="en-US" b="1" dirty="0"/>
              <a:t>Domestic vs Foreign Arbitral Awards (And the ICSID Outlier)</a:t>
            </a:r>
            <a:endParaRPr lang="en-GB" b="1" dirty="0"/>
          </a:p>
        </p:txBody>
      </p:sp>
      <p:sp>
        <p:nvSpPr>
          <p:cNvPr id="3" name="Content Placeholder 2">
            <a:extLst>
              <a:ext uri="{FF2B5EF4-FFF2-40B4-BE49-F238E27FC236}">
                <a16:creationId xmlns:a16="http://schemas.microsoft.com/office/drawing/2014/main" id="{6CE4EF3F-58DF-C685-03DD-73A764864A8C}"/>
              </a:ext>
            </a:extLst>
          </p:cNvPr>
          <p:cNvSpPr>
            <a:spLocks noGrp="1"/>
          </p:cNvSpPr>
          <p:nvPr>
            <p:ph sz="quarter" idx="14"/>
          </p:nvPr>
        </p:nvSpPr>
        <p:spPr/>
        <p:txBody>
          <a:bodyPr/>
          <a:lstStyle/>
          <a:p>
            <a:endParaRPr lang="en-GB" sz="1800" dirty="0"/>
          </a:p>
          <a:p>
            <a:r>
              <a:rPr lang="en-GB" sz="1800" dirty="0"/>
              <a:t>Domestic vs foreign/international classifications vary by statute and case law</a:t>
            </a:r>
          </a:p>
          <a:p>
            <a:endParaRPr lang="en-GB" sz="1800" dirty="0"/>
          </a:p>
          <a:p>
            <a:r>
              <a:rPr lang="en-GB" sz="1800" dirty="0"/>
              <a:t>Classification primarily affects procedure and proof (not the narrow refusal grounds)</a:t>
            </a:r>
          </a:p>
          <a:p>
            <a:endParaRPr lang="en-GB" sz="1800" dirty="0"/>
          </a:p>
          <a:p>
            <a:r>
              <a:rPr lang="en-GB" sz="1800" dirty="0"/>
              <a:t>Investment treaty/ICSID awards follow a sui generis recognition &amp; execution regime</a:t>
            </a:r>
          </a:p>
          <a:p>
            <a:endParaRPr lang="en-GB" sz="1800" dirty="0"/>
          </a:p>
          <a:p>
            <a:r>
              <a:rPr lang="en-GB" sz="1800" dirty="0"/>
              <a:t>Commercial vs investment: do not mix up NY Convention and ICSID logic</a:t>
            </a:r>
          </a:p>
          <a:p>
            <a:endParaRPr lang="en-GB" sz="1800" dirty="0"/>
          </a:p>
          <a:p>
            <a:r>
              <a:rPr lang="en-GB" sz="1800" dirty="0"/>
              <a:t>[</a:t>
            </a:r>
            <a:r>
              <a:rPr lang="en-GB" sz="1800" dirty="0" err="1">
                <a:highlight>
                  <a:srgbClr val="FFFF00"/>
                </a:highlight>
              </a:rPr>
              <a:t>Gh</a:t>
            </a:r>
            <a:r>
              <a:rPr lang="en-GB" sz="1800" dirty="0">
                <a:highlight>
                  <a:srgbClr val="FFFF00"/>
                </a:highlight>
              </a:rPr>
              <a:t> law note: how Ghana labels “foreign” or “international” awards</a:t>
            </a:r>
            <a:r>
              <a:rPr lang="en-GB" sz="1800" dirty="0"/>
              <a:t>]</a:t>
            </a:r>
          </a:p>
        </p:txBody>
      </p:sp>
    </p:spTree>
    <p:extLst>
      <p:ext uri="{BB962C8B-B14F-4D97-AF65-F5344CB8AC3E}">
        <p14:creationId xmlns:p14="http://schemas.microsoft.com/office/powerpoint/2010/main" val="1450158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E7CEC1-CA77-2E0C-8698-A9D0CFBB8630}"/>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FB7D56DE-1F55-55FB-3EC7-ED6D410B51BB}"/>
              </a:ext>
            </a:extLst>
          </p:cNvPr>
          <p:cNvSpPr>
            <a:spLocks noGrp="1"/>
          </p:cNvSpPr>
          <p:nvPr>
            <p:ph type="body" sz="quarter" idx="13"/>
          </p:nvPr>
        </p:nvSpPr>
        <p:spPr/>
        <p:txBody>
          <a:bodyPr/>
          <a:lstStyle/>
          <a:p>
            <a:r>
              <a:rPr lang="en-US" b="1" dirty="0"/>
              <a:t>The Legal Architecture – 3 Layers</a:t>
            </a:r>
            <a:endParaRPr lang="en-GB" b="1" dirty="0"/>
          </a:p>
        </p:txBody>
      </p:sp>
      <p:sp>
        <p:nvSpPr>
          <p:cNvPr id="3" name="Content Placeholder 2">
            <a:extLst>
              <a:ext uri="{FF2B5EF4-FFF2-40B4-BE49-F238E27FC236}">
                <a16:creationId xmlns:a16="http://schemas.microsoft.com/office/drawing/2014/main" id="{B73DA896-D610-19E0-AE86-FEAD7DAC5228}"/>
              </a:ext>
            </a:extLst>
          </p:cNvPr>
          <p:cNvSpPr>
            <a:spLocks noGrp="1"/>
          </p:cNvSpPr>
          <p:nvPr>
            <p:ph sz="quarter" idx="14"/>
          </p:nvPr>
        </p:nvSpPr>
        <p:spPr/>
        <p:txBody>
          <a:bodyPr/>
          <a:lstStyle/>
          <a:p>
            <a:r>
              <a:rPr lang="en-GB" sz="1800" dirty="0"/>
              <a:t>International layer: New York Convention = backbone for cross-border enforcement</a:t>
            </a:r>
          </a:p>
          <a:p>
            <a:endParaRPr lang="en-GB" sz="1800" dirty="0"/>
          </a:p>
          <a:p>
            <a:r>
              <a:rPr lang="en-GB" sz="1800" dirty="0"/>
              <a:t>Harmonisation layer: UNCITRAL Model Law concepts adopted in many seats</a:t>
            </a:r>
          </a:p>
          <a:p>
            <a:pPr marL="0" indent="0">
              <a:buNone/>
            </a:pPr>
            <a:endParaRPr lang="en-GB" sz="1800" dirty="0"/>
          </a:p>
          <a:p>
            <a:r>
              <a:rPr lang="en-GB" sz="1800" dirty="0"/>
              <a:t>National layer: enabling statutes and court rules for recognition and execution</a:t>
            </a:r>
          </a:p>
          <a:p>
            <a:endParaRPr lang="en-GB" sz="1800" dirty="0"/>
          </a:p>
          <a:p>
            <a:pPr algn="just"/>
            <a:r>
              <a:rPr lang="en-GB" sz="1800" dirty="0"/>
              <a:t>Principle: courts start from enforcement; Art. V grounds are narrow, procedural, and exhaustive; no merits review; public policy = exceptional; partial enforcement and judicial discretion apply</a:t>
            </a:r>
          </a:p>
          <a:p>
            <a:pPr algn="just"/>
            <a:endParaRPr lang="en-GB" sz="1800" dirty="0"/>
          </a:p>
          <a:p>
            <a:pPr algn="just"/>
            <a:r>
              <a:rPr lang="en-GB" sz="1800" dirty="0"/>
              <a:t>[</a:t>
            </a:r>
            <a:r>
              <a:rPr lang="en-GB" sz="1800" dirty="0">
                <a:highlight>
                  <a:srgbClr val="FFFF00"/>
                </a:highlight>
              </a:rPr>
              <a:t>Ghana-specific references: key statute/rule numbers</a:t>
            </a:r>
            <a:r>
              <a:rPr lang="en-GB" sz="1800" dirty="0"/>
              <a:t>]</a:t>
            </a:r>
          </a:p>
          <a:p>
            <a:pPr marL="0" indent="0">
              <a:buNone/>
            </a:pPr>
            <a:endParaRPr lang="en-GB" sz="1800" dirty="0"/>
          </a:p>
        </p:txBody>
      </p:sp>
    </p:spTree>
    <p:extLst>
      <p:ext uri="{BB962C8B-B14F-4D97-AF65-F5344CB8AC3E}">
        <p14:creationId xmlns:p14="http://schemas.microsoft.com/office/powerpoint/2010/main" val="25158779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D2F1AD-3341-E9ED-0299-898637CB70D1}"/>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33F942D7-2098-04F9-3106-1801C0A36148}"/>
              </a:ext>
            </a:extLst>
          </p:cNvPr>
          <p:cNvSpPr>
            <a:spLocks noGrp="1"/>
          </p:cNvSpPr>
          <p:nvPr>
            <p:ph type="body" sz="quarter" idx="13"/>
          </p:nvPr>
        </p:nvSpPr>
        <p:spPr/>
        <p:txBody>
          <a:bodyPr/>
          <a:lstStyle/>
          <a:p>
            <a:r>
              <a:rPr lang="en-US" b="1" dirty="0"/>
              <a:t>New York Convention –  Art. IV and V at a Glance</a:t>
            </a:r>
            <a:endParaRPr lang="en-GB" b="1" dirty="0"/>
          </a:p>
        </p:txBody>
      </p:sp>
      <p:sp>
        <p:nvSpPr>
          <p:cNvPr id="3" name="Content Placeholder 2">
            <a:extLst>
              <a:ext uri="{FF2B5EF4-FFF2-40B4-BE49-F238E27FC236}">
                <a16:creationId xmlns:a16="http://schemas.microsoft.com/office/drawing/2014/main" id="{6B0BD360-E829-EFA7-5DE5-F326936271F9}"/>
              </a:ext>
            </a:extLst>
          </p:cNvPr>
          <p:cNvSpPr>
            <a:spLocks noGrp="1"/>
          </p:cNvSpPr>
          <p:nvPr>
            <p:ph sz="quarter" idx="14"/>
          </p:nvPr>
        </p:nvSpPr>
        <p:spPr/>
        <p:txBody>
          <a:bodyPr/>
          <a:lstStyle/>
          <a:p>
            <a:r>
              <a:rPr lang="en-GB" sz="1800" dirty="0"/>
              <a:t>Art. IV (documents): award + arbitration agreement; originals or certified copies; translations as needed</a:t>
            </a:r>
          </a:p>
          <a:p>
            <a:endParaRPr lang="en-GB" sz="1800" dirty="0"/>
          </a:p>
          <a:p>
            <a:r>
              <a:rPr lang="en-GB" sz="1800" dirty="0"/>
              <a:t>Art. V (refusal grounds): consent/scope, capacity, due process, composition/mandate, finality/set-aside, public policy, arbitrability</a:t>
            </a:r>
          </a:p>
          <a:p>
            <a:endParaRPr lang="en-GB" sz="1800" dirty="0"/>
          </a:p>
          <a:p>
            <a:r>
              <a:rPr lang="en-GB" sz="1800" dirty="0"/>
              <a:t>Burden: applicant proves Art. IV; respondent bears burden on Art. V</a:t>
            </a:r>
          </a:p>
          <a:p>
            <a:endParaRPr lang="en-GB" sz="1800" dirty="0"/>
          </a:p>
          <a:p>
            <a:r>
              <a:rPr lang="en-GB" sz="1800" dirty="0"/>
              <a:t>Court Approach: narrow construction of refusal grounds; procedural (not merits) review</a:t>
            </a:r>
          </a:p>
          <a:p>
            <a:endParaRPr lang="en-GB" sz="1800" dirty="0"/>
          </a:p>
          <a:p>
            <a:r>
              <a:rPr lang="en-GB" sz="1800" dirty="0"/>
              <a:t>Practice pointer: authentication/translation pitfalls in Ghana]</a:t>
            </a:r>
          </a:p>
          <a:p>
            <a:pPr marL="0" indent="0">
              <a:buNone/>
            </a:pPr>
            <a:endParaRPr lang="en-GB" sz="1800" dirty="0"/>
          </a:p>
          <a:p>
            <a:pPr marL="0" indent="0">
              <a:buNone/>
            </a:pPr>
            <a:endParaRPr lang="en-GB" sz="1600" dirty="0"/>
          </a:p>
          <a:p>
            <a:pPr marL="0" indent="0">
              <a:buNone/>
            </a:pPr>
            <a:endParaRPr lang="en-GB" sz="1400" dirty="0"/>
          </a:p>
          <a:p>
            <a:pPr marL="0" indent="0">
              <a:buNone/>
            </a:pPr>
            <a:endParaRPr lang="en-GB" sz="1800" dirty="0"/>
          </a:p>
        </p:txBody>
      </p:sp>
    </p:spTree>
    <p:extLst>
      <p:ext uri="{BB962C8B-B14F-4D97-AF65-F5344CB8AC3E}">
        <p14:creationId xmlns:p14="http://schemas.microsoft.com/office/powerpoint/2010/main" val="912931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1CD9886-1F4F-9FA4-7A40-96F886609FD0}"/>
              </a:ext>
            </a:extLst>
          </p:cNvPr>
          <p:cNvSpPr>
            <a:spLocks noGrp="1"/>
          </p:cNvSpPr>
          <p:nvPr>
            <p:ph type="body" sz="quarter" idx="13"/>
          </p:nvPr>
        </p:nvSpPr>
        <p:spPr/>
        <p:txBody>
          <a:bodyPr/>
          <a:lstStyle/>
          <a:p>
            <a:r>
              <a:rPr lang="en-US" b="1" dirty="0"/>
              <a:t>National Procedure – From Award to Judgment</a:t>
            </a:r>
            <a:endParaRPr lang="en-GB" b="1" dirty="0"/>
          </a:p>
        </p:txBody>
      </p:sp>
      <p:sp>
        <p:nvSpPr>
          <p:cNvPr id="3" name="Content Placeholder 2">
            <a:extLst>
              <a:ext uri="{FF2B5EF4-FFF2-40B4-BE49-F238E27FC236}">
                <a16:creationId xmlns:a16="http://schemas.microsoft.com/office/drawing/2014/main" id="{7038DA18-0CDD-1669-D52D-F2CED5F66197}"/>
              </a:ext>
            </a:extLst>
          </p:cNvPr>
          <p:cNvSpPr>
            <a:spLocks noGrp="1"/>
          </p:cNvSpPr>
          <p:nvPr>
            <p:ph sz="quarter" idx="14"/>
          </p:nvPr>
        </p:nvSpPr>
        <p:spPr/>
        <p:txBody>
          <a:bodyPr/>
          <a:lstStyle/>
          <a:p>
            <a:r>
              <a:rPr lang="en-US" dirty="0"/>
              <a:t>Application type: ex </a:t>
            </a:r>
            <a:r>
              <a:rPr lang="en-US" dirty="0" err="1"/>
              <a:t>parte</a:t>
            </a:r>
            <a:r>
              <a:rPr lang="en-US" dirty="0"/>
              <a:t> or on notice; affidavit evidence for authenticity and finality</a:t>
            </a:r>
          </a:p>
          <a:p>
            <a:endParaRPr lang="en-US" dirty="0"/>
          </a:p>
          <a:p>
            <a:r>
              <a:rPr lang="en-US" dirty="0"/>
              <a:t>Court powers: convert award to judgment; order security; </a:t>
            </a:r>
            <a:r>
              <a:rPr lang="en-US" dirty="0">
                <a:highlight>
                  <a:srgbClr val="FFFF00"/>
                </a:highlight>
              </a:rPr>
              <a:t>stay pending annulment</a:t>
            </a:r>
          </a:p>
          <a:p>
            <a:endParaRPr lang="en-US" dirty="0"/>
          </a:p>
          <a:p>
            <a:r>
              <a:rPr lang="en-US" dirty="0"/>
              <a:t>Timelines and limitation: short procedural timelines vs statutory limitation periods</a:t>
            </a:r>
          </a:p>
          <a:p>
            <a:endParaRPr lang="en-US" dirty="0"/>
          </a:p>
          <a:p>
            <a:r>
              <a:rPr lang="en-US" dirty="0"/>
              <a:t>Post-judgment: interest, costs, and execution tools follow local law</a:t>
            </a:r>
          </a:p>
          <a:p>
            <a:endParaRPr lang="en-US" dirty="0"/>
          </a:p>
          <a:p>
            <a:r>
              <a:rPr lang="en-US" dirty="0"/>
              <a:t>Ghanaian law references: [</a:t>
            </a:r>
            <a:r>
              <a:rPr lang="en-US" dirty="0">
                <a:highlight>
                  <a:srgbClr val="FFFF00"/>
                </a:highlight>
              </a:rPr>
              <a:t>Order/Rule on filing and service</a:t>
            </a:r>
            <a:r>
              <a:rPr lang="en-US" dirty="0"/>
              <a:t>]</a:t>
            </a:r>
          </a:p>
          <a:p>
            <a:endParaRPr lang="en-US" dirty="0"/>
          </a:p>
        </p:txBody>
      </p:sp>
    </p:spTree>
    <p:extLst>
      <p:ext uri="{BB962C8B-B14F-4D97-AF65-F5344CB8AC3E}">
        <p14:creationId xmlns:p14="http://schemas.microsoft.com/office/powerpoint/2010/main" val="495640418"/>
      </p:ext>
    </p:extLst>
  </p:cSld>
  <p:clrMapOvr>
    <a:masterClrMapping/>
  </p:clrMapOvr>
</p:sld>
</file>

<file path=ppt/theme/theme1.xml><?xml version="1.0" encoding="utf-8"?>
<a:theme xmlns:a="http://schemas.openxmlformats.org/drawingml/2006/main" name="Title slide 1">
  <a:themeElements>
    <a:clrScheme name="ENS colours">
      <a:dk1>
        <a:srgbClr val="000000"/>
      </a:dk1>
      <a:lt1>
        <a:srgbClr val="FFFFFF"/>
      </a:lt1>
      <a:dk2>
        <a:srgbClr val="000000"/>
      </a:dk2>
      <a:lt2>
        <a:srgbClr val="FFFFFF"/>
      </a:lt2>
      <a:accent1>
        <a:srgbClr val="DAD307"/>
      </a:accent1>
      <a:accent2>
        <a:srgbClr val="DAD307"/>
      </a:accent2>
      <a:accent3>
        <a:srgbClr val="F2E900"/>
      </a:accent3>
      <a:accent4>
        <a:srgbClr val="FFC000"/>
      </a:accent4>
      <a:accent5>
        <a:srgbClr val="5E5F61"/>
      </a:accent5>
      <a:accent6>
        <a:srgbClr val="000000"/>
      </a:accent6>
      <a:hlink>
        <a:srgbClr val="FFFFFF"/>
      </a:hlink>
      <a:folHlink>
        <a:srgbClr val="0000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4 PowerPoint 008" id="{01EC5B96-B09C-4F27-8826-0CC2477CA64D}" vid="{2648ACCF-1AE0-4B07-AE6B-F893AD5D8F1F}"/>
    </a:ext>
  </a:extLst>
</a:theme>
</file>

<file path=ppt/theme/theme2.xml><?xml version="1.0" encoding="utf-8"?>
<a:theme xmlns:a="http://schemas.openxmlformats.org/drawingml/2006/main" name="Title Slide 2">
  <a:themeElements>
    <a:clrScheme name="ENS colours">
      <a:dk1>
        <a:srgbClr val="000000"/>
      </a:dk1>
      <a:lt1>
        <a:srgbClr val="000000"/>
      </a:lt1>
      <a:dk2>
        <a:srgbClr val="FFFFFF"/>
      </a:dk2>
      <a:lt2>
        <a:srgbClr val="7F7F7F"/>
      </a:lt2>
      <a:accent1>
        <a:srgbClr val="DAD307"/>
      </a:accent1>
      <a:accent2>
        <a:srgbClr val="DAD307"/>
      </a:accent2>
      <a:accent3>
        <a:srgbClr val="F2E900"/>
      </a:accent3>
      <a:accent4>
        <a:srgbClr val="FFC000"/>
      </a:accent4>
      <a:accent5>
        <a:srgbClr val="5E5F61"/>
      </a:accent5>
      <a:accent6>
        <a:srgbClr val="000000"/>
      </a:accent6>
      <a:hlink>
        <a:srgbClr val="FFFFFF"/>
      </a:hlink>
      <a:folHlink>
        <a:srgbClr val="0000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4 PowerPoint 008" id="{01EC5B96-B09C-4F27-8826-0CC2477CA64D}" vid="{5A14FB43-A6D0-4AA8-8ACD-621292B8434C}"/>
    </a:ext>
  </a:extLst>
</a:theme>
</file>

<file path=ppt/theme/theme3.xml><?xml version="1.0" encoding="utf-8"?>
<a:theme xmlns:a="http://schemas.openxmlformats.org/drawingml/2006/main" name="Content 1">
  <a:themeElements>
    <a:clrScheme name="ENS colours">
      <a:dk1>
        <a:srgbClr val="000000"/>
      </a:dk1>
      <a:lt1>
        <a:srgbClr val="000000"/>
      </a:lt1>
      <a:dk2>
        <a:srgbClr val="FFFFFF"/>
      </a:dk2>
      <a:lt2>
        <a:srgbClr val="7F7F7F"/>
      </a:lt2>
      <a:accent1>
        <a:srgbClr val="DAD307"/>
      </a:accent1>
      <a:accent2>
        <a:srgbClr val="DAD307"/>
      </a:accent2>
      <a:accent3>
        <a:srgbClr val="F2E900"/>
      </a:accent3>
      <a:accent4>
        <a:srgbClr val="FFC000"/>
      </a:accent4>
      <a:accent5>
        <a:srgbClr val="5E5F61"/>
      </a:accent5>
      <a:accent6>
        <a:srgbClr val="000000"/>
      </a:accent6>
      <a:hlink>
        <a:srgbClr val="FFFFFF"/>
      </a:hlink>
      <a:folHlink>
        <a:srgbClr val="0000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4 PowerPoint 008" id="{01EC5B96-B09C-4F27-8826-0CC2477CA64D}" vid="{4D0106C6-0A1B-4F05-8CFA-E5297857D49C}"/>
    </a:ext>
  </a:extLst>
</a:theme>
</file>

<file path=ppt/theme/theme4.xml><?xml version="1.0" encoding="utf-8"?>
<a:theme xmlns:a="http://schemas.openxmlformats.org/drawingml/2006/main" name="Thank you slide">
  <a:themeElements>
    <a:clrScheme name="ENS colours">
      <a:dk1>
        <a:srgbClr val="000000"/>
      </a:dk1>
      <a:lt1>
        <a:srgbClr val="FFFFFF"/>
      </a:lt1>
      <a:dk2>
        <a:srgbClr val="AAB4AA"/>
      </a:dk2>
      <a:lt2>
        <a:srgbClr val="E7E6E6"/>
      </a:lt2>
      <a:accent1>
        <a:srgbClr val="DAD307"/>
      </a:accent1>
      <a:accent2>
        <a:srgbClr val="DAD307"/>
      </a:accent2>
      <a:accent3>
        <a:srgbClr val="F2E900"/>
      </a:accent3>
      <a:accent4>
        <a:srgbClr val="FFC000"/>
      </a:accent4>
      <a:accent5>
        <a:srgbClr val="5E5F61"/>
      </a:accent5>
      <a:accent6>
        <a:srgbClr val="000000"/>
      </a:accent6>
      <a:hlink>
        <a:srgbClr val="FFFFFF"/>
      </a:hlink>
      <a:folHlink>
        <a:srgbClr val="0000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4 PowerPoint 008" id="{01EC5B96-B09C-4F27-8826-0CC2477CA64D}" vid="{23053FEE-77CD-4AA1-B571-1BACFDF11B7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f856ddfe-b8c0-4f90-90d9-8c811de36ca4}" enabled="0" method="" siteId="{f856ddfe-b8c0-4f90-90d9-8c811de36ca4}" removed="1"/>
</clbl:labelList>
</file>

<file path=docProps/app.xml><?xml version="1.0" encoding="utf-8"?>
<Properties xmlns="http://schemas.openxmlformats.org/officeDocument/2006/extended-properties" xmlns:vt="http://schemas.openxmlformats.org/officeDocument/2006/docPropsVTypes">
  <Template>ENS-002</Template>
  <TotalTime>366</TotalTime>
  <Words>1756</Words>
  <Application>Microsoft Macintosh PowerPoint</Application>
  <PresentationFormat>Widescreen</PresentationFormat>
  <Paragraphs>242</Paragraphs>
  <Slides>22</Slides>
  <Notes>4</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22</vt:i4>
      </vt:variant>
    </vt:vector>
  </HeadingPairs>
  <TitlesOfParts>
    <vt:vector size="31" baseType="lpstr">
      <vt:lpstr>Aptos</vt:lpstr>
      <vt:lpstr>Arial</vt:lpstr>
      <vt:lpstr>Calibri</vt:lpstr>
      <vt:lpstr>Symbol</vt:lpstr>
      <vt:lpstr>Times New Roman</vt:lpstr>
      <vt:lpstr>Title slide 1</vt:lpstr>
      <vt:lpstr>Title Slide 2</vt:lpstr>
      <vt:lpstr>Content 1</vt:lpstr>
      <vt:lpstr>Thank you slide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A. Asiedu</dc:creator>
  <cp:lastModifiedBy>David A. Asiedu</cp:lastModifiedBy>
  <cp:revision>5</cp:revision>
  <dcterms:created xsi:type="dcterms:W3CDTF">2024-06-07T14:00:59Z</dcterms:created>
  <dcterms:modified xsi:type="dcterms:W3CDTF">2025-11-26T19:42:23Z</dcterms:modified>
</cp:coreProperties>
</file>