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4630400" cy="8229600"/>
  <p:notesSz cx="8229600" cy="14630400"/>
  <p:embeddedFontLst>
    <p:embeddedFont>
      <p:font typeface="Alexandria Semi Bold" charset="0"/>
      <p:regular r:id="rId18"/>
    </p:embeddedFont>
    <p:embeddedFont>
      <p:font typeface="Sora Light"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font" Target="fonts/font1.fntdata" /><Relationship Id="rId3" Type="http://schemas.openxmlformats.org/officeDocument/2006/relationships/slide" Target="slides/slide2.xml" /><Relationship Id="rId21"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notesMaster" Target="notesMasters/notesMaster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font" Target="fonts/font2.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theme" Target="theme/theme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ACD0C01C-5280-7447-B227-82ED55EE6F26}" type="datetimeFigureOut">
              <a:rPr lang="en-US" smtClean="0"/>
              <a:t>8/28/2025</a:t>
            </a:fld>
            <a:endParaRPr lang="en-US"/>
          </a:p>
        </p:txBody>
      </p:sp>
      <p:sp>
        <p:nvSpPr>
          <p:cNvPr id="4" name="Slide Image Placeholder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7C6A2637-CE8C-EE4D-AA8F-340F2121BB6D}" type="slidenum">
              <a:rPr lang="en-US" smtClean="0"/>
              <a:t>‹#›</a:t>
            </a:fld>
            <a:endParaRPr lang="en-US"/>
          </a:p>
        </p:txBody>
      </p:sp>
    </p:spTree>
    <p:extLst>
      <p:ext uri="{BB962C8B-B14F-4D97-AF65-F5344CB8AC3E}">
        <p14:creationId xmlns:p14="http://schemas.microsoft.com/office/powerpoint/2010/main" val="1539026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E7EEF9"/>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D3DCF6"/>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a:ln/>
        </p:spPr>
      </p:sp>
      <p:sp>
        <p:nvSpPr>
          <p:cNvPr id="3" name="Shape 1"/>
          <p:cNvSpPr/>
          <p:nvPr/>
        </p:nvSpPr>
        <p:spPr>
          <a:xfrm>
            <a:off x="0" y="0"/>
            <a:ext cx="14630400" cy="8229600"/>
          </a:xfrm>
          <a:prstGeom prst="rect">
            <a:avLst/>
          </a:prstGeom>
          <a:solidFill>
            <a:srgbClr val="FFFAFA"/>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10.xml" /><Relationship Id="rId1" Type="http://schemas.openxmlformats.org/officeDocument/2006/relationships/slideLayout" Target="../slideLayouts/slideLayout11.xml" /><Relationship Id="rId6" Type="http://schemas.openxmlformats.org/officeDocument/2006/relationships/image" Target="../media/image15.png" /><Relationship Id="rId5" Type="http://schemas.openxmlformats.org/officeDocument/2006/relationships/image" Target="../media/image14.png" /><Relationship Id="rId4" Type="http://schemas.openxmlformats.org/officeDocument/2006/relationships/image" Target="../media/image13.png" /></Relationships>
</file>

<file path=ppt/slides/_rels/slide11.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11.xml" /><Relationship Id="rId1" Type="http://schemas.openxmlformats.org/officeDocument/2006/relationships/slideLayout" Target="../slideLayouts/slideLayout12.xml" /></Relationships>
</file>

<file path=ppt/slides/_rels/slide12.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2.xml" /><Relationship Id="rId1" Type="http://schemas.openxmlformats.org/officeDocument/2006/relationships/slideLayout" Target="../slideLayouts/slideLayout13.xml" /></Relationships>
</file>

<file path=ppt/slides/_rels/slide13.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13.xml" /><Relationship Id="rId1" Type="http://schemas.openxmlformats.org/officeDocument/2006/relationships/slideLayout" Target="../slideLayouts/slideLayout14.xml" /></Relationships>
</file>

<file path=ppt/slides/_rels/slide14.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14.xml" /><Relationship Id="rId1" Type="http://schemas.openxmlformats.org/officeDocument/2006/relationships/slideLayout" Target="../slideLayouts/slideLayout15.xml" /><Relationship Id="rId6" Type="http://schemas.openxmlformats.org/officeDocument/2006/relationships/image" Target="../media/image22.png" /><Relationship Id="rId5" Type="http://schemas.openxmlformats.org/officeDocument/2006/relationships/image" Target="../media/image21.png" /><Relationship Id="rId4" Type="http://schemas.openxmlformats.org/officeDocument/2006/relationships/image" Target="../media/image20.png" /></Relationships>
</file>

<file path=ppt/slides/_rels/slide15.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notesSlide" Target="../notesSlides/notesSlide15.xml" /><Relationship Id="rId1" Type="http://schemas.openxmlformats.org/officeDocument/2006/relationships/slideLayout" Target="../slideLayouts/slideLayout16.xml" /></Relationships>
</file>

<file path=ppt/slides/_rels/slide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2.xml" /><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5.xml" /></Relationships>
</file>

<file path=ppt/slides/_rels/slide5.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7.png" /><Relationship Id="rId2" Type="http://schemas.openxmlformats.org/officeDocument/2006/relationships/notesSlide" Target="../notesSlides/notesSlide5.xml" /><Relationship Id="rId1" Type="http://schemas.openxmlformats.org/officeDocument/2006/relationships/slideLayout" Target="../slideLayouts/slideLayout6.xml" /><Relationship Id="rId6" Type="http://schemas.openxmlformats.org/officeDocument/2006/relationships/image" Target="../media/image6.png" /><Relationship Id="rId5" Type="http://schemas.openxmlformats.org/officeDocument/2006/relationships/image" Target="../media/image5.png" /><Relationship Id="rId4" Type="http://schemas.openxmlformats.org/officeDocument/2006/relationships/image" Target="../media/image4.png"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8.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9.xml" /></Relationships>
</file>

<file path=ppt/slides/_rels/slide9.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9.xml" /><Relationship Id="rId1" Type="http://schemas.openxmlformats.org/officeDocument/2006/relationships/slideLayout" Target="../slideLayouts/slideLayout10.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4709" y="2189798"/>
            <a:ext cx="7627382" cy="2138124"/>
          </a:xfrm>
          <a:prstGeom prst="rect">
            <a:avLst/>
          </a:prstGeom>
          <a:noFill/>
          <a:ln/>
        </p:spPr>
        <p:txBody>
          <a:bodyPr wrap="square" lIns="0" tIns="0" rIns="0" bIns="0" rtlCol="0" anchor="t"/>
          <a:lstStyle/>
          <a:p>
            <a:pPr marL="0" indent="0" algn="l">
              <a:lnSpc>
                <a:spcPts val="5600"/>
              </a:lnSpc>
              <a:buNone/>
            </a:pPr>
            <a:r>
              <a:rPr lang="en-US" sz="4450" dirty="0">
                <a:solidFill>
                  <a:srgbClr val="1F1E1E"/>
                </a:solidFill>
                <a:latin typeface="Alexandria Semi Bold" pitchFamily="34" charset="0"/>
                <a:ea typeface="Alexandria Semi Bold" pitchFamily="34" charset="-122"/>
                <a:cs typeface="Alexandria Semi Bold" pitchFamily="34" charset="-120"/>
              </a:rPr>
              <a:t>International Arbitration: Legal Frameworks Across Continents</a:t>
            </a:r>
            <a:endParaRPr lang="en-US" sz="4450" dirty="0"/>
          </a:p>
        </p:txBody>
      </p:sp>
      <p:sp>
        <p:nvSpPr>
          <p:cNvPr id="4" name="Text 1"/>
          <p:cNvSpPr/>
          <p:nvPr/>
        </p:nvSpPr>
        <p:spPr>
          <a:xfrm>
            <a:off x="6244709" y="4652843"/>
            <a:ext cx="7627382" cy="138684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A comprehensive exploration of the legal principles, regional frameworks, institutional practices, and emerging trends in international arbitration across Africa, Europe, America, Asia, and Latin America.</a:t>
            </a:r>
            <a:endParaRPr lang="en-US"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09613" y="721043"/>
            <a:ext cx="8106847" cy="666988"/>
          </a:xfrm>
          <a:prstGeom prst="rect">
            <a:avLst/>
          </a:prstGeom>
          <a:noFill/>
          <a:ln/>
        </p:spPr>
        <p:txBody>
          <a:bodyPr wrap="none" lIns="0" tIns="0" rIns="0" bIns="0" rtlCol="0" anchor="t"/>
          <a:lstStyle/>
          <a:p>
            <a:pPr marL="0" indent="0" algn="l">
              <a:lnSpc>
                <a:spcPts val="5250"/>
              </a:lnSpc>
              <a:buNone/>
            </a:pPr>
            <a:r>
              <a:rPr lang="en-US" sz="4200" dirty="0">
                <a:solidFill>
                  <a:srgbClr val="1F1E1E"/>
                </a:solidFill>
                <a:latin typeface="Alexandria Semi Bold" pitchFamily="34" charset="0"/>
                <a:ea typeface="Alexandria Semi Bold" pitchFamily="34" charset="-122"/>
                <a:cs typeface="Alexandria Semi Bold" pitchFamily="34" charset="-120"/>
              </a:rPr>
              <a:t>Challenges and Opportunities</a:t>
            </a:r>
            <a:endParaRPr lang="en-US" sz="4200" dirty="0"/>
          </a:p>
        </p:txBody>
      </p:sp>
      <p:sp>
        <p:nvSpPr>
          <p:cNvPr id="3" name="Shape 1"/>
          <p:cNvSpPr/>
          <p:nvPr/>
        </p:nvSpPr>
        <p:spPr>
          <a:xfrm>
            <a:off x="1013698" y="2300407"/>
            <a:ext cx="6199942" cy="202763"/>
          </a:xfrm>
          <a:prstGeom prst="roundRect">
            <a:avLst>
              <a:gd name="adj" fmla="val 42001"/>
            </a:avLst>
          </a:prstGeom>
          <a:solidFill>
            <a:srgbClr val="D5DCF6"/>
          </a:solidFill>
          <a:ln w="7620">
            <a:solidFill>
              <a:srgbClr val="BBC2DC"/>
            </a:solidFill>
            <a:prstDash val="solid"/>
          </a:ln>
        </p:spPr>
      </p:sp>
      <p:sp>
        <p:nvSpPr>
          <p:cNvPr id="4" name="Shape 2"/>
          <p:cNvSpPr/>
          <p:nvPr/>
        </p:nvSpPr>
        <p:spPr>
          <a:xfrm>
            <a:off x="709613" y="2097584"/>
            <a:ext cx="608290" cy="608290"/>
          </a:xfrm>
          <a:prstGeom prst="roundRect">
            <a:avLst>
              <a:gd name="adj" fmla="val 75162"/>
            </a:avLst>
          </a:prstGeom>
          <a:solidFill>
            <a:srgbClr val="D5DCF6"/>
          </a:solidFill>
          <a:ln w="7620">
            <a:solidFill>
              <a:srgbClr val="BBC2DC"/>
            </a:solidFill>
            <a:prstDash val="solid"/>
          </a:ln>
        </p:spPr>
      </p:sp>
      <p:pic>
        <p:nvPicPr>
          <p:cNvPr id="5" name="Image 0" descr="preencoded.png"/>
          <p:cNvPicPr>
            <a:picLocks noChangeAspect="1"/>
          </p:cNvPicPr>
          <p:nvPr/>
        </p:nvPicPr>
        <p:blipFill>
          <a:blip r:embed="rId3"/>
          <a:stretch>
            <a:fillRect/>
          </a:stretch>
        </p:blipFill>
        <p:spPr>
          <a:xfrm>
            <a:off x="861655" y="2211645"/>
            <a:ext cx="304086" cy="380167"/>
          </a:xfrm>
          <a:prstGeom prst="rect">
            <a:avLst/>
          </a:prstGeom>
        </p:spPr>
      </p:pic>
      <p:sp>
        <p:nvSpPr>
          <p:cNvPr id="6" name="Text 3"/>
          <p:cNvSpPr/>
          <p:nvPr/>
        </p:nvSpPr>
        <p:spPr>
          <a:xfrm>
            <a:off x="912376" y="2908697"/>
            <a:ext cx="2896195" cy="333494"/>
          </a:xfrm>
          <a:prstGeom prst="rect">
            <a:avLst/>
          </a:prstGeom>
          <a:noFill/>
          <a:ln/>
        </p:spPr>
        <p:txBody>
          <a:bodyPr wrap="none" lIns="0" tIns="0" rIns="0" bIns="0" rtlCol="0" anchor="t"/>
          <a:lstStyle/>
          <a:p>
            <a:pPr marL="0" indent="0" algn="l">
              <a:lnSpc>
                <a:spcPts val="2600"/>
              </a:lnSpc>
              <a:buNone/>
            </a:pPr>
            <a:r>
              <a:rPr lang="en-US" sz="2100" dirty="0">
                <a:solidFill>
                  <a:srgbClr val="3B3535"/>
                </a:solidFill>
                <a:latin typeface="Alexandria Semi Bold" pitchFamily="34" charset="0"/>
                <a:ea typeface="Alexandria Semi Bold" pitchFamily="34" charset="-122"/>
                <a:cs typeface="Alexandria Semi Bold" pitchFamily="34" charset="-120"/>
              </a:rPr>
              <a:t>Enforcement Hurdles</a:t>
            </a:r>
            <a:endParaRPr lang="en-US" sz="2100" dirty="0"/>
          </a:p>
        </p:txBody>
      </p:sp>
      <p:sp>
        <p:nvSpPr>
          <p:cNvPr id="7" name="Text 4"/>
          <p:cNvSpPr/>
          <p:nvPr/>
        </p:nvSpPr>
        <p:spPr>
          <a:xfrm>
            <a:off x="912376" y="3363754"/>
            <a:ext cx="6098619" cy="972979"/>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Jurisdictions with restrictive public policy interpretations create challenges for award enforcement, particularly for novel dispute types like digital assets in China and Russia</a:t>
            </a:r>
            <a:endParaRPr lang="en-US" sz="1550" dirty="0"/>
          </a:p>
        </p:txBody>
      </p:sp>
      <p:sp>
        <p:nvSpPr>
          <p:cNvPr id="8" name="Shape 5"/>
          <p:cNvSpPr/>
          <p:nvPr/>
        </p:nvSpPr>
        <p:spPr>
          <a:xfrm>
            <a:off x="7720608" y="1996321"/>
            <a:ext cx="6200061" cy="202763"/>
          </a:xfrm>
          <a:prstGeom prst="roundRect">
            <a:avLst>
              <a:gd name="adj" fmla="val 42001"/>
            </a:avLst>
          </a:prstGeom>
          <a:solidFill>
            <a:srgbClr val="D5DCF6"/>
          </a:solidFill>
          <a:ln w="7620">
            <a:solidFill>
              <a:srgbClr val="BBC2DC"/>
            </a:solidFill>
            <a:prstDash val="solid"/>
          </a:ln>
        </p:spPr>
      </p:sp>
      <p:sp>
        <p:nvSpPr>
          <p:cNvPr id="9" name="Shape 6"/>
          <p:cNvSpPr/>
          <p:nvPr/>
        </p:nvSpPr>
        <p:spPr>
          <a:xfrm>
            <a:off x="7416522" y="1793498"/>
            <a:ext cx="608290" cy="608290"/>
          </a:xfrm>
          <a:prstGeom prst="roundRect">
            <a:avLst>
              <a:gd name="adj" fmla="val 75162"/>
            </a:avLst>
          </a:prstGeom>
          <a:solidFill>
            <a:srgbClr val="D5DCF6"/>
          </a:solidFill>
          <a:ln w="7620">
            <a:solidFill>
              <a:srgbClr val="BBC2DC"/>
            </a:solidFill>
            <a:prstDash val="solid"/>
          </a:ln>
        </p:spPr>
      </p:sp>
      <p:pic>
        <p:nvPicPr>
          <p:cNvPr id="10" name="Image 1" descr="preencoded.png"/>
          <p:cNvPicPr>
            <a:picLocks noChangeAspect="1"/>
          </p:cNvPicPr>
          <p:nvPr/>
        </p:nvPicPr>
        <p:blipFill>
          <a:blip r:embed="rId4"/>
          <a:stretch>
            <a:fillRect/>
          </a:stretch>
        </p:blipFill>
        <p:spPr>
          <a:xfrm>
            <a:off x="7568565" y="1907560"/>
            <a:ext cx="304086" cy="380167"/>
          </a:xfrm>
          <a:prstGeom prst="rect">
            <a:avLst/>
          </a:prstGeom>
        </p:spPr>
      </p:pic>
      <p:sp>
        <p:nvSpPr>
          <p:cNvPr id="11" name="Text 7"/>
          <p:cNvSpPr/>
          <p:nvPr/>
        </p:nvSpPr>
        <p:spPr>
          <a:xfrm>
            <a:off x="7619286" y="2604611"/>
            <a:ext cx="2667953" cy="333494"/>
          </a:xfrm>
          <a:prstGeom prst="rect">
            <a:avLst/>
          </a:prstGeom>
          <a:noFill/>
          <a:ln/>
        </p:spPr>
        <p:txBody>
          <a:bodyPr wrap="none" lIns="0" tIns="0" rIns="0" bIns="0" rtlCol="0" anchor="t"/>
          <a:lstStyle/>
          <a:p>
            <a:pPr marL="0" indent="0" algn="l">
              <a:lnSpc>
                <a:spcPts val="2600"/>
              </a:lnSpc>
              <a:buNone/>
            </a:pPr>
            <a:r>
              <a:rPr lang="en-US" sz="2100" dirty="0">
                <a:solidFill>
                  <a:srgbClr val="3B3535"/>
                </a:solidFill>
                <a:latin typeface="Alexandria Semi Bold" pitchFamily="34" charset="0"/>
                <a:ea typeface="Alexandria Semi Bold" pitchFamily="34" charset="-122"/>
                <a:cs typeface="Alexandria Semi Bold" pitchFamily="34" charset="-120"/>
              </a:rPr>
              <a:t>Regional Instability</a:t>
            </a:r>
            <a:endParaRPr lang="en-US" sz="2100" dirty="0"/>
          </a:p>
        </p:txBody>
      </p:sp>
      <p:sp>
        <p:nvSpPr>
          <p:cNvPr id="12" name="Text 8"/>
          <p:cNvSpPr/>
          <p:nvPr/>
        </p:nvSpPr>
        <p:spPr>
          <a:xfrm>
            <a:off x="7619286" y="3059668"/>
            <a:ext cx="6098738" cy="972979"/>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Political and economic volatility in parts of Africa and Latin America affects arbitration proceedings and enforcement, requiring careful seat selection</a:t>
            </a:r>
            <a:endParaRPr lang="en-US" sz="1550" dirty="0"/>
          </a:p>
        </p:txBody>
      </p:sp>
      <p:sp>
        <p:nvSpPr>
          <p:cNvPr id="13" name="Shape 9"/>
          <p:cNvSpPr/>
          <p:nvPr/>
        </p:nvSpPr>
        <p:spPr>
          <a:xfrm>
            <a:off x="1013698" y="5249108"/>
            <a:ext cx="6199942" cy="202763"/>
          </a:xfrm>
          <a:prstGeom prst="roundRect">
            <a:avLst>
              <a:gd name="adj" fmla="val 42001"/>
            </a:avLst>
          </a:prstGeom>
          <a:solidFill>
            <a:srgbClr val="D5DCF6"/>
          </a:solidFill>
          <a:ln w="7620">
            <a:solidFill>
              <a:srgbClr val="BBC2DC"/>
            </a:solidFill>
            <a:prstDash val="solid"/>
          </a:ln>
        </p:spPr>
      </p:sp>
      <p:sp>
        <p:nvSpPr>
          <p:cNvPr id="14" name="Shape 10"/>
          <p:cNvSpPr/>
          <p:nvPr/>
        </p:nvSpPr>
        <p:spPr>
          <a:xfrm>
            <a:off x="709613" y="5046285"/>
            <a:ext cx="608290" cy="608290"/>
          </a:xfrm>
          <a:prstGeom prst="roundRect">
            <a:avLst>
              <a:gd name="adj" fmla="val 75162"/>
            </a:avLst>
          </a:prstGeom>
          <a:solidFill>
            <a:srgbClr val="D5DCF6"/>
          </a:solidFill>
          <a:ln w="7620">
            <a:solidFill>
              <a:srgbClr val="BBC2DC"/>
            </a:solidFill>
            <a:prstDash val="solid"/>
          </a:ln>
        </p:spPr>
      </p:sp>
      <p:pic>
        <p:nvPicPr>
          <p:cNvPr id="15" name="Image 2" descr="preencoded.png"/>
          <p:cNvPicPr>
            <a:picLocks noChangeAspect="1"/>
          </p:cNvPicPr>
          <p:nvPr/>
        </p:nvPicPr>
        <p:blipFill>
          <a:blip r:embed="rId5"/>
          <a:stretch>
            <a:fillRect/>
          </a:stretch>
        </p:blipFill>
        <p:spPr>
          <a:xfrm>
            <a:off x="861655" y="5160347"/>
            <a:ext cx="304086" cy="380167"/>
          </a:xfrm>
          <a:prstGeom prst="rect">
            <a:avLst/>
          </a:prstGeom>
        </p:spPr>
      </p:pic>
      <p:sp>
        <p:nvSpPr>
          <p:cNvPr id="16" name="Text 11"/>
          <p:cNvSpPr/>
          <p:nvPr/>
        </p:nvSpPr>
        <p:spPr>
          <a:xfrm>
            <a:off x="912376" y="5857399"/>
            <a:ext cx="3188494" cy="333494"/>
          </a:xfrm>
          <a:prstGeom prst="rect">
            <a:avLst/>
          </a:prstGeom>
          <a:noFill/>
          <a:ln/>
        </p:spPr>
        <p:txBody>
          <a:bodyPr wrap="none" lIns="0" tIns="0" rIns="0" bIns="0" rtlCol="0" anchor="t"/>
          <a:lstStyle/>
          <a:p>
            <a:pPr marL="0" indent="0" algn="l">
              <a:lnSpc>
                <a:spcPts val="2600"/>
              </a:lnSpc>
              <a:buNone/>
            </a:pPr>
            <a:r>
              <a:rPr lang="en-US" sz="2100" dirty="0">
                <a:solidFill>
                  <a:srgbClr val="3B3535"/>
                </a:solidFill>
                <a:latin typeface="Alexandria Semi Bold" pitchFamily="34" charset="0"/>
                <a:ea typeface="Alexandria Semi Bold" pitchFamily="34" charset="-122"/>
                <a:cs typeface="Alexandria Semi Bold" pitchFamily="34" charset="-120"/>
              </a:rPr>
              <a:t>Transparency Demands</a:t>
            </a:r>
            <a:endParaRPr lang="en-US" sz="2100" dirty="0"/>
          </a:p>
        </p:txBody>
      </p:sp>
      <p:sp>
        <p:nvSpPr>
          <p:cNvPr id="17" name="Text 12"/>
          <p:cNvSpPr/>
          <p:nvPr/>
        </p:nvSpPr>
        <p:spPr>
          <a:xfrm>
            <a:off x="912376" y="6312456"/>
            <a:ext cx="6098619" cy="972979"/>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Growing tension between traditional confidentiality and calls for greater transparency, especially in investor-state and public interest disputes</a:t>
            </a:r>
            <a:endParaRPr lang="en-US" sz="1550" dirty="0"/>
          </a:p>
        </p:txBody>
      </p:sp>
      <p:sp>
        <p:nvSpPr>
          <p:cNvPr id="18" name="Shape 13"/>
          <p:cNvSpPr/>
          <p:nvPr/>
        </p:nvSpPr>
        <p:spPr>
          <a:xfrm>
            <a:off x="7720608" y="4945023"/>
            <a:ext cx="6200061" cy="202763"/>
          </a:xfrm>
          <a:prstGeom prst="roundRect">
            <a:avLst>
              <a:gd name="adj" fmla="val 42001"/>
            </a:avLst>
          </a:prstGeom>
          <a:solidFill>
            <a:srgbClr val="D5DCF6"/>
          </a:solidFill>
          <a:ln w="7620">
            <a:solidFill>
              <a:srgbClr val="BBC2DC"/>
            </a:solidFill>
            <a:prstDash val="solid"/>
          </a:ln>
        </p:spPr>
      </p:sp>
      <p:sp>
        <p:nvSpPr>
          <p:cNvPr id="19" name="Shape 14"/>
          <p:cNvSpPr/>
          <p:nvPr/>
        </p:nvSpPr>
        <p:spPr>
          <a:xfrm>
            <a:off x="7416522" y="4742200"/>
            <a:ext cx="608290" cy="608290"/>
          </a:xfrm>
          <a:prstGeom prst="roundRect">
            <a:avLst>
              <a:gd name="adj" fmla="val 75162"/>
            </a:avLst>
          </a:prstGeom>
          <a:solidFill>
            <a:srgbClr val="D5DCF6"/>
          </a:solidFill>
          <a:ln w="7620">
            <a:solidFill>
              <a:srgbClr val="BBC2DC"/>
            </a:solidFill>
            <a:prstDash val="solid"/>
          </a:ln>
        </p:spPr>
      </p:sp>
      <p:pic>
        <p:nvPicPr>
          <p:cNvPr id="20" name="Image 3" descr="preencoded.png"/>
          <p:cNvPicPr>
            <a:picLocks noChangeAspect="1"/>
          </p:cNvPicPr>
          <p:nvPr/>
        </p:nvPicPr>
        <p:blipFill>
          <a:blip r:embed="rId6"/>
          <a:stretch>
            <a:fillRect/>
          </a:stretch>
        </p:blipFill>
        <p:spPr>
          <a:xfrm>
            <a:off x="7568565" y="4856262"/>
            <a:ext cx="304086" cy="380167"/>
          </a:xfrm>
          <a:prstGeom prst="rect">
            <a:avLst/>
          </a:prstGeom>
        </p:spPr>
      </p:pic>
      <p:sp>
        <p:nvSpPr>
          <p:cNvPr id="21" name="Text 15"/>
          <p:cNvSpPr/>
          <p:nvPr/>
        </p:nvSpPr>
        <p:spPr>
          <a:xfrm>
            <a:off x="7619286" y="5553313"/>
            <a:ext cx="2734866" cy="333494"/>
          </a:xfrm>
          <a:prstGeom prst="rect">
            <a:avLst/>
          </a:prstGeom>
          <a:noFill/>
          <a:ln/>
        </p:spPr>
        <p:txBody>
          <a:bodyPr wrap="none" lIns="0" tIns="0" rIns="0" bIns="0" rtlCol="0" anchor="t"/>
          <a:lstStyle/>
          <a:p>
            <a:pPr marL="0" indent="0" algn="l">
              <a:lnSpc>
                <a:spcPts val="2600"/>
              </a:lnSpc>
              <a:buNone/>
            </a:pPr>
            <a:r>
              <a:rPr lang="en-US" sz="2100" dirty="0">
                <a:solidFill>
                  <a:srgbClr val="3B3535"/>
                </a:solidFill>
                <a:latin typeface="Alexandria Semi Bold" pitchFamily="34" charset="0"/>
                <a:ea typeface="Alexandria Semi Bold" pitchFamily="34" charset="-122"/>
                <a:cs typeface="Alexandria Semi Bold" pitchFamily="34" charset="-120"/>
              </a:rPr>
              <a:t>Diversity &amp; Inclusion</a:t>
            </a:r>
            <a:endParaRPr lang="en-US" sz="2100" dirty="0"/>
          </a:p>
        </p:txBody>
      </p:sp>
      <p:sp>
        <p:nvSpPr>
          <p:cNvPr id="22" name="Text 16"/>
          <p:cNvSpPr/>
          <p:nvPr/>
        </p:nvSpPr>
        <p:spPr>
          <a:xfrm>
            <a:off x="7619286" y="6008370"/>
            <a:ext cx="6098738" cy="1297305"/>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Expanding access and diversity among arbitrators and counsel remains a significant challenge, with initiatives like the Equal Representation in Arbitration Pledge gaining momentum</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541734" y="425648"/>
            <a:ext cx="4523184" cy="509111"/>
          </a:xfrm>
          <a:prstGeom prst="rect">
            <a:avLst/>
          </a:prstGeom>
          <a:noFill/>
          <a:ln/>
        </p:spPr>
        <p:txBody>
          <a:bodyPr wrap="none" lIns="0" tIns="0" rIns="0" bIns="0" rtlCol="0" anchor="t"/>
          <a:lstStyle/>
          <a:p>
            <a:pPr marL="0" indent="0" algn="l">
              <a:lnSpc>
                <a:spcPts val="4000"/>
              </a:lnSpc>
              <a:buNone/>
            </a:pPr>
            <a:r>
              <a:rPr lang="en-US" sz="3200" dirty="0">
                <a:solidFill>
                  <a:srgbClr val="1F1E1E"/>
                </a:solidFill>
                <a:latin typeface="Alexandria Semi Bold" pitchFamily="34" charset="0"/>
                <a:ea typeface="Alexandria Semi Bold" pitchFamily="34" charset="-122"/>
                <a:cs typeface="Alexandria Semi Bold" pitchFamily="34" charset="-120"/>
              </a:rPr>
              <a:t>Essential Reading List</a:t>
            </a:r>
            <a:endParaRPr lang="en-US" sz="3200" dirty="0"/>
          </a:p>
        </p:txBody>
      </p:sp>
      <p:sp>
        <p:nvSpPr>
          <p:cNvPr id="3" name="Text 1"/>
          <p:cNvSpPr/>
          <p:nvPr/>
        </p:nvSpPr>
        <p:spPr>
          <a:xfrm>
            <a:off x="541734" y="1321713"/>
            <a:ext cx="2036683" cy="254556"/>
          </a:xfrm>
          <a:prstGeom prst="rect">
            <a:avLst/>
          </a:prstGeom>
          <a:noFill/>
          <a:ln/>
        </p:spPr>
        <p:txBody>
          <a:bodyPr wrap="none" lIns="0" tIns="0" rIns="0" bIns="0" rtlCol="0" anchor="t"/>
          <a:lstStyle/>
          <a:p>
            <a:pPr marL="0" indent="0" algn="l">
              <a:lnSpc>
                <a:spcPts val="2000"/>
              </a:lnSpc>
              <a:buNone/>
            </a:pPr>
            <a:r>
              <a:rPr lang="en-US" sz="1600" dirty="0">
                <a:solidFill>
                  <a:srgbClr val="1F1E1E"/>
                </a:solidFill>
                <a:latin typeface="Alexandria Semi Bold" pitchFamily="34" charset="0"/>
                <a:ea typeface="Alexandria Semi Bold" pitchFamily="34" charset="-122"/>
                <a:cs typeface="Alexandria Semi Bold" pitchFamily="34" charset="-120"/>
              </a:rPr>
              <a:t>Foundational Texts</a:t>
            </a:r>
            <a:endParaRPr lang="en-US" sz="1600" dirty="0"/>
          </a:p>
        </p:txBody>
      </p:sp>
      <p:sp>
        <p:nvSpPr>
          <p:cNvPr id="4" name="Text 2"/>
          <p:cNvSpPr/>
          <p:nvPr/>
        </p:nvSpPr>
        <p:spPr>
          <a:xfrm>
            <a:off x="541734" y="1731050"/>
            <a:ext cx="7977068" cy="247650"/>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B3535"/>
                </a:solidFill>
                <a:latin typeface="Sora Light" pitchFamily="34" charset="0"/>
                <a:ea typeface="Sora Light" pitchFamily="34" charset="-122"/>
                <a:cs typeface="Sora Light" pitchFamily="34" charset="-120"/>
              </a:rPr>
              <a:t>Gary Born, </a:t>
            </a:r>
            <a:r>
              <a:rPr lang="en-US" sz="1200" i="1" dirty="0">
                <a:solidFill>
                  <a:srgbClr val="3B3535"/>
                </a:solidFill>
                <a:latin typeface="Sora Light" pitchFamily="34" charset="0"/>
                <a:ea typeface="Sora Light" pitchFamily="34" charset="-122"/>
                <a:cs typeface="Sora Light" pitchFamily="34" charset="-120"/>
              </a:rPr>
              <a:t>International Commercial Arbitration</a:t>
            </a:r>
            <a:r>
              <a:rPr lang="en-US" sz="1200" dirty="0">
                <a:solidFill>
                  <a:srgbClr val="3B3535"/>
                </a:solidFill>
                <a:latin typeface="Sora Light" pitchFamily="34" charset="0"/>
                <a:ea typeface="Sora Light" pitchFamily="34" charset="-122"/>
                <a:cs typeface="Sora Light" pitchFamily="34" charset="-120"/>
              </a:rPr>
              <a:t> (3rd Edition, 2021)</a:t>
            </a:r>
            <a:endParaRPr lang="en-US" sz="1200" dirty="0"/>
          </a:p>
        </p:txBody>
      </p:sp>
      <p:sp>
        <p:nvSpPr>
          <p:cNvPr id="5" name="Text 3"/>
          <p:cNvSpPr/>
          <p:nvPr/>
        </p:nvSpPr>
        <p:spPr>
          <a:xfrm>
            <a:off x="541734" y="2032873"/>
            <a:ext cx="7977068" cy="495300"/>
          </a:xfrm>
          <a:prstGeom prst="rect">
            <a:avLst/>
          </a:prstGeom>
          <a:noFill/>
          <a:ln/>
        </p:spPr>
        <p:txBody>
          <a:bodyPr wrap="square" lIns="0" tIns="0" rIns="0" bIns="0" rtlCol="0" anchor="t"/>
          <a:lstStyle/>
          <a:p>
            <a:pPr marL="342900" indent="-342900" algn="l">
              <a:lnSpc>
                <a:spcPts val="1950"/>
              </a:lnSpc>
              <a:buSzPct val="100000"/>
              <a:buChar char="•"/>
            </a:pPr>
            <a:r>
              <a:rPr lang="en-US" sz="1200" dirty="0">
                <a:solidFill>
                  <a:srgbClr val="3B3535"/>
                </a:solidFill>
                <a:latin typeface="Sora Light" pitchFamily="34" charset="0"/>
                <a:ea typeface="Sora Light" pitchFamily="34" charset="-122"/>
                <a:cs typeface="Sora Light" pitchFamily="34" charset="-120"/>
              </a:rPr>
              <a:t>Emmanuel Gaillard &amp; John Savage, </a:t>
            </a:r>
            <a:r>
              <a:rPr lang="en-US" sz="1200" i="1" dirty="0">
                <a:solidFill>
                  <a:srgbClr val="3B3535"/>
                </a:solidFill>
                <a:latin typeface="Sora Light" pitchFamily="34" charset="0"/>
                <a:ea typeface="Sora Light" pitchFamily="34" charset="-122"/>
                <a:cs typeface="Sora Light" pitchFamily="34" charset="-120"/>
              </a:rPr>
              <a:t>Fouchard, Gaillard, Goldman on International Commercial Arbitration</a:t>
            </a:r>
            <a:r>
              <a:rPr lang="en-US" sz="1200" dirty="0">
                <a:solidFill>
                  <a:srgbClr val="3B3535"/>
                </a:solidFill>
                <a:latin typeface="Sora Light" pitchFamily="34" charset="0"/>
                <a:ea typeface="Sora Light" pitchFamily="34" charset="-122"/>
                <a:cs typeface="Sora Light" pitchFamily="34" charset="-120"/>
              </a:rPr>
              <a:t> (1999)</a:t>
            </a:r>
            <a:endParaRPr lang="en-US" sz="1200" dirty="0"/>
          </a:p>
        </p:txBody>
      </p:sp>
      <p:sp>
        <p:nvSpPr>
          <p:cNvPr id="6" name="Text 4"/>
          <p:cNvSpPr/>
          <p:nvPr/>
        </p:nvSpPr>
        <p:spPr>
          <a:xfrm>
            <a:off x="541734" y="2582347"/>
            <a:ext cx="7977068" cy="247650"/>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B3535"/>
                </a:solidFill>
                <a:latin typeface="Sora Light" pitchFamily="34" charset="0"/>
                <a:ea typeface="Sora Light" pitchFamily="34" charset="-122"/>
                <a:cs typeface="Sora Light" pitchFamily="34" charset="-120"/>
              </a:rPr>
              <a:t>Julian D.M. Lew, </a:t>
            </a:r>
            <a:r>
              <a:rPr lang="en-US" sz="1200" i="1" dirty="0">
                <a:solidFill>
                  <a:srgbClr val="3B3535"/>
                </a:solidFill>
                <a:latin typeface="Sora Light" pitchFamily="34" charset="0"/>
                <a:ea typeface="Sora Light" pitchFamily="34" charset="-122"/>
                <a:cs typeface="Sora Light" pitchFamily="34" charset="-120"/>
              </a:rPr>
              <a:t>Comparative International Commercial Arbitration</a:t>
            </a:r>
            <a:r>
              <a:rPr lang="en-US" sz="1200" dirty="0">
                <a:solidFill>
                  <a:srgbClr val="3B3535"/>
                </a:solidFill>
                <a:latin typeface="Sora Light" pitchFamily="34" charset="0"/>
                <a:ea typeface="Sora Light" pitchFamily="34" charset="-122"/>
                <a:cs typeface="Sora Light" pitchFamily="34" charset="-120"/>
              </a:rPr>
              <a:t> (2003)</a:t>
            </a:r>
            <a:endParaRPr lang="en-US" sz="1200" dirty="0"/>
          </a:p>
        </p:txBody>
      </p:sp>
      <p:sp>
        <p:nvSpPr>
          <p:cNvPr id="7" name="Text 5"/>
          <p:cNvSpPr/>
          <p:nvPr/>
        </p:nvSpPr>
        <p:spPr>
          <a:xfrm>
            <a:off x="541734" y="2884170"/>
            <a:ext cx="7977068" cy="247650"/>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B3535"/>
                </a:solidFill>
                <a:latin typeface="Sora Light" pitchFamily="34" charset="0"/>
                <a:ea typeface="Sora Light" pitchFamily="34" charset="-122"/>
                <a:cs typeface="Sora Light" pitchFamily="34" charset="-120"/>
              </a:rPr>
              <a:t>Nigel Blackaby et al., </a:t>
            </a:r>
            <a:r>
              <a:rPr lang="en-US" sz="1200" i="1" dirty="0">
                <a:solidFill>
                  <a:srgbClr val="3B3535"/>
                </a:solidFill>
                <a:latin typeface="Sora Light" pitchFamily="34" charset="0"/>
                <a:ea typeface="Sora Light" pitchFamily="34" charset="-122"/>
                <a:cs typeface="Sora Light" pitchFamily="34" charset="-120"/>
              </a:rPr>
              <a:t>Redfern and Hunter on International Arbitration</a:t>
            </a:r>
            <a:r>
              <a:rPr lang="en-US" sz="1200" dirty="0">
                <a:solidFill>
                  <a:srgbClr val="3B3535"/>
                </a:solidFill>
                <a:latin typeface="Sora Light" pitchFamily="34" charset="0"/>
                <a:ea typeface="Sora Light" pitchFamily="34" charset="-122"/>
                <a:cs typeface="Sora Light" pitchFamily="34" charset="-120"/>
              </a:rPr>
              <a:t> (6th Edition, 2015)</a:t>
            </a:r>
            <a:endParaRPr lang="en-US" sz="1200" dirty="0"/>
          </a:p>
        </p:txBody>
      </p:sp>
      <p:sp>
        <p:nvSpPr>
          <p:cNvPr id="8" name="Text 6"/>
          <p:cNvSpPr/>
          <p:nvPr/>
        </p:nvSpPr>
        <p:spPr>
          <a:xfrm>
            <a:off x="541734" y="3286601"/>
            <a:ext cx="2036683" cy="254556"/>
          </a:xfrm>
          <a:prstGeom prst="rect">
            <a:avLst/>
          </a:prstGeom>
          <a:noFill/>
          <a:ln/>
        </p:spPr>
        <p:txBody>
          <a:bodyPr wrap="none" lIns="0" tIns="0" rIns="0" bIns="0" rtlCol="0" anchor="t"/>
          <a:lstStyle/>
          <a:p>
            <a:pPr marL="0" indent="0" algn="l">
              <a:lnSpc>
                <a:spcPts val="2000"/>
              </a:lnSpc>
              <a:buNone/>
            </a:pPr>
            <a:r>
              <a:rPr lang="en-US" sz="1600" dirty="0">
                <a:solidFill>
                  <a:srgbClr val="1F1E1E"/>
                </a:solidFill>
                <a:latin typeface="Alexandria Semi Bold" pitchFamily="34" charset="0"/>
                <a:ea typeface="Alexandria Semi Bold" pitchFamily="34" charset="-122"/>
                <a:cs typeface="Alexandria Semi Bold" pitchFamily="34" charset="-120"/>
              </a:rPr>
              <a:t>Primary Sources</a:t>
            </a:r>
            <a:endParaRPr lang="en-US" sz="1600" dirty="0"/>
          </a:p>
        </p:txBody>
      </p:sp>
      <p:sp>
        <p:nvSpPr>
          <p:cNvPr id="9" name="Text 7"/>
          <p:cNvSpPr/>
          <p:nvPr/>
        </p:nvSpPr>
        <p:spPr>
          <a:xfrm>
            <a:off x="541734" y="3695938"/>
            <a:ext cx="7977068" cy="247650"/>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B3535"/>
                </a:solidFill>
                <a:latin typeface="Sora Light" pitchFamily="34" charset="0"/>
                <a:ea typeface="Sora Light" pitchFamily="34" charset="-122"/>
                <a:cs typeface="Sora Light" pitchFamily="34" charset="-120"/>
              </a:rPr>
              <a:t>UNCITRAL Arbitration Rules and Model Law official texts</a:t>
            </a:r>
            <a:endParaRPr lang="en-US" sz="1200" dirty="0"/>
          </a:p>
        </p:txBody>
      </p:sp>
      <p:sp>
        <p:nvSpPr>
          <p:cNvPr id="10" name="Text 8"/>
          <p:cNvSpPr/>
          <p:nvPr/>
        </p:nvSpPr>
        <p:spPr>
          <a:xfrm>
            <a:off x="541734" y="3997762"/>
            <a:ext cx="7977068" cy="247650"/>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B3535"/>
                </a:solidFill>
                <a:latin typeface="Sora Light" pitchFamily="34" charset="0"/>
                <a:ea typeface="Sora Light" pitchFamily="34" charset="-122"/>
                <a:cs typeface="Sora Light" pitchFamily="34" charset="-120"/>
              </a:rPr>
              <a:t>New York Convention Guide (newyorkconvention1958.org)</a:t>
            </a:r>
            <a:endParaRPr lang="en-US" sz="1200" dirty="0"/>
          </a:p>
        </p:txBody>
      </p:sp>
      <p:sp>
        <p:nvSpPr>
          <p:cNvPr id="11" name="Text 9"/>
          <p:cNvSpPr/>
          <p:nvPr/>
        </p:nvSpPr>
        <p:spPr>
          <a:xfrm>
            <a:off x="541734" y="4299585"/>
            <a:ext cx="7977068" cy="247650"/>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B3535"/>
                </a:solidFill>
                <a:latin typeface="Sora Light" pitchFamily="34" charset="0"/>
                <a:ea typeface="Sora Light" pitchFamily="34" charset="-122"/>
                <a:cs typeface="Sora Light" pitchFamily="34" charset="-120"/>
              </a:rPr>
              <a:t>IBA Guidelines on Conflicts of Interest and Taking of Evidence</a:t>
            </a:r>
            <a:endParaRPr lang="en-US" sz="1200" dirty="0"/>
          </a:p>
        </p:txBody>
      </p:sp>
      <p:pic>
        <p:nvPicPr>
          <p:cNvPr id="12" name="Image 0" descr="preencoded.png"/>
          <p:cNvPicPr>
            <a:picLocks noChangeAspect="1"/>
          </p:cNvPicPr>
          <p:nvPr/>
        </p:nvPicPr>
        <p:blipFill>
          <a:blip r:embed="rId3"/>
          <a:stretch>
            <a:fillRect/>
          </a:stretch>
        </p:blipFill>
        <p:spPr>
          <a:xfrm>
            <a:off x="8904089" y="1341001"/>
            <a:ext cx="5192078" cy="5192078"/>
          </a:xfrm>
          <a:prstGeom prst="rect">
            <a:avLst/>
          </a:prstGeom>
        </p:spPr>
      </p:pic>
      <p:sp>
        <p:nvSpPr>
          <p:cNvPr id="13" name="Text 10"/>
          <p:cNvSpPr/>
          <p:nvPr/>
        </p:nvSpPr>
        <p:spPr>
          <a:xfrm>
            <a:off x="8904089" y="6707148"/>
            <a:ext cx="2036683" cy="254556"/>
          </a:xfrm>
          <a:prstGeom prst="rect">
            <a:avLst/>
          </a:prstGeom>
          <a:noFill/>
          <a:ln/>
        </p:spPr>
        <p:txBody>
          <a:bodyPr wrap="none" lIns="0" tIns="0" rIns="0" bIns="0" rtlCol="0" anchor="t"/>
          <a:lstStyle/>
          <a:p>
            <a:pPr marL="0" indent="0" algn="l">
              <a:lnSpc>
                <a:spcPts val="2000"/>
              </a:lnSpc>
              <a:buNone/>
            </a:pPr>
            <a:r>
              <a:rPr lang="en-US" sz="1600" dirty="0">
                <a:solidFill>
                  <a:srgbClr val="1F1E1E"/>
                </a:solidFill>
                <a:latin typeface="Alexandria Semi Bold" pitchFamily="34" charset="0"/>
                <a:ea typeface="Alexandria Semi Bold" pitchFamily="34" charset="-122"/>
                <a:cs typeface="Alexandria Semi Bold" pitchFamily="34" charset="-120"/>
              </a:rPr>
              <a:t>Current Analysis</a:t>
            </a:r>
            <a:endParaRPr lang="en-US" sz="1600" dirty="0"/>
          </a:p>
        </p:txBody>
      </p:sp>
      <p:sp>
        <p:nvSpPr>
          <p:cNvPr id="14" name="Text 11"/>
          <p:cNvSpPr/>
          <p:nvPr/>
        </p:nvSpPr>
        <p:spPr>
          <a:xfrm>
            <a:off x="8904089" y="7116485"/>
            <a:ext cx="5192078" cy="247650"/>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B3535"/>
                </a:solidFill>
                <a:latin typeface="Sora Light" pitchFamily="34" charset="0"/>
                <a:ea typeface="Sora Light" pitchFamily="34" charset="-122"/>
                <a:cs typeface="Sora Light" pitchFamily="34" charset="-120"/>
              </a:rPr>
              <a:t>ICCA publications and resources</a:t>
            </a:r>
            <a:endParaRPr lang="en-US" sz="1200" dirty="0"/>
          </a:p>
        </p:txBody>
      </p:sp>
      <p:sp>
        <p:nvSpPr>
          <p:cNvPr id="15" name="Text 12"/>
          <p:cNvSpPr/>
          <p:nvPr/>
        </p:nvSpPr>
        <p:spPr>
          <a:xfrm>
            <a:off x="8904089" y="7418308"/>
            <a:ext cx="5192078" cy="495300"/>
          </a:xfrm>
          <a:prstGeom prst="rect">
            <a:avLst/>
          </a:prstGeom>
          <a:noFill/>
          <a:ln/>
        </p:spPr>
        <p:txBody>
          <a:bodyPr wrap="square" lIns="0" tIns="0" rIns="0" bIns="0" rtlCol="0" anchor="t"/>
          <a:lstStyle/>
          <a:p>
            <a:pPr marL="342900" indent="-342900" algn="l">
              <a:lnSpc>
                <a:spcPts val="1950"/>
              </a:lnSpc>
              <a:buSzPct val="100000"/>
              <a:buChar char="•"/>
            </a:pPr>
            <a:r>
              <a:rPr lang="en-US" sz="1200" dirty="0">
                <a:solidFill>
                  <a:srgbClr val="3B3535"/>
                </a:solidFill>
                <a:latin typeface="Sora Light" pitchFamily="34" charset="0"/>
                <a:ea typeface="Sora Light" pitchFamily="34" charset="-122"/>
                <a:cs typeface="Sora Light" pitchFamily="34" charset="-120"/>
              </a:rPr>
              <a:t>Recent articles from Charles Russell Speechlys, Skadden, and WilmerHale on 2025 arbitration trends</a:t>
            </a:r>
            <a:endParaRPr lang="en-US" sz="1200" dirty="0"/>
          </a:p>
        </p:txBody>
      </p:sp>
      <p:sp>
        <p:nvSpPr>
          <p:cNvPr id="16" name="Text 13"/>
          <p:cNvSpPr/>
          <p:nvPr/>
        </p:nvSpPr>
        <p:spPr>
          <a:xfrm>
            <a:off x="8904089" y="7967782"/>
            <a:ext cx="5192078" cy="247650"/>
          </a:xfrm>
          <a:prstGeom prst="rect">
            <a:avLst/>
          </a:prstGeom>
          <a:noFill/>
          <a:ln/>
        </p:spPr>
        <p:txBody>
          <a:bodyPr wrap="none" lIns="0" tIns="0" rIns="0" bIns="0" rtlCol="0" anchor="t"/>
          <a:lstStyle/>
          <a:p>
            <a:pPr marL="342900" indent="-342900" algn="l">
              <a:lnSpc>
                <a:spcPts val="1950"/>
              </a:lnSpc>
              <a:buSzPct val="100000"/>
              <a:buChar char="•"/>
            </a:pPr>
            <a:r>
              <a:rPr lang="en-US" sz="1200" b="1" dirty="0">
                <a:solidFill>
                  <a:srgbClr val="1A2D7A"/>
                </a:solidFill>
                <a:latin typeface="Sora Light" pitchFamily="34" charset="0"/>
                <a:ea typeface="Sora Light" pitchFamily="34" charset="-122"/>
                <a:cs typeface="Sora Light" pitchFamily="34" charset="-120"/>
              </a:rPr>
              <a:t>Journal of International Arbitration</a:t>
            </a:r>
            <a:r>
              <a:rPr lang="en-US" sz="1200" dirty="0">
                <a:solidFill>
                  <a:srgbClr val="3B3535"/>
                </a:solidFill>
                <a:latin typeface="Sora Light" pitchFamily="34" charset="0"/>
                <a:ea typeface="Sora Light" pitchFamily="34" charset="-122"/>
                <a:cs typeface="Sora Light" pitchFamily="34" charset="-120"/>
              </a:rPr>
              <a:t> – quarterly updates</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22114" y="838081"/>
            <a:ext cx="7699772" cy="1357551"/>
          </a:xfrm>
          <a:prstGeom prst="rect">
            <a:avLst/>
          </a:prstGeom>
          <a:noFill/>
          <a:ln/>
        </p:spPr>
        <p:txBody>
          <a:bodyPr wrap="square" lIns="0" tIns="0" rIns="0" bIns="0" rtlCol="0" anchor="t"/>
          <a:lstStyle/>
          <a:p>
            <a:pPr marL="0" indent="0" algn="l">
              <a:lnSpc>
                <a:spcPts val="5300"/>
              </a:lnSpc>
              <a:buNone/>
            </a:pPr>
            <a:r>
              <a:rPr lang="en-US" sz="4250" dirty="0">
                <a:solidFill>
                  <a:srgbClr val="1F1E1E"/>
                </a:solidFill>
                <a:latin typeface="Alexandria Semi Bold" pitchFamily="34" charset="0"/>
                <a:ea typeface="Alexandria Semi Bold" pitchFamily="34" charset="-122"/>
                <a:cs typeface="Alexandria Semi Bold" pitchFamily="34" charset="-120"/>
              </a:rPr>
              <a:t>The Future of International Arbitration</a:t>
            </a:r>
            <a:endParaRPr lang="en-US" sz="4250" dirty="0"/>
          </a:p>
        </p:txBody>
      </p:sp>
      <p:sp>
        <p:nvSpPr>
          <p:cNvPr id="4" name="Text 1"/>
          <p:cNvSpPr/>
          <p:nvPr/>
        </p:nvSpPr>
        <p:spPr>
          <a:xfrm>
            <a:off x="1031558" y="2814518"/>
            <a:ext cx="7390328" cy="2715220"/>
          </a:xfrm>
          <a:prstGeom prst="rect">
            <a:avLst/>
          </a:prstGeom>
          <a:noFill/>
          <a:ln/>
        </p:spPr>
        <p:txBody>
          <a:bodyPr wrap="square" lIns="0" tIns="0" rIns="0" bIns="0" rtlCol="0" anchor="t"/>
          <a:lstStyle/>
          <a:p>
            <a:pPr marL="0" indent="0" algn="l">
              <a:lnSpc>
                <a:spcPts val="4250"/>
              </a:lnSpc>
              <a:buNone/>
            </a:pPr>
            <a:r>
              <a:rPr lang="en-US" sz="3400" dirty="0">
                <a:solidFill>
                  <a:srgbClr val="1F1E1E"/>
                </a:solidFill>
                <a:latin typeface="Alexandria Semi Bold" pitchFamily="34" charset="0"/>
                <a:ea typeface="Alexandria Semi Bold" pitchFamily="34" charset="-122"/>
                <a:cs typeface="Alexandria Semi Bold" pitchFamily="34" charset="-120"/>
              </a:rPr>
              <a:t>Arbitration remains the cornerstone of cross-border dispute resolution, continually evolving to meet the challenges of a complex global landscape.</a:t>
            </a:r>
            <a:endParaRPr lang="en-US" sz="3400" dirty="0"/>
          </a:p>
        </p:txBody>
      </p:sp>
      <p:sp>
        <p:nvSpPr>
          <p:cNvPr id="5" name="Shape 2"/>
          <p:cNvSpPr/>
          <p:nvPr/>
        </p:nvSpPr>
        <p:spPr>
          <a:xfrm>
            <a:off x="722114" y="2505075"/>
            <a:ext cx="22860" cy="3334107"/>
          </a:xfrm>
          <a:prstGeom prst="rect">
            <a:avLst/>
          </a:prstGeom>
          <a:solidFill>
            <a:srgbClr val="1A2D7A"/>
          </a:solidFill>
          <a:ln/>
        </p:spPr>
      </p:sp>
      <p:sp>
        <p:nvSpPr>
          <p:cNvPr id="6" name="Text 3"/>
          <p:cNvSpPr/>
          <p:nvPr/>
        </p:nvSpPr>
        <p:spPr>
          <a:xfrm>
            <a:off x="722114" y="6071235"/>
            <a:ext cx="7699772" cy="1320165"/>
          </a:xfrm>
          <a:prstGeom prst="rect">
            <a:avLst/>
          </a:prstGeom>
          <a:noFill/>
          <a:ln/>
        </p:spPr>
        <p:txBody>
          <a:bodyPr wrap="square" lIns="0" tIns="0" rIns="0" bIns="0" rtlCol="0" anchor="t"/>
          <a:lstStyle/>
          <a:p>
            <a:pPr marL="0" indent="0" algn="l">
              <a:lnSpc>
                <a:spcPts val="2550"/>
              </a:lnSpc>
              <a:buNone/>
            </a:pPr>
            <a:r>
              <a:rPr lang="en-US" sz="1600" dirty="0">
                <a:solidFill>
                  <a:srgbClr val="3B3535"/>
                </a:solidFill>
                <a:latin typeface="Sora Light" pitchFamily="34" charset="0"/>
                <a:ea typeface="Sora Light" pitchFamily="34" charset="-122"/>
                <a:cs typeface="Sora Light" pitchFamily="34" charset="-120"/>
              </a:rPr>
              <a:t>The field will continue to be shaped by technological innovation, sustainability concerns, and the need for greater diversity whilst safeguarding the core principles that have made it successful: </a:t>
            </a:r>
            <a:r>
              <a:rPr lang="en-US" sz="1600" b="1" dirty="0">
                <a:solidFill>
                  <a:srgbClr val="1A2D7A"/>
                </a:solidFill>
                <a:latin typeface="Sora Light" pitchFamily="34" charset="0"/>
                <a:ea typeface="Sora Light" pitchFamily="34" charset="-122"/>
                <a:cs typeface="Sora Light" pitchFamily="34" charset="-120"/>
              </a:rPr>
              <a:t>party autonomy, neutrality, efficiency, and enforceability</a:t>
            </a:r>
            <a:r>
              <a:rPr lang="en-US" sz="1600" dirty="0">
                <a:solidFill>
                  <a:srgbClr val="3B3535"/>
                </a:solidFill>
                <a:latin typeface="Sora Light" pitchFamily="34" charset="0"/>
                <a:ea typeface="Sora Light" pitchFamily="34" charset="-122"/>
                <a:cs typeface="Sora Light" pitchFamily="34" charset="-120"/>
              </a:rPr>
              <a:t>.</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28030" y="336233"/>
            <a:ext cx="8314611" cy="402193"/>
          </a:xfrm>
          <a:prstGeom prst="rect">
            <a:avLst/>
          </a:prstGeom>
          <a:noFill/>
          <a:ln/>
        </p:spPr>
        <p:txBody>
          <a:bodyPr wrap="none" lIns="0" tIns="0" rIns="0" bIns="0" rtlCol="0" anchor="t"/>
          <a:lstStyle/>
          <a:p>
            <a:pPr marL="0" indent="0" algn="l">
              <a:lnSpc>
                <a:spcPts val="3150"/>
              </a:lnSpc>
              <a:buNone/>
            </a:pPr>
            <a:r>
              <a:rPr lang="en-US" sz="2500" dirty="0">
                <a:solidFill>
                  <a:srgbClr val="1F1E1E"/>
                </a:solidFill>
                <a:latin typeface="Alexandria Semi Bold" pitchFamily="34" charset="0"/>
                <a:ea typeface="Alexandria Semi Bold" pitchFamily="34" charset="-122"/>
                <a:cs typeface="Alexandria Semi Bold" pitchFamily="34" charset="-120"/>
              </a:rPr>
              <a:t>Practice and Procedure in International Arbitration</a:t>
            </a:r>
            <a:endParaRPr lang="en-US" sz="2500" dirty="0"/>
          </a:p>
        </p:txBody>
      </p:sp>
      <p:sp>
        <p:nvSpPr>
          <p:cNvPr id="3" name="Text 1"/>
          <p:cNvSpPr/>
          <p:nvPr/>
        </p:nvSpPr>
        <p:spPr>
          <a:xfrm>
            <a:off x="428030" y="1044059"/>
            <a:ext cx="1734383" cy="201216"/>
          </a:xfrm>
          <a:prstGeom prst="rect">
            <a:avLst/>
          </a:prstGeom>
          <a:noFill/>
          <a:ln/>
        </p:spPr>
        <p:txBody>
          <a:bodyPr wrap="none" lIns="0" tIns="0" rIns="0" bIns="0" rtlCol="0" anchor="t"/>
          <a:lstStyle/>
          <a:p>
            <a:pPr marL="0" indent="0" algn="l">
              <a:lnSpc>
                <a:spcPts val="1550"/>
              </a:lnSpc>
              <a:buNone/>
            </a:pPr>
            <a:r>
              <a:rPr lang="en-US" sz="1250" dirty="0">
                <a:solidFill>
                  <a:srgbClr val="1F1E1E"/>
                </a:solidFill>
                <a:latin typeface="Alexandria Semi Bold" pitchFamily="34" charset="0"/>
                <a:ea typeface="Alexandria Semi Bold" pitchFamily="34" charset="-122"/>
                <a:cs typeface="Alexandria Semi Bold" pitchFamily="34" charset="-120"/>
              </a:rPr>
              <a:t>Key Procedural Steps</a:t>
            </a:r>
            <a:endParaRPr lang="en-US" sz="1250" dirty="0"/>
          </a:p>
        </p:txBody>
      </p:sp>
      <p:sp>
        <p:nvSpPr>
          <p:cNvPr id="4" name="Text 2"/>
          <p:cNvSpPr/>
          <p:nvPr/>
        </p:nvSpPr>
        <p:spPr>
          <a:xfrm>
            <a:off x="428030" y="1382792"/>
            <a:ext cx="122277" cy="152876"/>
          </a:xfrm>
          <a:prstGeom prst="rect">
            <a:avLst/>
          </a:prstGeom>
          <a:noFill/>
          <a:ln/>
        </p:spPr>
        <p:txBody>
          <a:bodyPr wrap="none" lIns="0" tIns="0" rIns="0" bIns="0" rtlCol="0" anchor="t"/>
          <a:lstStyle/>
          <a:p>
            <a:pPr marL="0" indent="0" algn="l">
              <a:lnSpc>
                <a:spcPts val="1500"/>
              </a:lnSpc>
              <a:buNone/>
            </a:pPr>
            <a:r>
              <a:rPr lang="en-US" sz="950" dirty="0">
                <a:solidFill>
                  <a:srgbClr val="3B3535"/>
                </a:solidFill>
                <a:latin typeface="Alexandria Light" pitchFamily="34" charset="0"/>
                <a:ea typeface="Alexandria Light" pitchFamily="34" charset="-122"/>
                <a:cs typeface="Alexandria Light" pitchFamily="34" charset="-120"/>
              </a:rPr>
              <a:t>01</a:t>
            </a:r>
            <a:endParaRPr lang="en-US" sz="950" dirty="0"/>
          </a:p>
        </p:txBody>
      </p:sp>
      <p:sp>
        <p:nvSpPr>
          <p:cNvPr id="5" name="Shape 3"/>
          <p:cNvSpPr/>
          <p:nvPr/>
        </p:nvSpPr>
        <p:spPr>
          <a:xfrm>
            <a:off x="428030" y="1575316"/>
            <a:ext cx="6737985" cy="15240"/>
          </a:xfrm>
          <a:prstGeom prst="rect">
            <a:avLst/>
          </a:prstGeom>
          <a:solidFill>
            <a:srgbClr val="1A2D7A"/>
          </a:solidFill>
          <a:ln/>
        </p:spPr>
      </p:sp>
      <p:sp>
        <p:nvSpPr>
          <p:cNvPr id="6" name="Text 4"/>
          <p:cNvSpPr/>
          <p:nvPr/>
        </p:nvSpPr>
        <p:spPr>
          <a:xfrm>
            <a:off x="428030" y="1666875"/>
            <a:ext cx="6737985" cy="195620"/>
          </a:xfrm>
          <a:prstGeom prst="rect">
            <a:avLst/>
          </a:prstGeom>
          <a:noFill/>
          <a:ln/>
        </p:spPr>
        <p:txBody>
          <a:bodyPr wrap="none" lIns="0" tIns="0" rIns="0" bIns="0" rtlCol="0" anchor="t"/>
          <a:lstStyle/>
          <a:p>
            <a:pPr marL="0" indent="0" algn="l">
              <a:lnSpc>
                <a:spcPts val="1500"/>
              </a:lnSpc>
              <a:buNone/>
            </a:pPr>
            <a:r>
              <a:rPr lang="en-US" sz="950" b="1" dirty="0">
                <a:solidFill>
                  <a:srgbClr val="3B3535"/>
                </a:solidFill>
                <a:latin typeface="Sora Light" pitchFamily="34" charset="0"/>
                <a:ea typeface="Sora Light" pitchFamily="34" charset="-122"/>
                <a:cs typeface="Sora Light" pitchFamily="34" charset="-120"/>
              </a:rPr>
              <a:t>Request for Arbitration</a:t>
            </a:r>
            <a:r>
              <a:rPr lang="en-US" sz="950" dirty="0">
                <a:solidFill>
                  <a:srgbClr val="3B3535"/>
                </a:solidFill>
                <a:latin typeface="Sora Light" pitchFamily="34" charset="0"/>
                <a:ea typeface="Sora Light" pitchFamily="34" charset="-122"/>
                <a:cs typeface="Sora Light" pitchFamily="34" charset="-120"/>
              </a:rPr>
              <a:t> - Claimant submits request to chosen institution or commences ad hoc proceedings</a:t>
            </a:r>
            <a:endParaRPr lang="en-US" sz="950" dirty="0"/>
          </a:p>
        </p:txBody>
      </p:sp>
      <p:sp>
        <p:nvSpPr>
          <p:cNvPr id="7" name="Text 5"/>
          <p:cNvSpPr/>
          <p:nvPr/>
        </p:nvSpPr>
        <p:spPr>
          <a:xfrm>
            <a:off x="428030" y="2076450"/>
            <a:ext cx="122277" cy="152876"/>
          </a:xfrm>
          <a:prstGeom prst="rect">
            <a:avLst/>
          </a:prstGeom>
          <a:noFill/>
          <a:ln/>
        </p:spPr>
        <p:txBody>
          <a:bodyPr wrap="none" lIns="0" tIns="0" rIns="0" bIns="0" rtlCol="0" anchor="t"/>
          <a:lstStyle/>
          <a:p>
            <a:pPr marL="0" indent="0" algn="l">
              <a:lnSpc>
                <a:spcPts val="1500"/>
              </a:lnSpc>
              <a:buNone/>
            </a:pPr>
            <a:r>
              <a:rPr lang="en-US" sz="950" dirty="0">
                <a:solidFill>
                  <a:srgbClr val="3B3535"/>
                </a:solidFill>
                <a:latin typeface="Alexandria Light" pitchFamily="34" charset="0"/>
                <a:ea typeface="Alexandria Light" pitchFamily="34" charset="-122"/>
                <a:cs typeface="Alexandria Light" pitchFamily="34" charset="-120"/>
              </a:rPr>
              <a:t>02</a:t>
            </a:r>
            <a:endParaRPr lang="en-US" sz="950" dirty="0"/>
          </a:p>
        </p:txBody>
      </p:sp>
      <p:sp>
        <p:nvSpPr>
          <p:cNvPr id="8" name="Shape 6"/>
          <p:cNvSpPr/>
          <p:nvPr/>
        </p:nvSpPr>
        <p:spPr>
          <a:xfrm>
            <a:off x="428030" y="2268974"/>
            <a:ext cx="6737985" cy="15240"/>
          </a:xfrm>
          <a:prstGeom prst="rect">
            <a:avLst/>
          </a:prstGeom>
          <a:solidFill>
            <a:srgbClr val="1A2D7A"/>
          </a:solidFill>
          <a:ln/>
        </p:spPr>
      </p:sp>
      <p:sp>
        <p:nvSpPr>
          <p:cNvPr id="9" name="Text 7"/>
          <p:cNvSpPr/>
          <p:nvPr/>
        </p:nvSpPr>
        <p:spPr>
          <a:xfrm>
            <a:off x="428030" y="2360533"/>
            <a:ext cx="6737985" cy="195620"/>
          </a:xfrm>
          <a:prstGeom prst="rect">
            <a:avLst/>
          </a:prstGeom>
          <a:noFill/>
          <a:ln/>
        </p:spPr>
        <p:txBody>
          <a:bodyPr wrap="none" lIns="0" tIns="0" rIns="0" bIns="0" rtlCol="0" anchor="t"/>
          <a:lstStyle/>
          <a:p>
            <a:pPr marL="0" indent="0" algn="l">
              <a:lnSpc>
                <a:spcPts val="1500"/>
              </a:lnSpc>
              <a:buNone/>
            </a:pPr>
            <a:r>
              <a:rPr lang="en-US" sz="950" b="1" dirty="0">
                <a:solidFill>
                  <a:srgbClr val="3B3535"/>
                </a:solidFill>
                <a:latin typeface="Sora Light" pitchFamily="34" charset="0"/>
                <a:ea typeface="Sora Light" pitchFamily="34" charset="-122"/>
                <a:cs typeface="Sora Light" pitchFamily="34" charset="-120"/>
              </a:rPr>
              <a:t>Tribunal Constitution</a:t>
            </a:r>
            <a:r>
              <a:rPr lang="en-US" sz="950" dirty="0">
                <a:solidFill>
                  <a:srgbClr val="3B3535"/>
                </a:solidFill>
                <a:latin typeface="Sora Light" pitchFamily="34" charset="0"/>
                <a:ea typeface="Sora Light" pitchFamily="34" charset="-122"/>
                <a:cs typeface="Sora Light" pitchFamily="34" charset="-120"/>
              </a:rPr>
              <a:t> - Appointment of arbitrators through party selection or institutional nomination</a:t>
            </a:r>
            <a:endParaRPr lang="en-US" sz="950" dirty="0"/>
          </a:p>
        </p:txBody>
      </p:sp>
      <p:sp>
        <p:nvSpPr>
          <p:cNvPr id="10" name="Text 8"/>
          <p:cNvSpPr/>
          <p:nvPr/>
        </p:nvSpPr>
        <p:spPr>
          <a:xfrm>
            <a:off x="428030" y="2770108"/>
            <a:ext cx="122277" cy="152876"/>
          </a:xfrm>
          <a:prstGeom prst="rect">
            <a:avLst/>
          </a:prstGeom>
          <a:noFill/>
          <a:ln/>
        </p:spPr>
        <p:txBody>
          <a:bodyPr wrap="none" lIns="0" tIns="0" rIns="0" bIns="0" rtlCol="0" anchor="t"/>
          <a:lstStyle/>
          <a:p>
            <a:pPr marL="0" indent="0" algn="l">
              <a:lnSpc>
                <a:spcPts val="1500"/>
              </a:lnSpc>
              <a:buNone/>
            </a:pPr>
            <a:r>
              <a:rPr lang="en-US" sz="950" dirty="0">
                <a:solidFill>
                  <a:srgbClr val="3B3535"/>
                </a:solidFill>
                <a:latin typeface="Alexandria Light" pitchFamily="34" charset="0"/>
                <a:ea typeface="Alexandria Light" pitchFamily="34" charset="-122"/>
                <a:cs typeface="Alexandria Light" pitchFamily="34" charset="-120"/>
              </a:rPr>
              <a:t>03</a:t>
            </a:r>
            <a:endParaRPr lang="en-US" sz="950" dirty="0"/>
          </a:p>
        </p:txBody>
      </p:sp>
      <p:sp>
        <p:nvSpPr>
          <p:cNvPr id="11" name="Shape 9"/>
          <p:cNvSpPr/>
          <p:nvPr/>
        </p:nvSpPr>
        <p:spPr>
          <a:xfrm>
            <a:off x="428030" y="2962632"/>
            <a:ext cx="6737985" cy="15240"/>
          </a:xfrm>
          <a:prstGeom prst="rect">
            <a:avLst/>
          </a:prstGeom>
          <a:solidFill>
            <a:srgbClr val="1A2D7A"/>
          </a:solidFill>
          <a:ln/>
        </p:spPr>
      </p:sp>
      <p:sp>
        <p:nvSpPr>
          <p:cNvPr id="12" name="Text 10"/>
          <p:cNvSpPr/>
          <p:nvPr/>
        </p:nvSpPr>
        <p:spPr>
          <a:xfrm>
            <a:off x="428030" y="3054191"/>
            <a:ext cx="6737985" cy="195620"/>
          </a:xfrm>
          <a:prstGeom prst="rect">
            <a:avLst/>
          </a:prstGeom>
          <a:noFill/>
          <a:ln/>
        </p:spPr>
        <p:txBody>
          <a:bodyPr wrap="none" lIns="0" tIns="0" rIns="0" bIns="0" rtlCol="0" anchor="t"/>
          <a:lstStyle/>
          <a:p>
            <a:pPr marL="0" indent="0" algn="l">
              <a:lnSpc>
                <a:spcPts val="1500"/>
              </a:lnSpc>
              <a:buNone/>
            </a:pPr>
            <a:r>
              <a:rPr lang="en-US" sz="950" b="1" dirty="0">
                <a:solidFill>
                  <a:srgbClr val="3B3535"/>
                </a:solidFill>
                <a:latin typeface="Sora Light" pitchFamily="34" charset="0"/>
                <a:ea typeface="Sora Light" pitchFamily="34" charset="-122"/>
                <a:cs typeface="Sora Light" pitchFamily="34" charset="-120"/>
              </a:rPr>
              <a:t>Procedural Hearing</a:t>
            </a:r>
            <a:r>
              <a:rPr lang="en-US" sz="950" dirty="0">
                <a:solidFill>
                  <a:srgbClr val="3B3535"/>
                </a:solidFill>
                <a:latin typeface="Sora Light" pitchFamily="34" charset="0"/>
                <a:ea typeface="Sora Light" pitchFamily="34" charset="-122"/>
                <a:cs typeface="Sora Light" pitchFamily="34" charset="-120"/>
              </a:rPr>
              <a:t> - Terms of Reference and procedural timetable established</a:t>
            </a:r>
            <a:endParaRPr lang="en-US" sz="950" dirty="0"/>
          </a:p>
        </p:txBody>
      </p:sp>
      <p:sp>
        <p:nvSpPr>
          <p:cNvPr id="13" name="Text 11"/>
          <p:cNvSpPr/>
          <p:nvPr/>
        </p:nvSpPr>
        <p:spPr>
          <a:xfrm>
            <a:off x="428030" y="3463766"/>
            <a:ext cx="122277" cy="152876"/>
          </a:xfrm>
          <a:prstGeom prst="rect">
            <a:avLst/>
          </a:prstGeom>
          <a:noFill/>
          <a:ln/>
        </p:spPr>
        <p:txBody>
          <a:bodyPr wrap="none" lIns="0" tIns="0" rIns="0" bIns="0" rtlCol="0" anchor="t"/>
          <a:lstStyle/>
          <a:p>
            <a:pPr marL="0" indent="0" algn="l">
              <a:lnSpc>
                <a:spcPts val="1500"/>
              </a:lnSpc>
              <a:buNone/>
            </a:pPr>
            <a:r>
              <a:rPr lang="en-US" sz="950" dirty="0">
                <a:solidFill>
                  <a:srgbClr val="3B3535"/>
                </a:solidFill>
                <a:latin typeface="Alexandria Light" pitchFamily="34" charset="0"/>
                <a:ea typeface="Alexandria Light" pitchFamily="34" charset="-122"/>
                <a:cs typeface="Alexandria Light" pitchFamily="34" charset="-120"/>
              </a:rPr>
              <a:t>04</a:t>
            </a:r>
            <a:endParaRPr lang="en-US" sz="950" dirty="0"/>
          </a:p>
        </p:txBody>
      </p:sp>
      <p:sp>
        <p:nvSpPr>
          <p:cNvPr id="14" name="Shape 12"/>
          <p:cNvSpPr/>
          <p:nvPr/>
        </p:nvSpPr>
        <p:spPr>
          <a:xfrm>
            <a:off x="428030" y="3656290"/>
            <a:ext cx="6737985" cy="15240"/>
          </a:xfrm>
          <a:prstGeom prst="rect">
            <a:avLst/>
          </a:prstGeom>
          <a:solidFill>
            <a:srgbClr val="1A2D7A"/>
          </a:solidFill>
          <a:ln/>
        </p:spPr>
      </p:sp>
      <p:sp>
        <p:nvSpPr>
          <p:cNvPr id="15" name="Text 13"/>
          <p:cNvSpPr/>
          <p:nvPr/>
        </p:nvSpPr>
        <p:spPr>
          <a:xfrm>
            <a:off x="428030" y="3747849"/>
            <a:ext cx="6737985" cy="195620"/>
          </a:xfrm>
          <a:prstGeom prst="rect">
            <a:avLst/>
          </a:prstGeom>
          <a:noFill/>
          <a:ln/>
        </p:spPr>
        <p:txBody>
          <a:bodyPr wrap="none" lIns="0" tIns="0" rIns="0" bIns="0" rtlCol="0" anchor="t"/>
          <a:lstStyle/>
          <a:p>
            <a:pPr marL="0" indent="0" algn="l">
              <a:lnSpc>
                <a:spcPts val="1500"/>
              </a:lnSpc>
              <a:buNone/>
            </a:pPr>
            <a:r>
              <a:rPr lang="en-US" sz="950" b="1" dirty="0">
                <a:solidFill>
                  <a:srgbClr val="3B3535"/>
                </a:solidFill>
                <a:latin typeface="Sora Light" pitchFamily="34" charset="0"/>
                <a:ea typeface="Sora Light" pitchFamily="34" charset="-122"/>
                <a:cs typeface="Sora Light" pitchFamily="34" charset="-120"/>
              </a:rPr>
              <a:t>Written Submissions</a:t>
            </a:r>
            <a:r>
              <a:rPr lang="en-US" sz="950" dirty="0">
                <a:solidFill>
                  <a:srgbClr val="3B3535"/>
                </a:solidFill>
                <a:latin typeface="Sora Light" pitchFamily="34" charset="0"/>
                <a:ea typeface="Sora Light" pitchFamily="34" charset="-122"/>
                <a:cs typeface="Sora Light" pitchFamily="34" charset="-120"/>
              </a:rPr>
              <a:t> - Statement of Claim, Defence, Reply and Rejoinder exchanged</a:t>
            </a:r>
            <a:endParaRPr lang="en-US" sz="950" dirty="0"/>
          </a:p>
        </p:txBody>
      </p:sp>
      <p:sp>
        <p:nvSpPr>
          <p:cNvPr id="16" name="Text 14"/>
          <p:cNvSpPr/>
          <p:nvPr/>
        </p:nvSpPr>
        <p:spPr>
          <a:xfrm>
            <a:off x="428030" y="4157424"/>
            <a:ext cx="122277" cy="152876"/>
          </a:xfrm>
          <a:prstGeom prst="rect">
            <a:avLst/>
          </a:prstGeom>
          <a:noFill/>
          <a:ln/>
        </p:spPr>
        <p:txBody>
          <a:bodyPr wrap="none" lIns="0" tIns="0" rIns="0" bIns="0" rtlCol="0" anchor="t"/>
          <a:lstStyle/>
          <a:p>
            <a:pPr marL="0" indent="0" algn="l">
              <a:lnSpc>
                <a:spcPts val="1500"/>
              </a:lnSpc>
              <a:buNone/>
            </a:pPr>
            <a:r>
              <a:rPr lang="en-US" sz="950" dirty="0">
                <a:solidFill>
                  <a:srgbClr val="3B3535"/>
                </a:solidFill>
                <a:latin typeface="Alexandria Light" pitchFamily="34" charset="0"/>
                <a:ea typeface="Alexandria Light" pitchFamily="34" charset="-122"/>
                <a:cs typeface="Alexandria Light" pitchFamily="34" charset="-120"/>
              </a:rPr>
              <a:t>05</a:t>
            </a:r>
            <a:endParaRPr lang="en-US" sz="950" dirty="0"/>
          </a:p>
        </p:txBody>
      </p:sp>
      <p:sp>
        <p:nvSpPr>
          <p:cNvPr id="17" name="Shape 15"/>
          <p:cNvSpPr/>
          <p:nvPr/>
        </p:nvSpPr>
        <p:spPr>
          <a:xfrm>
            <a:off x="428030" y="4349948"/>
            <a:ext cx="6737985" cy="15240"/>
          </a:xfrm>
          <a:prstGeom prst="rect">
            <a:avLst/>
          </a:prstGeom>
          <a:solidFill>
            <a:srgbClr val="1A2D7A"/>
          </a:solidFill>
          <a:ln/>
        </p:spPr>
      </p:sp>
      <p:sp>
        <p:nvSpPr>
          <p:cNvPr id="18" name="Text 16"/>
          <p:cNvSpPr/>
          <p:nvPr/>
        </p:nvSpPr>
        <p:spPr>
          <a:xfrm>
            <a:off x="428030" y="4441508"/>
            <a:ext cx="6737985" cy="195620"/>
          </a:xfrm>
          <a:prstGeom prst="rect">
            <a:avLst/>
          </a:prstGeom>
          <a:noFill/>
          <a:ln/>
        </p:spPr>
        <p:txBody>
          <a:bodyPr wrap="none" lIns="0" tIns="0" rIns="0" bIns="0" rtlCol="0" anchor="t"/>
          <a:lstStyle/>
          <a:p>
            <a:pPr marL="0" indent="0" algn="l">
              <a:lnSpc>
                <a:spcPts val="1500"/>
              </a:lnSpc>
              <a:buNone/>
            </a:pPr>
            <a:r>
              <a:rPr lang="en-US" sz="950" b="1" dirty="0">
                <a:solidFill>
                  <a:srgbClr val="3B3535"/>
                </a:solidFill>
                <a:latin typeface="Sora Light" pitchFamily="34" charset="0"/>
                <a:ea typeface="Sora Light" pitchFamily="34" charset="-122"/>
                <a:cs typeface="Sora Light" pitchFamily="34" charset="-120"/>
              </a:rPr>
              <a:t>Document Production</a:t>
            </a:r>
            <a:r>
              <a:rPr lang="en-US" sz="950" dirty="0">
                <a:solidFill>
                  <a:srgbClr val="3B3535"/>
                </a:solidFill>
                <a:latin typeface="Sora Light" pitchFamily="34" charset="0"/>
                <a:ea typeface="Sora Light" pitchFamily="34" charset="-122"/>
                <a:cs typeface="Sora Light" pitchFamily="34" charset="-120"/>
              </a:rPr>
              <a:t> - Limited exchange of relevant documents under tribunal supervision</a:t>
            </a:r>
            <a:endParaRPr lang="en-US" sz="950" dirty="0"/>
          </a:p>
        </p:txBody>
      </p:sp>
      <p:sp>
        <p:nvSpPr>
          <p:cNvPr id="19" name="Text 17"/>
          <p:cNvSpPr/>
          <p:nvPr/>
        </p:nvSpPr>
        <p:spPr>
          <a:xfrm>
            <a:off x="428030" y="4851083"/>
            <a:ext cx="122277" cy="152876"/>
          </a:xfrm>
          <a:prstGeom prst="rect">
            <a:avLst/>
          </a:prstGeom>
          <a:noFill/>
          <a:ln/>
        </p:spPr>
        <p:txBody>
          <a:bodyPr wrap="none" lIns="0" tIns="0" rIns="0" bIns="0" rtlCol="0" anchor="t"/>
          <a:lstStyle/>
          <a:p>
            <a:pPr marL="0" indent="0" algn="l">
              <a:lnSpc>
                <a:spcPts val="1500"/>
              </a:lnSpc>
              <a:buNone/>
            </a:pPr>
            <a:r>
              <a:rPr lang="en-US" sz="950" dirty="0">
                <a:solidFill>
                  <a:srgbClr val="3B3535"/>
                </a:solidFill>
                <a:latin typeface="Alexandria Light" pitchFamily="34" charset="0"/>
                <a:ea typeface="Alexandria Light" pitchFamily="34" charset="-122"/>
                <a:cs typeface="Alexandria Light" pitchFamily="34" charset="-120"/>
              </a:rPr>
              <a:t>06</a:t>
            </a:r>
            <a:endParaRPr lang="en-US" sz="950" dirty="0"/>
          </a:p>
        </p:txBody>
      </p:sp>
      <p:sp>
        <p:nvSpPr>
          <p:cNvPr id="20" name="Shape 18"/>
          <p:cNvSpPr/>
          <p:nvPr/>
        </p:nvSpPr>
        <p:spPr>
          <a:xfrm>
            <a:off x="428030" y="5043607"/>
            <a:ext cx="6737985" cy="15240"/>
          </a:xfrm>
          <a:prstGeom prst="rect">
            <a:avLst/>
          </a:prstGeom>
          <a:solidFill>
            <a:srgbClr val="1A2D7A"/>
          </a:solidFill>
          <a:ln/>
        </p:spPr>
      </p:sp>
      <p:sp>
        <p:nvSpPr>
          <p:cNvPr id="21" name="Text 19"/>
          <p:cNvSpPr/>
          <p:nvPr/>
        </p:nvSpPr>
        <p:spPr>
          <a:xfrm>
            <a:off x="428030" y="5135166"/>
            <a:ext cx="6737985" cy="195620"/>
          </a:xfrm>
          <a:prstGeom prst="rect">
            <a:avLst/>
          </a:prstGeom>
          <a:noFill/>
          <a:ln/>
        </p:spPr>
        <p:txBody>
          <a:bodyPr wrap="none" lIns="0" tIns="0" rIns="0" bIns="0" rtlCol="0" anchor="t"/>
          <a:lstStyle/>
          <a:p>
            <a:pPr marL="0" indent="0" algn="l">
              <a:lnSpc>
                <a:spcPts val="1500"/>
              </a:lnSpc>
              <a:buNone/>
            </a:pPr>
            <a:r>
              <a:rPr lang="en-US" sz="950" b="1" dirty="0">
                <a:solidFill>
                  <a:srgbClr val="3B3535"/>
                </a:solidFill>
                <a:latin typeface="Sora Light" pitchFamily="34" charset="0"/>
                <a:ea typeface="Sora Light" pitchFamily="34" charset="-122"/>
                <a:cs typeface="Sora Light" pitchFamily="34" charset="-120"/>
              </a:rPr>
              <a:t>Hearings</a:t>
            </a:r>
            <a:r>
              <a:rPr lang="en-US" sz="950" dirty="0">
                <a:solidFill>
                  <a:srgbClr val="3B3535"/>
                </a:solidFill>
                <a:latin typeface="Sora Light" pitchFamily="34" charset="0"/>
                <a:ea typeface="Sora Light" pitchFamily="34" charset="-122"/>
                <a:cs typeface="Sora Light" pitchFamily="34" charset="-120"/>
              </a:rPr>
              <a:t> - Evidentiary hearings with witness examination and oral arguments</a:t>
            </a:r>
            <a:endParaRPr lang="en-US" sz="950" dirty="0"/>
          </a:p>
        </p:txBody>
      </p:sp>
      <p:sp>
        <p:nvSpPr>
          <p:cNvPr id="22" name="Text 20"/>
          <p:cNvSpPr/>
          <p:nvPr/>
        </p:nvSpPr>
        <p:spPr>
          <a:xfrm>
            <a:off x="428030" y="5544741"/>
            <a:ext cx="122277" cy="152876"/>
          </a:xfrm>
          <a:prstGeom prst="rect">
            <a:avLst/>
          </a:prstGeom>
          <a:noFill/>
          <a:ln/>
        </p:spPr>
        <p:txBody>
          <a:bodyPr wrap="none" lIns="0" tIns="0" rIns="0" bIns="0" rtlCol="0" anchor="t"/>
          <a:lstStyle/>
          <a:p>
            <a:pPr marL="0" indent="0" algn="l">
              <a:lnSpc>
                <a:spcPts val="1500"/>
              </a:lnSpc>
              <a:buNone/>
            </a:pPr>
            <a:r>
              <a:rPr lang="en-US" sz="950" dirty="0">
                <a:solidFill>
                  <a:srgbClr val="3B3535"/>
                </a:solidFill>
                <a:latin typeface="Alexandria Light" pitchFamily="34" charset="0"/>
                <a:ea typeface="Alexandria Light" pitchFamily="34" charset="-122"/>
                <a:cs typeface="Alexandria Light" pitchFamily="34" charset="-120"/>
              </a:rPr>
              <a:t>07</a:t>
            </a:r>
            <a:endParaRPr lang="en-US" sz="950" dirty="0"/>
          </a:p>
        </p:txBody>
      </p:sp>
      <p:sp>
        <p:nvSpPr>
          <p:cNvPr id="23" name="Shape 21"/>
          <p:cNvSpPr/>
          <p:nvPr/>
        </p:nvSpPr>
        <p:spPr>
          <a:xfrm>
            <a:off x="428030" y="5737265"/>
            <a:ext cx="6737985" cy="15240"/>
          </a:xfrm>
          <a:prstGeom prst="rect">
            <a:avLst/>
          </a:prstGeom>
          <a:solidFill>
            <a:srgbClr val="1A2D7A"/>
          </a:solidFill>
          <a:ln/>
        </p:spPr>
      </p:sp>
      <p:sp>
        <p:nvSpPr>
          <p:cNvPr id="24" name="Text 22"/>
          <p:cNvSpPr/>
          <p:nvPr/>
        </p:nvSpPr>
        <p:spPr>
          <a:xfrm>
            <a:off x="428030" y="5828824"/>
            <a:ext cx="6737985" cy="195620"/>
          </a:xfrm>
          <a:prstGeom prst="rect">
            <a:avLst/>
          </a:prstGeom>
          <a:noFill/>
          <a:ln/>
        </p:spPr>
        <p:txBody>
          <a:bodyPr wrap="none" lIns="0" tIns="0" rIns="0" bIns="0" rtlCol="0" anchor="t"/>
          <a:lstStyle/>
          <a:p>
            <a:pPr marL="0" indent="0" algn="l">
              <a:lnSpc>
                <a:spcPts val="1500"/>
              </a:lnSpc>
              <a:buNone/>
            </a:pPr>
            <a:r>
              <a:rPr lang="en-US" sz="950" b="1" dirty="0">
                <a:solidFill>
                  <a:srgbClr val="3B3535"/>
                </a:solidFill>
                <a:latin typeface="Sora Light" pitchFamily="34" charset="0"/>
                <a:ea typeface="Sora Light" pitchFamily="34" charset="-122"/>
                <a:cs typeface="Sora Light" pitchFamily="34" charset="-120"/>
              </a:rPr>
              <a:t>Award</a:t>
            </a:r>
            <a:r>
              <a:rPr lang="en-US" sz="950" dirty="0">
                <a:solidFill>
                  <a:srgbClr val="3B3535"/>
                </a:solidFill>
                <a:latin typeface="Sora Light" pitchFamily="34" charset="0"/>
                <a:ea typeface="Sora Light" pitchFamily="34" charset="-122"/>
                <a:cs typeface="Sora Light" pitchFamily="34" charset="-120"/>
              </a:rPr>
              <a:t> - Tribunal issues final decision on merits and costs</a:t>
            </a:r>
            <a:endParaRPr lang="en-US" sz="950" dirty="0"/>
          </a:p>
        </p:txBody>
      </p:sp>
      <p:pic>
        <p:nvPicPr>
          <p:cNvPr id="25" name="Image 0" descr="preencoded.png"/>
          <p:cNvPicPr>
            <a:picLocks noChangeAspect="1"/>
          </p:cNvPicPr>
          <p:nvPr/>
        </p:nvPicPr>
        <p:blipFill>
          <a:blip r:embed="rId3"/>
          <a:stretch>
            <a:fillRect/>
          </a:stretch>
        </p:blipFill>
        <p:spPr>
          <a:xfrm>
            <a:off x="7472005" y="1059299"/>
            <a:ext cx="6737985" cy="6737985"/>
          </a:xfrm>
          <a:prstGeom prst="rect">
            <a:avLst/>
          </a:prstGeom>
        </p:spPr>
      </p:pic>
      <p:sp>
        <p:nvSpPr>
          <p:cNvPr id="26" name="Text 23"/>
          <p:cNvSpPr/>
          <p:nvPr/>
        </p:nvSpPr>
        <p:spPr>
          <a:xfrm>
            <a:off x="7472005" y="7934801"/>
            <a:ext cx="1616631" cy="201216"/>
          </a:xfrm>
          <a:prstGeom prst="rect">
            <a:avLst/>
          </a:prstGeom>
          <a:noFill/>
          <a:ln/>
        </p:spPr>
        <p:txBody>
          <a:bodyPr wrap="none" lIns="0" tIns="0" rIns="0" bIns="0" rtlCol="0" anchor="t"/>
          <a:lstStyle/>
          <a:p>
            <a:pPr marL="0" indent="0" algn="l">
              <a:lnSpc>
                <a:spcPts val="1550"/>
              </a:lnSpc>
              <a:buNone/>
            </a:pPr>
            <a:r>
              <a:rPr lang="en-US" sz="1250" dirty="0">
                <a:solidFill>
                  <a:srgbClr val="1F1E1E"/>
                </a:solidFill>
                <a:latin typeface="Alexandria Semi Bold" pitchFamily="34" charset="0"/>
                <a:ea typeface="Alexandria Semi Bold" pitchFamily="34" charset="-122"/>
                <a:cs typeface="Alexandria Semi Bold" pitchFamily="34" charset="-120"/>
              </a:rPr>
              <a:t>Distinctive Features</a:t>
            </a:r>
            <a:endParaRPr lang="en-US" sz="1250" dirty="0"/>
          </a:p>
        </p:txBody>
      </p:sp>
      <p:sp>
        <p:nvSpPr>
          <p:cNvPr id="27" name="Text 24"/>
          <p:cNvSpPr/>
          <p:nvPr/>
        </p:nvSpPr>
        <p:spPr>
          <a:xfrm>
            <a:off x="7472005" y="8258294"/>
            <a:ext cx="6737985" cy="195620"/>
          </a:xfrm>
          <a:prstGeom prst="rect">
            <a:avLst/>
          </a:prstGeom>
          <a:noFill/>
          <a:ln/>
        </p:spPr>
        <p:txBody>
          <a:bodyPr wrap="none" lIns="0" tIns="0" rIns="0" bIns="0" rtlCol="0" anchor="t"/>
          <a:lstStyle/>
          <a:p>
            <a:pPr marL="342900" indent="-342900" algn="l">
              <a:lnSpc>
                <a:spcPts val="1500"/>
              </a:lnSpc>
              <a:buSzPct val="100000"/>
              <a:buChar char="•"/>
            </a:pPr>
            <a:r>
              <a:rPr lang="en-US" sz="950" b="1" dirty="0">
                <a:solidFill>
                  <a:srgbClr val="1A2D7A"/>
                </a:solidFill>
                <a:latin typeface="Sora Light" pitchFamily="34" charset="0"/>
                <a:ea typeface="Sora Light" pitchFamily="34" charset="-122"/>
                <a:cs typeface="Sora Light" pitchFamily="34" charset="-120"/>
              </a:rPr>
              <a:t>Evidentiary standards</a:t>
            </a:r>
            <a:r>
              <a:rPr lang="en-US" sz="950" dirty="0">
                <a:solidFill>
                  <a:srgbClr val="3B3535"/>
                </a:solidFill>
                <a:latin typeface="Sora Light" pitchFamily="34" charset="0"/>
                <a:ea typeface="Sora Light" pitchFamily="34" charset="-122"/>
                <a:cs typeface="Sora Light" pitchFamily="34" charset="-120"/>
              </a:rPr>
              <a:t> more flexible than national courts</a:t>
            </a:r>
            <a:endParaRPr lang="en-US" sz="950" dirty="0"/>
          </a:p>
        </p:txBody>
      </p:sp>
      <p:sp>
        <p:nvSpPr>
          <p:cNvPr id="28" name="Text 25"/>
          <p:cNvSpPr/>
          <p:nvPr/>
        </p:nvSpPr>
        <p:spPr>
          <a:xfrm>
            <a:off x="7472005" y="8496657"/>
            <a:ext cx="6737985" cy="195620"/>
          </a:xfrm>
          <a:prstGeom prst="rect">
            <a:avLst/>
          </a:prstGeom>
          <a:noFill/>
          <a:ln/>
        </p:spPr>
        <p:txBody>
          <a:bodyPr wrap="none" lIns="0" tIns="0" rIns="0" bIns="0" rtlCol="0" anchor="t"/>
          <a:lstStyle/>
          <a:p>
            <a:pPr marL="342900" indent="-342900" algn="l">
              <a:lnSpc>
                <a:spcPts val="1500"/>
              </a:lnSpc>
              <a:buSzPct val="100000"/>
              <a:buChar char="•"/>
            </a:pPr>
            <a:r>
              <a:rPr lang="en-US" sz="950" dirty="0">
                <a:solidFill>
                  <a:srgbClr val="3B3535"/>
                </a:solidFill>
                <a:latin typeface="Sora Light" pitchFamily="34" charset="0"/>
                <a:ea typeface="Sora Light" pitchFamily="34" charset="-122"/>
                <a:cs typeface="Sora Light" pitchFamily="34" charset="-120"/>
              </a:rPr>
              <a:t>Limited </a:t>
            </a:r>
            <a:r>
              <a:rPr lang="en-US" sz="950" b="1" dirty="0">
                <a:solidFill>
                  <a:srgbClr val="1A2D7A"/>
                </a:solidFill>
                <a:latin typeface="Sora Light" pitchFamily="34" charset="0"/>
                <a:ea typeface="Sora Light" pitchFamily="34" charset="-122"/>
                <a:cs typeface="Sora Light" pitchFamily="34" charset="-120"/>
              </a:rPr>
              <a:t>document disclosure</a:t>
            </a:r>
            <a:r>
              <a:rPr lang="en-US" sz="950" dirty="0">
                <a:solidFill>
                  <a:srgbClr val="3B3535"/>
                </a:solidFill>
                <a:latin typeface="Sora Light" pitchFamily="34" charset="0"/>
                <a:ea typeface="Sora Light" pitchFamily="34" charset="-122"/>
                <a:cs typeface="Sora Light" pitchFamily="34" charset="-120"/>
              </a:rPr>
              <a:t> compared to common law discovery</a:t>
            </a:r>
            <a:endParaRPr lang="en-US" sz="950" dirty="0"/>
          </a:p>
        </p:txBody>
      </p:sp>
      <p:sp>
        <p:nvSpPr>
          <p:cNvPr id="29" name="Text 26"/>
          <p:cNvSpPr/>
          <p:nvPr/>
        </p:nvSpPr>
        <p:spPr>
          <a:xfrm>
            <a:off x="7472005" y="8735020"/>
            <a:ext cx="6737985" cy="195620"/>
          </a:xfrm>
          <a:prstGeom prst="rect">
            <a:avLst/>
          </a:prstGeom>
          <a:noFill/>
          <a:ln/>
        </p:spPr>
        <p:txBody>
          <a:bodyPr wrap="none" lIns="0" tIns="0" rIns="0" bIns="0" rtlCol="0" anchor="t"/>
          <a:lstStyle/>
          <a:p>
            <a:pPr marL="342900" indent="-342900" algn="l">
              <a:lnSpc>
                <a:spcPts val="1500"/>
              </a:lnSpc>
              <a:buSzPct val="100000"/>
              <a:buChar char="•"/>
            </a:pPr>
            <a:r>
              <a:rPr lang="en-US" sz="950" b="1" dirty="0">
                <a:solidFill>
                  <a:srgbClr val="1A2D7A"/>
                </a:solidFill>
                <a:latin typeface="Sora Light" pitchFamily="34" charset="0"/>
                <a:ea typeface="Sora Light" pitchFamily="34" charset="-122"/>
                <a:cs typeface="Sora Light" pitchFamily="34" charset="-120"/>
              </a:rPr>
              <a:t>Written witness statements</a:t>
            </a:r>
            <a:r>
              <a:rPr lang="en-US" sz="950" dirty="0">
                <a:solidFill>
                  <a:srgbClr val="3B3535"/>
                </a:solidFill>
                <a:latin typeface="Sora Light" pitchFamily="34" charset="0"/>
                <a:ea typeface="Sora Light" pitchFamily="34" charset="-122"/>
                <a:cs typeface="Sora Light" pitchFamily="34" charset="-120"/>
              </a:rPr>
              <a:t> typically replace direct examination</a:t>
            </a:r>
            <a:endParaRPr lang="en-US" sz="950" dirty="0"/>
          </a:p>
        </p:txBody>
      </p:sp>
      <p:sp>
        <p:nvSpPr>
          <p:cNvPr id="30" name="Text 27"/>
          <p:cNvSpPr/>
          <p:nvPr/>
        </p:nvSpPr>
        <p:spPr>
          <a:xfrm>
            <a:off x="7472005" y="8973383"/>
            <a:ext cx="6737985" cy="195620"/>
          </a:xfrm>
          <a:prstGeom prst="rect">
            <a:avLst/>
          </a:prstGeom>
          <a:noFill/>
          <a:ln/>
        </p:spPr>
        <p:txBody>
          <a:bodyPr wrap="none" lIns="0" tIns="0" rIns="0" bIns="0" rtlCol="0" anchor="t"/>
          <a:lstStyle/>
          <a:p>
            <a:pPr marL="342900" indent="-342900" algn="l">
              <a:lnSpc>
                <a:spcPts val="1500"/>
              </a:lnSpc>
              <a:buSzPct val="100000"/>
              <a:buChar char="•"/>
            </a:pPr>
            <a:r>
              <a:rPr lang="en-US" sz="950" dirty="0">
                <a:solidFill>
                  <a:srgbClr val="3B3535"/>
                </a:solidFill>
                <a:latin typeface="Sora Light" pitchFamily="34" charset="0"/>
                <a:ea typeface="Sora Light" pitchFamily="34" charset="-122"/>
                <a:cs typeface="Sora Light" pitchFamily="34" charset="-120"/>
              </a:rPr>
              <a:t>Expert evidence often through </a:t>
            </a:r>
            <a:r>
              <a:rPr lang="en-US" sz="950" b="1" dirty="0">
                <a:solidFill>
                  <a:srgbClr val="1A2D7A"/>
                </a:solidFill>
                <a:latin typeface="Sora Light" pitchFamily="34" charset="0"/>
                <a:ea typeface="Sora Light" pitchFamily="34" charset="-122"/>
                <a:cs typeface="Sora Light" pitchFamily="34" charset="-120"/>
              </a:rPr>
              <a:t>tribunal-appointed experts</a:t>
            </a:r>
            <a:r>
              <a:rPr lang="en-US" sz="950" dirty="0">
                <a:solidFill>
                  <a:srgbClr val="3B3535"/>
                </a:solidFill>
                <a:latin typeface="Sora Light" pitchFamily="34" charset="0"/>
                <a:ea typeface="Sora Light" pitchFamily="34" charset="-122"/>
                <a:cs typeface="Sora Light" pitchFamily="34" charset="-120"/>
              </a:rPr>
              <a:t> or witness conferencing ("hot-tubbing")</a:t>
            </a:r>
            <a:endParaRPr lang="en-US" sz="9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12513"/>
          </a:xfrm>
          <a:prstGeom prst="rect">
            <a:avLst/>
          </a:prstGeom>
        </p:spPr>
      </p:pic>
      <p:sp>
        <p:nvSpPr>
          <p:cNvPr id="3" name="Text 0"/>
          <p:cNvSpPr/>
          <p:nvPr/>
        </p:nvSpPr>
        <p:spPr>
          <a:xfrm>
            <a:off x="563404" y="2456736"/>
            <a:ext cx="11792903" cy="529590"/>
          </a:xfrm>
          <a:prstGeom prst="rect">
            <a:avLst/>
          </a:prstGeom>
          <a:noFill/>
          <a:ln/>
        </p:spPr>
        <p:txBody>
          <a:bodyPr wrap="none" lIns="0" tIns="0" rIns="0" bIns="0" rtlCol="0" anchor="t"/>
          <a:lstStyle/>
          <a:p>
            <a:pPr marL="0" indent="0" algn="l">
              <a:lnSpc>
                <a:spcPts val="4150"/>
              </a:lnSpc>
              <a:buNone/>
            </a:pPr>
            <a:r>
              <a:rPr lang="en-US" sz="3300" dirty="0">
                <a:solidFill>
                  <a:srgbClr val="1F1E1E"/>
                </a:solidFill>
                <a:latin typeface="Alexandria Semi Bold" pitchFamily="34" charset="0"/>
                <a:ea typeface="Alexandria Semi Bold" pitchFamily="34" charset="-122"/>
                <a:cs typeface="Alexandria Semi Bold" pitchFamily="34" charset="-120"/>
              </a:rPr>
              <a:t>The Role of National Courts in International Arbitration</a:t>
            </a:r>
            <a:endParaRPr lang="en-US" sz="3300" dirty="0"/>
          </a:p>
        </p:txBody>
      </p:sp>
      <p:sp>
        <p:nvSpPr>
          <p:cNvPr id="4" name="Text 1"/>
          <p:cNvSpPr/>
          <p:nvPr/>
        </p:nvSpPr>
        <p:spPr>
          <a:xfrm>
            <a:off x="563404" y="3227784"/>
            <a:ext cx="6299121" cy="264676"/>
          </a:xfrm>
          <a:prstGeom prst="rect">
            <a:avLst/>
          </a:prstGeom>
          <a:noFill/>
          <a:ln/>
        </p:spPr>
        <p:txBody>
          <a:bodyPr wrap="none" lIns="0" tIns="0" rIns="0" bIns="0" rtlCol="0" anchor="t"/>
          <a:lstStyle/>
          <a:p>
            <a:pPr marL="0" indent="0" algn="l">
              <a:lnSpc>
                <a:spcPts val="2050"/>
              </a:lnSpc>
              <a:buNone/>
            </a:pPr>
            <a:r>
              <a:rPr lang="en-US" sz="1650" dirty="0">
                <a:solidFill>
                  <a:srgbClr val="1F1E1E"/>
                </a:solidFill>
                <a:latin typeface="Alexandria Semi Bold" pitchFamily="34" charset="0"/>
                <a:ea typeface="Alexandria Semi Bold" pitchFamily="34" charset="-122"/>
                <a:cs typeface="Alexandria Semi Bold" pitchFamily="34" charset="-120"/>
              </a:rPr>
              <a:t>The Court-Arbitration Relationship: Supportive Yet Limited</a:t>
            </a:r>
            <a:endParaRPr lang="en-US" sz="1650" dirty="0"/>
          </a:p>
        </p:txBody>
      </p:sp>
      <p:pic>
        <p:nvPicPr>
          <p:cNvPr id="5" name="Image 1" descr="preencoded.png"/>
          <p:cNvPicPr>
            <a:picLocks noChangeAspect="1"/>
          </p:cNvPicPr>
          <p:nvPr/>
        </p:nvPicPr>
        <p:blipFill>
          <a:blip r:embed="rId4"/>
          <a:stretch>
            <a:fillRect/>
          </a:stretch>
        </p:blipFill>
        <p:spPr>
          <a:xfrm>
            <a:off x="563404" y="3733919"/>
            <a:ext cx="4501158" cy="644009"/>
          </a:xfrm>
          <a:prstGeom prst="rect">
            <a:avLst/>
          </a:prstGeom>
        </p:spPr>
      </p:pic>
      <p:sp>
        <p:nvSpPr>
          <p:cNvPr id="6" name="Text 2"/>
          <p:cNvSpPr/>
          <p:nvPr/>
        </p:nvSpPr>
        <p:spPr>
          <a:xfrm>
            <a:off x="724376" y="4538901"/>
            <a:ext cx="2301359" cy="264676"/>
          </a:xfrm>
          <a:prstGeom prst="rect">
            <a:avLst/>
          </a:prstGeom>
          <a:noFill/>
          <a:ln/>
        </p:spPr>
        <p:txBody>
          <a:bodyPr wrap="none" lIns="0" tIns="0" rIns="0" bIns="0" rtlCol="0" anchor="t"/>
          <a:lstStyle/>
          <a:p>
            <a:pPr marL="0" indent="0" algn="l">
              <a:lnSpc>
                <a:spcPts val="2050"/>
              </a:lnSpc>
              <a:buNone/>
            </a:pPr>
            <a:r>
              <a:rPr lang="en-US" sz="1650" dirty="0">
                <a:solidFill>
                  <a:srgbClr val="3B3535"/>
                </a:solidFill>
                <a:latin typeface="Alexandria Semi Bold" pitchFamily="34" charset="0"/>
                <a:ea typeface="Alexandria Semi Bold" pitchFamily="34" charset="-122"/>
                <a:cs typeface="Alexandria Semi Bold" pitchFamily="34" charset="-120"/>
              </a:rPr>
              <a:t>Supportive Functions</a:t>
            </a:r>
            <a:endParaRPr lang="en-US" sz="1650" dirty="0"/>
          </a:p>
        </p:txBody>
      </p:sp>
      <p:sp>
        <p:nvSpPr>
          <p:cNvPr id="7" name="Text 3"/>
          <p:cNvSpPr/>
          <p:nvPr/>
        </p:nvSpPr>
        <p:spPr>
          <a:xfrm>
            <a:off x="724376" y="4900136"/>
            <a:ext cx="4179213"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Enforcement of arbitration agreements</a:t>
            </a:r>
            <a:endParaRPr lang="en-US" sz="1250" dirty="0"/>
          </a:p>
        </p:txBody>
      </p:sp>
      <p:sp>
        <p:nvSpPr>
          <p:cNvPr id="8" name="Text 4"/>
          <p:cNvSpPr/>
          <p:nvPr/>
        </p:nvSpPr>
        <p:spPr>
          <a:xfrm>
            <a:off x="724376" y="5213985"/>
            <a:ext cx="4179213" cy="51506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Appointment of arbitrators when parties fail to do so</a:t>
            </a:r>
            <a:endParaRPr lang="en-US" sz="1250" dirty="0"/>
          </a:p>
        </p:txBody>
      </p:sp>
      <p:sp>
        <p:nvSpPr>
          <p:cNvPr id="9" name="Text 5"/>
          <p:cNvSpPr/>
          <p:nvPr/>
        </p:nvSpPr>
        <p:spPr>
          <a:xfrm>
            <a:off x="724376" y="5785366"/>
            <a:ext cx="4179213"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Interim measures in support of arbitration</a:t>
            </a:r>
            <a:endParaRPr lang="en-US" sz="1250" dirty="0"/>
          </a:p>
        </p:txBody>
      </p:sp>
      <p:sp>
        <p:nvSpPr>
          <p:cNvPr id="10" name="Text 6"/>
          <p:cNvSpPr/>
          <p:nvPr/>
        </p:nvSpPr>
        <p:spPr>
          <a:xfrm>
            <a:off x="724376" y="6099215"/>
            <a:ext cx="4179213"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Assistance with evidence gathering</a:t>
            </a:r>
            <a:endParaRPr lang="en-US" sz="1250" dirty="0"/>
          </a:p>
        </p:txBody>
      </p:sp>
      <p:sp>
        <p:nvSpPr>
          <p:cNvPr id="11" name="Text 7"/>
          <p:cNvSpPr/>
          <p:nvPr/>
        </p:nvSpPr>
        <p:spPr>
          <a:xfrm>
            <a:off x="724376" y="6413063"/>
            <a:ext cx="4179213"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Recognition and enforcement of awards</a:t>
            </a:r>
            <a:endParaRPr lang="en-US" sz="1250" dirty="0"/>
          </a:p>
        </p:txBody>
      </p:sp>
      <p:pic>
        <p:nvPicPr>
          <p:cNvPr id="12" name="Image 2" descr="preencoded.png"/>
          <p:cNvPicPr>
            <a:picLocks noChangeAspect="1"/>
          </p:cNvPicPr>
          <p:nvPr/>
        </p:nvPicPr>
        <p:blipFill>
          <a:blip r:embed="rId5"/>
          <a:stretch>
            <a:fillRect/>
          </a:stretch>
        </p:blipFill>
        <p:spPr>
          <a:xfrm>
            <a:off x="5064562" y="3733919"/>
            <a:ext cx="4501158" cy="644009"/>
          </a:xfrm>
          <a:prstGeom prst="rect">
            <a:avLst/>
          </a:prstGeom>
        </p:spPr>
      </p:pic>
      <p:sp>
        <p:nvSpPr>
          <p:cNvPr id="13" name="Text 8"/>
          <p:cNvSpPr/>
          <p:nvPr/>
        </p:nvSpPr>
        <p:spPr>
          <a:xfrm>
            <a:off x="5225534" y="4538901"/>
            <a:ext cx="2212896" cy="264676"/>
          </a:xfrm>
          <a:prstGeom prst="rect">
            <a:avLst/>
          </a:prstGeom>
          <a:noFill/>
          <a:ln/>
        </p:spPr>
        <p:txBody>
          <a:bodyPr wrap="none" lIns="0" tIns="0" rIns="0" bIns="0" rtlCol="0" anchor="t"/>
          <a:lstStyle/>
          <a:p>
            <a:pPr marL="0" indent="0" algn="l">
              <a:lnSpc>
                <a:spcPts val="2050"/>
              </a:lnSpc>
              <a:buNone/>
            </a:pPr>
            <a:r>
              <a:rPr lang="en-US" sz="1650" dirty="0">
                <a:solidFill>
                  <a:srgbClr val="3B3535"/>
                </a:solidFill>
                <a:latin typeface="Alexandria Semi Bold" pitchFamily="34" charset="0"/>
                <a:ea typeface="Alexandria Semi Bold" pitchFamily="34" charset="-122"/>
                <a:cs typeface="Alexandria Semi Bold" pitchFamily="34" charset="-120"/>
              </a:rPr>
              <a:t>Limited Intervention</a:t>
            </a:r>
            <a:endParaRPr lang="en-US" sz="1650" dirty="0"/>
          </a:p>
        </p:txBody>
      </p:sp>
      <p:sp>
        <p:nvSpPr>
          <p:cNvPr id="14" name="Text 9"/>
          <p:cNvSpPr/>
          <p:nvPr/>
        </p:nvSpPr>
        <p:spPr>
          <a:xfrm>
            <a:off x="5225534" y="4900136"/>
            <a:ext cx="4179213" cy="51506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Challenge to arbitrator independence/impartiality</a:t>
            </a:r>
            <a:endParaRPr lang="en-US" sz="1250" dirty="0"/>
          </a:p>
        </p:txBody>
      </p:sp>
      <p:sp>
        <p:nvSpPr>
          <p:cNvPr id="15" name="Text 10"/>
          <p:cNvSpPr/>
          <p:nvPr/>
        </p:nvSpPr>
        <p:spPr>
          <a:xfrm>
            <a:off x="5225534" y="5471517"/>
            <a:ext cx="4179213" cy="51506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Jurisdictional review (competence-competence principle)</a:t>
            </a:r>
            <a:endParaRPr lang="en-US" sz="1250" dirty="0"/>
          </a:p>
        </p:txBody>
      </p:sp>
      <p:sp>
        <p:nvSpPr>
          <p:cNvPr id="16" name="Text 11"/>
          <p:cNvSpPr/>
          <p:nvPr/>
        </p:nvSpPr>
        <p:spPr>
          <a:xfrm>
            <a:off x="5225534" y="6042898"/>
            <a:ext cx="4179213"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Public policy violations</a:t>
            </a:r>
            <a:endParaRPr lang="en-US" sz="1250" dirty="0"/>
          </a:p>
        </p:txBody>
      </p:sp>
      <p:sp>
        <p:nvSpPr>
          <p:cNvPr id="17" name="Text 12"/>
          <p:cNvSpPr/>
          <p:nvPr/>
        </p:nvSpPr>
        <p:spPr>
          <a:xfrm>
            <a:off x="5225534" y="6356747"/>
            <a:ext cx="4179213"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Setting aside awards on restricted grounds</a:t>
            </a:r>
            <a:endParaRPr lang="en-US" sz="1250" dirty="0"/>
          </a:p>
        </p:txBody>
      </p:sp>
      <p:sp>
        <p:nvSpPr>
          <p:cNvPr id="18" name="Text 13"/>
          <p:cNvSpPr/>
          <p:nvPr/>
        </p:nvSpPr>
        <p:spPr>
          <a:xfrm>
            <a:off x="5225534" y="6670596"/>
            <a:ext cx="4179213" cy="51506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Refusing enforcement under New York Convention Art. V</a:t>
            </a:r>
            <a:endParaRPr lang="en-US" sz="1250" dirty="0"/>
          </a:p>
        </p:txBody>
      </p:sp>
      <p:pic>
        <p:nvPicPr>
          <p:cNvPr id="19" name="Image 3" descr="preencoded.png"/>
          <p:cNvPicPr>
            <a:picLocks noChangeAspect="1"/>
          </p:cNvPicPr>
          <p:nvPr/>
        </p:nvPicPr>
        <p:blipFill>
          <a:blip r:embed="rId6"/>
          <a:stretch>
            <a:fillRect/>
          </a:stretch>
        </p:blipFill>
        <p:spPr>
          <a:xfrm>
            <a:off x="9565719" y="3733919"/>
            <a:ext cx="4501158" cy="644009"/>
          </a:xfrm>
          <a:prstGeom prst="rect">
            <a:avLst/>
          </a:prstGeom>
        </p:spPr>
      </p:pic>
      <p:sp>
        <p:nvSpPr>
          <p:cNvPr id="20" name="Text 14"/>
          <p:cNvSpPr/>
          <p:nvPr/>
        </p:nvSpPr>
        <p:spPr>
          <a:xfrm>
            <a:off x="9726692" y="4538901"/>
            <a:ext cx="2299454" cy="264676"/>
          </a:xfrm>
          <a:prstGeom prst="rect">
            <a:avLst/>
          </a:prstGeom>
          <a:noFill/>
          <a:ln/>
        </p:spPr>
        <p:txBody>
          <a:bodyPr wrap="none" lIns="0" tIns="0" rIns="0" bIns="0" rtlCol="0" anchor="t"/>
          <a:lstStyle/>
          <a:p>
            <a:pPr marL="0" indent="0" algn="l">
              <a:lnSpc>
                <a:spcPts val="2050"/>
              </a:lnSpc>
              <a:buNone/>
            </a:pPr>
            <a:r>
              <a:rPr lang="en-US" sz="1650" dirty="0">
                <a:solidFill>
                  <a:srgbClr val="3B3535"/>
                </a:solidFill>
                <a:latin typeface="Alexandria Semi Bold" pitchFamily="34" charset="0"/>
                <a:ea typeface="Alexandria Semi Bold" pitchFamily="34" charset="-122"/>
                <a:cs typeface="Alexandria Semi Bold" pitchFamily="34" charset="-120"/>
              </a:rPr>
              <a:t>Regional Approaches</a:t>
            </a:r>
            <a:endParaRPr lang="en-US" sz="1650" dirty="0"/>
          </a:p>
        </p:txBody>
      </p:sp>
      <p:sp>
        <p:nvSpPr>
          <p:cNvPr id="21" name="Text 15"/>
          <p:cNvSpPr/>
          <p:nvPr/>
        </p:nvSpPr>
        <p:spPr>
          <a:xfrm>
            <a:off x="9726692" y="4900136"/>
            <a:ext cx="4179213" cy="51506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France: Highly supportive with minimal intervention</a:t>
            </a:r>
            <a:endParaRPr lang="en-US" sz="1250" dirty="0"/>
          </a:p>
        </p:txBody>
      </p:sp>
      <p:sp>
        <p:nvSpPr>
          <p:cNvPr id="22" name="Text 16"/>
          <p:cNvSpPr/>
          <p:nvPr/>
        </p:nvSpPr>
        <p:spPr>
          <a:xfrm>
            <a:off x="9726692" y="5471517"/>
            <a:ext cx="4179213"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England: Supervisory role with limited appeals</a:t>
            </a:r>
            <a:endParaRPr lang="en-US" sz="1250" dirty="0"/>
          </a:p>
        </p:txBody>
      </p:sp>
      <p:sp>
        <p:nvSpPr>
          <p:cNvPr id="23" name="Text 17"/>
          <p:cNvSpPr/>
          <p:nvPr/>
        </p:nvSpPr>
        <p:spPr>
          <a:xfrm>
            <a:off x="9726692" y="5785366"/>
            <a:ext cx="4179213"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US: Strong pro-enforcement policy</a:t>
            </a:r>
            <a:endParaRPr lang="en-US" sz="1250" dirty="0"/>
          </a:p>
        </p:txBody>
      </p:sp>
      <p:sp>
        <p:nvSpPr>
          <p:cNvPr id="24" name="Text 18"/>
          <p:cNvSpPr/>
          <p:nvPr/>
        </p:nvSpPr>
        <p:spPr>
          <a:xfrm>
            <a:off x="9726692" y="6099215"/>
            <a:ext cx="4179213" cy="51506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Hong Kong/Singapore: Arbitration-friendly courts</a:t>
            </a:r>
            <a:endParaRPr lang="en-US" sz="1250" dirty="0"/>
          </a:p>
        </p:txBody>
      </p:sp>
      <p:sp>
        <p:nvSpPr>
          <p:cNvPr id="25" name="Text 19"/>
          <p:cNvSpPr/>
          <p:nvPr/>
        </p:nvSpPr>
        <p:spPr>
          <a:xfrm>
            <a:off x="9726692" y="6670596"/>
            <a:ext cx="4179213" cy="51506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3B3535"/>
                </a:solidFill>
                <a:latin typeface="Sora Light" pitchFamily="34" charset="0"/>
                <a:ea typeface="Sora Light" pitchFamily="34" charset="-122"/>
                <a:cs typeface="Sora Light" pitchFamily="34" charset="-120"/>
              </a:rPr>
              <a:t>Some Latin American jurisdictions: More interventionist tradition</a:t>
            </a:r>
            <a:endParaRPr lang="en-US" sz="1250" dirty="0"/>
          </a:p>
        </p:txBody>
      </p:sp>
      <p:sp>
        <p:nvSpPr>
          <p:cNvPr id="26" name="Text 20"/>
          <p:cNvSpPr/>
          <p:nvPr/>
        </p:nvSpPr>
        <p:spPr>
          <a:xfrm>
            <a:off x="563404" y="7527727"/>
            <a:ext cx="13503593" cy="257532"/>
          </a:xfrm>
          <a:prstGeom prst="rect">
            <a:avLst/>
          </a:prstGeom>
          <a:noFill/>
          <a:ln/>
        </p:spPr>
        <p:txBody>
          <a:bodyPr wrap="none" lIns="0" tIns="0" rIns="0" bIns="0" rtlCol="0" anchor="t"/>
          <a:lstStyle/>
          <a:p>
            <a:pPr marL="0" indent="0" algn="l">
              <a:lnSpc>
                <a:spcPts val="2000"/>
              </a:lnSpc>
              <a:buNone/>
            </a:pPr>
            <a:r>
              <a:rPr lang="en-US" sz="1250" dirty="0">
                <a:solidFill>
                  <a:srgbClr val="3B3535"/>
                </a:solidFill>
                <a:latin typeface="Sora Light" pitchFamily="34" charset="0"/>
                <a:ea typeface="Sora Light" pitchFamily="34" charset="-122"/>
                <a:cs typeface="Sora Light" pitchFamily="34" charset="-120"/>
              </a:rPr>
              <a:t>The </a:t>
            </a:r>
            <a:r>
              <a:rPr lang="en-US" sz="1250" b="1" dirty="0">
                <a:solidFill>
                  <a:srgbClr val="1A2D7A"/>
                </a:solidFill>
                <a:latin typeface="Sora Light" pitchFamily="34" charset="0"/>
                <a:ea typeface="Sora Light" pitchFamily="34" charset="-122"/>
                <a:cs typeface="Sora Light" pitchFamily="34" charset="-120"/>
              </a:rPr>
              <a:t>principle of minimal court intervention</a:t>
            </a:r>
            <a:r>
              <a:rPr lang="en-US" sz="1250" dirty="0">
                <a:solidFill>
                  <a:srgbClr val="3B3535"/>
                </a:solidFill>
                <a:latin typeface="Sora Light" pitchFamily="34" charset="0"/>
                <a:ea typeface="Sora Light" pitchFamily="34" charset="-122"/>
                <a:cs typeface="Sora Light" pitchFamily="34" charset="-120"/>
              </a:rPr>
              <a:t> is enshrined in the UNCITRAL Model Law and most national arbitration legislation.</a:t>
            </a:r>
            <a:endParaRPr lang="en-US" sz="12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386596" y="303728"/>
            <a:ext cx="5898594" cy="363260"/>
          </a:xfrm>
          <a:prstGeom prst="rect">
            <a:avLst/>
          </a:prstGeom>
          <a:noFill/>
          <a:ln/>
        </p:spPr>
        <p:txBody>
          <a:bodyPr wrap="none" lIns="0" tIns="0" rIns="0" bIns="0" rtlCol="0" anchor="t"/>
          <a:lstStyle/>
          <a:p>
            <a:pPr marL="0" indent="0" algn="l">
              <a:lnSpc>
                <a:spcPts val="2850"/>
              </a:lnSpc>
              <a:buNone/>
            </a:pPr>
            <a:r>
              <a:rPr lang="en-US" sz="2250" dirty="0">
                <a:solidFill>
                  <a:srgbClr val="1F1E1E"/>
                </a:solidFill>
                <a:latin typeface="Alexandria Semi Bold" pitchFamily="34" charset="0"/>
                <a:ea typeface="Alexandria Semi Bold" pitchFamily="34" charset="-122"/>
                <a:cs typeface="Alexandria Semi Bold" pitchFamily="34" charset="-120"/>
              </a:rPr>
              <a:t>Enforcement of Foreign Arbitral Awards</a:t>
            </a:r>
            <a:endParaRPr lang="en-US" sz="2250" dirty="0"/>
          </a:p>
        </p:txBody>
      </p:sp>
      <p:sp>
        <p:nvSpPr>
          <p:cNvPr id="3" name="Text 1"/>
          <p:cNvSpPr/>
          <p:nvPr/>
        </p:nvSpPr>
        <p:spPr>
          <a:xfrm>
            <a:off x="386596" y="942975"/>
            <a:ext cx="2768918" cy="181689"/>
          </a:xfrm>
          <a:prstGeom prst="rect">
            <a:avLst/>
          </a:prstGeom>
          <a:noFill/>
          <a:ln/>
        </p:spPr>
        <p:txBody>
          <a:bodyPr wrap="none" lIns="0" tIns="0" rIns="0" bIns="0" rtlCol="0" anchor="t"/>
          <a:lstStyle/>
          <a:p>
            <a:pPr marL="0" indent="0" algn="l">
              <a:lnSpc>
                <a:spcPts val="1400"/>
              </a:lnSpc>
              <a:buNone/>
            </a:pPr>
            <a:r>
              <a:rPr lang="en-US" sz="1100" dirty="0">
                <a:solidFill>
                  <a:srgbClr val="1F1E1E"/>
                </a:solidFill>
                <a:latin typeface="Alexandria Semi Bold" pitchFamily="34" charset="0"/>
                <a:ea typeface="Alexandria Semi Bold" pitchFamily="34" charset="-122"/>
                <a:cs typeface="Alexandria Semi Bold" pitchFamily="34" charset="-120"/>
              </a:rPr>
              <a:t>The New York Convention Framework</a:t>
            </a:r>
            <a:endParaRPr lang="en-US" sz="1100" dirty="0"/>
          </a:p>
        </p:txBody>
      </p:sp>
      <p:sp>
        <p:nvSpPr>
          <p:cNvPr id="4" name="Text 2"/>
          <p:cNvSpPr/>
          <p:nvPr/>
        </p:nvSpPr>
        <p:spPr>
          <a:xfrm>
            <a:off x="386596" y="1235035"/>
            <a:ext cx="6793944" cy="353378"/>
          </a:xfrm>
          <a:prstGeom prst="rect">
            <a:avLst/>
          </a:prstGeom>
          <a:noFill/>
          <a:ln/>
        </p:spPr>
        <p:txBody>
          <a:bodyPr wrap="square" lIns="0" tIns="0" rIns="0" bIns="0" rtlCol="0" anchor="t"/>
          <a:lstStyle/>
          <a:p>
            <a:pPr marL="0" indent="0" algn="l">
              <a:lnSpc>
                <a:spcPts val="1350"/>
              </a:lnSpc>
              <a:buNone/>
            </a:pPr>
            <a:r>
              <a:rPr lang="en-US" sz="850" dirty="0">
                <a:solidFill>
                  <a:srgbClr val="3B3535"/>
                </a:solidFill>
                <a:latin typeface="Sora Light" pitchFamily="34" charset="0"/>
                <a:ea typeface="Sora Light" pitchFamily="34" charset="-122"/>
                <a:cs typeface="Sora Light" pitchFamily="34" charset="-120"/>
              </a:rPr>
              <a:t>The 1958 New York Convention provides for the recognition and enforcement of foreign arbitral awards in 170+ countries, creating a </a:t>
            </a:r>
            <a:r>
              <a:rPr lang="en-US" sz="850" b="1" dirty="0">
                <a:solidFill>
                  <a:srgbClr val="1A2D7A"/>
                </a:solidFill>
                <a:latin typeface="Sora Light" pitchFamily="34" charset="0"/>
                <a:ea typeface="Sora Light" pitchFamily="34" charset="-122"/>
                <a:cs typeface="Sora Light" pitchFamily="34" charset="-120"/>
              </a:rPr>
              <a:t>truly global enforcement regime</a:t>
            </a:r>
            <a:r>
              <a:rPr lang="en-US" sz="850" dirty="0">
                <a:solidFill>
                  <a:srgbClr val="3B3535"/>
                </a:solidFill>
                <a:latin typeface="Sora Light" pitchFamily="34" charset="0"/>
                <a:ea typeface="Sora Light" pitchFamily="34" charset="-122"/>
                <a:cs typeface="Sora Light" pitchFamily="34" charset="-120"/>
              </a:rPr>
              <a:t>.</a:t>
            </a:r>
            <a:endParaRPr lang="en-US" sz="850" dirty="0"/>
          </a:p>
        </p:txBody>
      </p:sp>
      <p:sp>
        <p:nvSpPr>
          <p:cNvPr id="5" name="Text 3"/>
          <p:cNvSpPr/>
          <p:nvPr/>
        </p:nvSpPr>
        <p:spPr>
          <a:xfrm>
            <a:off x="386596" y="1698784"/>
            <a:ext cx="1564481" cy="181689"/>
          </a:xfrm>
          <a:prstGeom prst="rect">
            <a:avLst/>
          </a:prstGeom>
          <a:noFill/>
          <a:ln/>
        </p:spPr>
        <p:txBody>
          <a:bodyPr wrap="none" lIns="0" tIns="0" rIns="0" bIns="0" rtlCol="0" anchor="t"/>
          <a:lstStyle/>
          <a:p>
            <a:pPr marL="0" indent="0" algn="l">
              <a:lnSpc>
                <a:spcPts val="1400"/>
              </a:lnSpc>
              <a:buNone/>
            </a:pPr>
            <a:r>
              <a:rPr lang="en-US" sz="1100" dirty="0">
                <a:solidFill>
                  <a:srgbClr val="1F1E1E"/>
                </a:solidFill>
                <a:latin typeface="Alexandria Semi Bold" pitchFamily="34" charset="0"/>
                <a:ea typeface="Alexandria Semi Bold" pitchFamily="34" charset="-122"/>
                <a:cs typeface="Alexandria Semi Bold" pitchFamily="34" charset="-120"/>
              </a:rPr>
              <a:t>Enforcement Process</a:t>
            </a:r>
            <a:endParaRPr lang="en-US" sz="1100" dirty="0"/>
          </a:p>
        </p:txBody>
      </p:sp>
      <p:sp>
        <p:nvSpPr>
          <p:cNvPr id="6" name="Text 4"/>
          <p:cNvSpPr/>
          <p:nvPr/>
        </p:nvSpPr>
        <p:spPr>
          <a:xfrm>
            <a:off x="386596" y="1990844"/>
            <a:ext cx="6793944" cy="176689"/>
          </a:xfrm>
          <a:prstGeom prst="rect">
            <a:avLst/>
          </a:prstGeom>
          <a:noFill/>
          <a:ln/>
        </p:spPr>
        <p:txBody>
          <a:bodyPr wrap="none" lIns="0" tIns="0" rIns="0" bIns="0" rtlCol="0" anchor="t"/>
          <a:lstStyle/>
          <a:p>
            <a:pPr marL="342900" indent="-342900" algn="l">
              <a:lnSpc>
                <a:spcPts val="1350"/>
              </a:lnSpc>
              <a:buSzPct val="100000"/>
              <a:buFont typeface="+mj-lt"/>
              <a:buAutoNum type="arabicPeriod"/>
            </a:pPr>
            <a:r>
              <a:rPr lang="en-US" sz="850" dirty="0">
                <a:solidFill>
                  <a:srgbClr val="3B3535"/>
                </a:solidFill>
                <a:latin typeface="Sora Light" pitchFamily="34" charset="0"/>
                <a:ea typeface="Sora Light" pitchFamily="34" charset="-122"/>
                <a:cs typeface="Sora Light" pitchFamily="34" charset="-120"/>
              </a:rPr>
              <a:t>Application to local court with original/certified award and arbitration agreement</a:t>
            </a:r>
            <a:endParaRPr lang="en-US" sz="850" dirty="0"/>
          </a:p>
        </p:txBody>
      </p:sp>
      <p:sp>
        <p:nvSpPr>
          <p:cNvPr id="7" name="Text 5"/>
          <p:cNvSpPr/>
          <p:nvPr/>
        </p:nvSpPr>
        <p:spPr>
          <a:xfrm>
            <a:off x="386596" y="2206109"/>
            <a:ext cx="6793944" cy="176689"/>
          </a:xfrm>
          <a:prstGeom prst="rect">
            <a:avLst/>
          </a:prstGeom>
          <a:noFill/>
          <a:ln/>
        </p:spPr>
        <p:txBody>
          <a:bodyPr wrap="none" lIns="0" tIns="0" rIns="0" bIns="0" rtlCol="0" anchor="t"/>
          <a:lstStyle/>
          <a:p>
            <a:pPr marL="342900" indent="-342900" algn="l">
              <a:lnSpc>
                <a:spcPts val="1350"/>
              </a:lnSpc>
              <a:buSzPct val="100000"/>
              <a:buFont typeface="+mj-lt"/>
              <a:buAutoNum type="arabicPeriod" startAt="2"/>
            </a:pPr>
            <a:r>
              <a:rPr lang="en-US" sz="850" dirty="0">
                <a:solidFill>
                  <a:srgbClr val="3B3535"/>
                </a:solidFill>
                <a:latin typeface="Sora Light" pitchFamily="34" charset="0"/>
                <a:ea typeface="Sora Light" pitchFamily="34" charset="-122"/>
                <a:cs typeface="Sora Light" pitchFamily="34" charset="-120"/>
              </a:rPr>
              <a:t>Prima facie recognition unless limited grounds for refusal exist</a:t>
            </a:r>
            <a:endParaRPr lang="en-US" sz="850" dirty="0"/>
          </a:p>
        </p:txBody>
      </p:sp>
      <p:sp>
        <p:nvSpPr>
          <p:cNvPr id="8" name="Text 6"/>
          <p:cNvSpPr/>
          <p:nvPr/>
        </p:nvSpPr>
        <p:spPr>
          <a:xfrm>
            <a:off x="386596" y="2421374"/>
            <a:ext cx="6793944" cy="176689"/>
          </a:xfrm>
          <a:prstGeom prst="rect">
            <a:avLst/>
          </a:prstGeom>
          <a:noFill/>
          <a:ln/>
        </p:spPr>
        <p:txBody>
          <a:bodyPr wrap="none" lIns="0" tIns="0" rIns="0" bIns="0" rtlCol="0" anchor="t"/>
          <a:lstStyle/>
          <a:p>
            <a:pPr marL="342900" indent="-342900" algn="l">
              <a:lnSpc>
                <a:spcPts val="1350"/>
              </a:lnSpc>
              <a:buSzPct val="100000"/>
              <a:buFont typeface="+mj-lt"/>
              <a:buAutoNum type="arabicPeriod" startAt="3"/>
            </a:pPr>
            <a:r>
              <a:rPr lang="en-US" sz="850" dirty="0">
                <a:solidFill>
                  <a:srgbClr val="3B3535"/>
                </a:solidFill>
                <a:latin typeface="Sora Light" pitchFamily="34" charset="0"/>
                <a:ea typeface="Sora Light" pitchFamily="34" charset="-122"/>
                <a:cs typeface="Sora Light" pitchFamily="34" charset="-120"/>
              </a:rPr>
              <a:t>Burden on respondent to prove grounds for non-enforcement</a:t>
            </a:r>
            <a:endParaRPr lang="en-US" sz="850" dirty="0"/>
          </a:p>
        </p:txBody>
      </p:sp>
      <p:sp>
        <p:nvSpPr>
          <p:cNvPr id="9" name="Text 7"/>
          <p:cNvSpPr/>
          <p:nvPr/>
        </p:nvSpPr>
        <p:spPr>
          <a:xfrm>
            <a:off x="386596" y="2636639"/>
            <a:ext cx="6793944" cy="176689"/>
          </a:xfrm>
          <a:prstGeom prst="rect">
            <a:avLst/>
          </a:prstGeom>
          <a:noFill/>
          <a:ln/>
        </p:spPr>
        <p:txBody>
          <a:bodyPr wrap="none" lIns="0" tIns="0" rIns="0" bIns="0" rtlCol="0" anchor="t"/>
          <a:lstStyle/>
          <a:p>
            <a:pPr marL="342900" indent="-342900" algn="l">
              <a:lnSpc>
                <a:spcPts val="1350"/>
              </a:lnSpc>
              <a:buSzPct val="100000"/>
              <a:buFont typeface="+mj-lt"/>
              <a:buAutoNum type="arabicPeriod" startAt="4"/>
            </a:pPr>
            <a:r>
              <a:rPr lang="en-US" sz="850" dirty="0">
                <a:solidFill>
                  <a:srgbClr val="3B3535"/>
                </a:solidFill>
                <a:latin typeface="Sora Light" pitchFamily="34" charset="0"/>
                <a:ea typeface="Sora Light" pitchFamily="34" charset="-122"/>
                <a:cs typeface="Sora Light" pitchFamily="34" charset="-120"/>
              </a:rPr>
              <a:t>Local procedural rules apply to execution against assets</a:t>
            </a:r>
            <a:endParaRPr lang="en-US" sz="850" dirty="0"/>
          </a:p>
        </p:txBody>
      </p:sp>
      <p:pic>
        <p:nvPicPr>
          <p:cNvPr id="10" name="Image 0" descr="preencoded.png"/>
          <p:cNvPicPr>
            <a:picLocks noChangeAspect="1"/>
          </p:cNvPicPr>
          <p:nvPr/>
        </p:nvPicPr>
        <p:blipFill>
          <a:blip r:embed="rId3"/>
          <a:stretch>
            <a:fillRect/>
          </a:stretch>
        </p:blipFill>
        <p:spPr>
          <a:xfrm>
            <a:off x="7457480" y="956786"/>
            <a:ext cx="6793944" cy="6793944"/>
          </a:xfrm>
          <a:prstGeom prst="rect">
            <a:avLst/>
          </a:prstGeom>
        </p:spPr>
      </p:pic>
      <p:sp>
        <p:nvSpPr>
          <p:cNvPr id="11" name="Text 8"/>
          <p:cNvSpPr/>
          <p:nvPr/>
        </p:nvSpPr>
        <p:spPr>
          <a:xfrm>
            <a:off x="7457480" y="7874913"/>
            <a:ext cx="1758910" cy="181689"/>
          </a:xfrm>
          <a:prstGeom prst="rect">
            <a:avLst/>
          </a:prstGeom>
          <a:noFill/>
          <a:ln/>
        </p:spPr>
        <p:txBody>
          <a:bodyPr wrap="none" lIns="0" tIns="0" rIns="0" bIns="0" rtlCol="0" anchor="t"/>
          <a:lstStyle/>
          <a:p>
            <a:pPr marL="0" indent="0" algn="l">
              <a:lnSpc>
                <a:spcPts val="1400"/>
              </a:lnSpc>
              <a:buNone/>
            </a:pPr>
            <a:r>
              <a:rPr lang="en-US" sz="1100" dirty="0">
                <a:solidFill>
                  <a:srgbClr val="1F1E1E"/>
                </a:solidFill>
                <a:latin typeface="Alexandria Semi Bold" pitchFamily="34" charset="0"/>
                <a:ea typeface="Alexandria Semi Bold" pitchFamily="34" charset="-122"/>
                <a:cs typeface="Alexandria Semi Bold" pitchFamily="34" charset="-120"/>
              </a:rPr>
              <a:t>Refusal Grounds (Art. V)</a:t>
            </a:r>
            <a:endParaRPr lang="en-US" sz="1100" dirty="0"/>
          </a:p>
        </p:txBody>
      </p:sp>
      <p:sp>
        <p:nvSpPr>
          <p:cNvPr id="12" name="Text 9"/>
          <p:cNvSpPr/>
          <p:nvPr/>
        </p:nvSpPr>
        <p:spPr>
          <a:xfrm>
            <a:off x="7457480" y="8166973"/>
            <a:ext cx="6793944" cy="176689"/>
          </a:xfrm>
          <a:prstGeom prst="rect">
            <a:avLst/>
          </a:prstGeom>
          <a:noFill/>
          <a:ln/>
        </p:spPr>
        <p:txBody>
          <a:bodyPr wrap="none" lIns="0" tIns="0" rIns="0" bIns="0" rtlCol="0" anchor="t"/>
          <a:lstStyle/>
          <a:p>
            <a:pPr marL="342900" indent="-342900" algn="l">
              <a:lnSpc>
                <a:spcPts val="1350"/>
              </a:lnSpc>
              <a:buSzPct val="100000"/>
              <a:buChar char="•"/>
            </a:pPr>
            <a:r>
              <a:rPr lang="en-US" sz="850" dirty="0">
                <a:solidFill>
                  <a:srgbClr val="3B3535"/>
                </a:solidFill>
                <a:latin typeface="Sora Light" pitchFamily="34" charset="0"/>
                <a:ea typeface="Sora Light" pitchFamily="34" charset="-122"/>
                <a:cs typeface="Sora Light" pitchFamily="34" charset="-120"/>
              </a:rPr>
              <a:t>Invalid arbitration agreement</a:t>
            </a:r>
            <a:endParaRPr lang="en-US" sz="850" dirty="0"/>
          </a:p>
        </p:txBody>
      </p:sp>
      <p:sp>
        <p:nvSpPr>
          <p:cNvPr id="13" name="Text 10"/>
          <p:cNvSpPr/>
          <p:nvPr/>
        </p:nvSpPr>
        <p:spPr>
          <a:xfrm>
            <a:off x="7457480" y="8382238"/>
            <a:ext cx="6793944" cy="176689"/>
          </a:xfrm>
          <a:prstGeom prst="rect">
            <a:avLst/>
          </a:prstGeom>
          <a:noFill/>
          <a:ln/>
        </p:spPr>
        <p:txBody>
          <a:bodyPr wrap="none" lIns="0" tIns="0" rIns="0" bIns="0" rtlCol="0" anchor="t"/>
          <a:lstStyle/>
          <a:p>
            <a:pPr marL="342900" indent="-342900" algn="l">
              <a:lnSpc>
                <a:spcPts val="1350"/>
              </a:lnSpc>
              <a:buSzPct val="100000"/>
              <a:buChar char="•"/>
            </a:pPr>
            <a:r>
              <a:rPr lang="en-US" sz="850" dirty="0">
                <a:solidFill>
                  <a:srgbClr val="3B3535"/>
                </a:solidFill>
                <a:latin typeface="Sora Light" pitchFamily="34" charset="0"/>
                <a:ea typeface="Sora Light" pitchFamily="34" charset="-122"/>
                <a:cs typeface="Sora Light" pitchFamily="34" charset="-120"/>
              </a:rPr>
              <a:t>Violation of due process</a:t>
            </a:r>
            <a:endParaRPr lang="en-US" sz="850" dirty="0"/>
          </a:p>
        </p:txBody>
      </p:sp>
      <p:sp>
        <p:nvSpPr>
          <p:cNvPr id="14" name="Text 11"/>
          <p:cNvSpPr/>
          <p:nvPr/>
        </p:nvSpPr>
        <p:spPr>
          <a:xfrm>
            <a:off x="7457480" y="8597503"/>
            <a:ext cx="6793944" cy="176689"/>
          </a:xfrm>
          <a:prstGeom prst="rect">
            <a:avLst/>
          </a:prstGeom>
          <a:noFill/>
          <a:ln/>
        </p:spPr>
        <p:txBody>
          <a:bodyPr wrap="none" lIns="0" tIns="0" rIns="0" bIns="0" rtlCol="0" anchor="t"/>
          <a:lstStyle/>
          <a:p>
            <a:pPr marL="342900" indent="-342900" algn="l">
              <a:lnSpc>
                <a:spcPts val="1350"/>
              </a:lnSpc>
              <a:buSzPct val="100000"/>
              <a:buChar char="•"/>
            </a:pPr>
            <a:r>
              <a:rPr lang="en-US" sz="850" dirty="0">
                <a:solidFill>
                  <a:srgbClr val="3B3535"/>
                </a:solidFill>
                <a:latin typeface="Sora Light" pitchFamily="34" charset="0"/>
                <a:ea typeface="Sora Light" pitchFamily="34" charset="-122"/>
                <a:cs typeface="Sora Light" pitchFamily="34" charset="-120"/>
              </a:rPr>
              <a:t>Award beyond scope of submission</a:t>
            </a:r>
            <a:endParaRPr lang="en-US" sz="850" dirty="0"/>
          </a:p>
        </p:txBody>
      </p:sp>
      <p:sp>
        <p:nvSpPr>
          <p:cNvPr id="15" name="Text 12"/>
          <p:cNvSpPr/>
          <p:nvPr/>
        </p:nvSpPr>
        <p:spPr>
          <a:xfrm>
            <a:off x="7457480" y="8812768"/>
            <a:ext cx="6793944" cy="176689"/>
          </a:xfrm>
          <a:prstGeom prst="rect">
            <a:avLst/>
          </a:prstGeom>
          <a:noFill/>
          <a:ln/>
        </p:spPr>
        <p:txBody>
          <a:bodyPr wrap="none" lIns="0" tIns="0" rIns="0" bIns="0" rtlCol="0" anchor="t"/>
          <a:lstStyle/>
          <a:p>
            <a:pPr marL="342900" indent="-342900" algn="l">
              <a:lnSpc>
                <a:spcPts val="1350"/>
              </a:lnSpc>
              <a:buSzPct val="100000"/>
              <a:buChar char="•"/>
            </a:pPr>
            <a:r>
              <a:rPr lang="en-US" sz="850" dirty="0">
                <a:solidFill>
                  <a:srgbClr val="3B3535"/>
                </a:solidFill>
                <a:latin typeface="Sora Light" pitchFamily="34" charset="0"/>
                <a:ea typeface="Sora Light" pitchFamily="34" charset="-122"/>
                <a:cs typeface="Sora Light" pitchFamily="34" charset="-120"/>
              </a:rPr>
              <a:t>Improper tribunal composition</a:t>
            </a:r>
            <a:endParaRPr lang="en-US" sz="850" dirty="0"/>
          </a:p>
        </p:txBody>
      </p:sp>
      <p:sp>
        <p:nvSpPr>
          <p:cNvPr id="16" name="Text 13"/>
          <p:cNvSpPr/>
          <p:nvPr/>
        </p:nvSpPr>
        <p:spPr>
          <a:xfrm>
            <a:off x="7457480" y="9028033"/>
            <a:ext cx="6793944" cy="176689"/>
          </a:xfrm>
          <a:prstGeom prst="rect">
            <a:avLst/>
          </a:prstGeom>
          <a:noFill/>
          <a:ln/>
        </p:spPr>
        <p:txBody>
          <a:bodyPr wrap="none" lIns="0" tIns="0" rIns="0" bIns="0" rtlCol="0" anchor="t"/>
          <a:lstStyle/>
          <a:p>
            <a:pPr marL="342900" indent="-342900" algn="l">
              <a:lnSpc>
                <a:spcPts val="1350"/>
              </a:lnSpc>
              <a:buSzPct val="100000"/>
              <a:buChar char="•"/>
            </a:pPr>
            <a:r>
              <a:rPr lang="en-US" sz="850" dirty="0">
                <a:solidFill>
                  <a:srgbClr val="3B3535"/>
                </a:solidFill>
                <a:latin typeface="Sora Light" pitchFamily="34" charset="0"/>
                <a:ea typeface="Sora Light" pitchFamily="34" charset="-122"/>
                <a:cs typeface="Sora Light" pitchFamily="34" charset="-120"/>
              </a:rPr>
              <a:t>Award not binding or set aside</a:t>
            </a:r>
            <a:endParaRPr lang="en-US" sz="850" dirty="0"/>
          </a:p>
        </p:txBody>
      </p:sp>
      <p:sp>
        <p:nvSpPr>
          <p:cNvPr id="17" name="Text 14"/>
          <p:cNvSpPr/>
          <p:nvPr/>
        </p:nvSpPr>
        <p:spPr>
          <a:xfrm>
            <a:off x="7457480" y="9243298"/>
            <a:ext cx="6793944" cy="176689"/>
          </a:xfrm>
          <a:prstGeom prst="rect">
            <a:avLst/>
          </a:prstGeom>
          <a:noFill/>
          <a:ln/>
        </p:spPr>
        <p:txBody>
          <a:bodyPr wrap="none" lIns="0" tIns="0" rIns="0" bIns="0" rtlCol="0" anchor="t"/>
          <a:lstStyle/>
          <a:p>
            <a:pPr marL="342900" indent="-342900" algn="l">
              <a:lnSpc>
                <a:spcPts val="1350"/>
              </a:lnSpc>
              <a:buSzPct val="100000"/>
              <a:buChar char="•"/>
            </a:pPr>
            <a:r>
              <a:rPr lang="en-US" sz="850" dirty="0">
                <a:solidFill>
                  <a:srgbClr val="3B3535"/>
                </a:solidFill>
                <a:latin typeface="Sora Light" pitchFamily="34" charset="0"/>
                <a:ea typeface="Sora Light" pitchFamily="34" charset="-122"/>
                <a:cs typeface="Sora Light" pitchFamily="34" charset="-120"/>
              </a:rPr>
              <a:t>Non-arbitrable subject matter</a:t>
            </a:r>
            <a:endParaRPr lang="en-US" sz="850" dirty="0"/>
          </a:p>
        </p:txBody>
      </p:sp>
      <p:sp>
        <p:nvSpPr>
          <p:cNvPr id="18" name="Text 15"/>
          <p:cNvSpPr/>
          <p:nvPr/>
        </p:nvSpPr>
        <p:spPr>
          <a:xfrm>
            <a:off x="7457480" y="9458563"/>
            <a:ext cx="6793944" cy="176689"/>
          </a:xfrm>
          <a:prstGeom prst="rect">
            <a:avLst/>
          </a:prstGeom>
          <a:noFill/>
          <a:ln/>
        </p:spPr>
        <p:txBody>
          <a:bodyPr wrap="none" lIns="0" tIns="0" rIns="0" bIns="0" rtlCol="0" anchor="t"/>
          <a:lstStyle/>
          <a:p>
            <a:pPr marL="342900" indent="-342900" algn="l">
              <a:lnSpc>
                <a:spcPts val="1350"/>
              </a:lnSpc>
              <a:buSzPct val="100000"/>
              <a:buChar char="•"/>
            </a:pPr>
            <a:r>
              <a:rPr lang="en-US" sz="850" dirty="0">
                <a:solidFill>
                  <a:srgbClr val="3B3535"/>
                </a:solidFill>
                <a:latin typeface="Sora Light" pitchFamily="34" charset="0"/>
                <a:ea typeface="Sora Light" pitchFamily="34" charset="-122"/>
                <a:cs typeface="Sora Light" pitchFamily="34" charset="-120"/>
              </a:rPr>
              <a:t>Public policy violation</a:t>
            </a:r>
            <a:endParaRPr lang="en-US" sz="850" dirty="0"/>
          </a:p>
        </p:txBody>
      </p:sp>
      <p:sp>
        <p:nvSpPr>
          <p:cNvPr id="19" name="Text 16"/>
          <p:cNvSpPr/>
          <p:nvPr/>
        </p:nvSpPr>
        <p:spPr>
          <a:xfrm>
            <a:off x="7457480" y="9734550"/>
            <a:ext cx="6793944" cy="176689"/>
          </a:xfrm>
          <a:prstGeom prst="rect">
            <a:avLst/>
          </a:prstGeom>
          <a:noFill/>
          <a:ln/>
        </p:spPr>
        <p:txBody>
          <a:bodyPr wrap="none" lIns="0" tIns="0" rIns="0" bIns="0" rtlCol="0" anchor="t"/>
          <a:lstStyle/>
          <a:p>
            <a:pPr marL="0" indent="0" algn="l">
              <a:lnSpc>
                <a:spcPts val="1350"/>
              </a:lnSpc>
              <a:buNone/>
            </a:pPr>
            <a:r>
              <a:rPr lang="en-US" sz="850" dirty="0">
                <a:solidFill>
                  <a:srgbClr val="3B3535"/>
                </a:solidFill>
                <a:latin typeface="Sora Light" pitchFamily="34" charset="0"/>
                <a:ea typeface="Sora Light" pitchFamily="34" charset="-122"/>
                <a:cs typeface="Sora Light" pitchFamily="34" charset="-120"/>
              </a:rPr>
              <a:t>Courts in </a:t>
            </a:r>
            <a:r>
              <a:rPr lang="en-US" sz="850" b="1" dirty="0">
                <a:solidFill>
                  <a:srgbClr val="1A2D7A"/>
                </a:solidFill>
                <a:latin typeface="Sora Light" pitchFamily="34" charset="0"/>
                <a:ea typeface="Sora Light" pitchFamily="34" charset="-122"/>
                <a:cs typeface="Sora Light" pitchFamily="34" charset="-120"/>
              </a:rPr>
              <a:t>arbitration-friendly jurisdictions</a:t>
            </a:r>
            <a:r>
              <a:rPr lang="en-US" sz="850" dirty="0">
                <a:solidFill>
                  <a:srgbClr val="3B3535"/>
                </a:solidFill>
                <a:latin typeface="Sora Light" pitchFamily="34" charset="0"/>
                <a:ea typeface="Sora Light" pitchFamily="34" charset="-122"/>
                <a:cs typeface="Sora Light" pitchFamily="34" charset="-120"/>
              </a:rPr>
              <a:t> interpret these grounds narrowly to promote enforcement.</a:t>
            </a:r>
            <a:endParaRPr lang="en-US" sz="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25899" y="413147"/>
            <a:ext cx="9547860" cy="494348"/>
          </a:xfrm>
          <a:prstGeom prst="rect">
            <a:avLst/>
          </a:prstGeom>
          <a:noFill/>
          <a:ln/>
        </p:spPr>
        <p:txBody>
          <a:bodyPr wrap="none" lIns="0" tIns="0" rIns="0" bIns="0" rtlCol="0" anchor="t"/>
          <a:lstStyle/>
          <a:p>
            <a:pPr marL="0" indent="0" algn="l">
              <a:lnSpc>
                <a:spcPts val="3850"/>
              </a:lnSpc>
              <a:buNone/>
            </a:pPr>
            <a:r>
              <a:rPr lang="en-US" sz="3100" dirty="0">
                <a:solidFill>
                  <a:srgbClr val="1F1E1E"/>
                </a:solidFill>
                <a:latin typeface="Alexandria Semi Bold" pitchFamily="34" charset="0"/>
                <a:ea typeface="Alexandria Semi Bold" pitchFamily="34" charset="-122"/>
                <a:cs typeface="Alexandria Semi Bold" pitchFamily="34" charset="-120"/>
              </a:rPr>
              <a:t>The Historical Roots of International Arbitration</a:t>
            </a:r>
            <a:endParaRPr lang="en-US" sz="3100" dirty="0"/>
          </a:p>
        </p:txBody>
      </p:sp>
      <p:sp>
        <p:nvSpPr>
          <p:cNvPr id="3" name="Text 1"/>
          <p:cNvSpPr/>
          <p:nvPr/>
        </p:nvSpPr>
        <p:spPr>
          <a:xfrm>
            <a:off x="525899" y="1268016"/>
            <a:ext cx="6606064" cy="480774"/>
          </a:xfrm>
          <a:prstGeom prst="rect">
            <a:avLst/>
          </a:prstGeom>
          <a:noFill/>
          <a:ln/>
        </p:spPr>
        <p:txBody>
          <a:bodyPr wrap="square" lIns="0" tIns="0" rIns="0" bIns="0" rtlCol="0" anchor="t"/>
          <a:lstStyle/>
          <a:p>
            <a:pPr marL="0" indent="0" algn="l">
              <a:lnSpc>
                <a:spcPts val="1850"/>
              </a:lnSpc>
              <a:buNone/>
            </a:pPr>
            <a:r>
              <a:rPr lang="en-US" sz="1150" dirty="0">
                <a:solidFill>
                  <a:srgbClr val="3B3535"/>
                </a:solidFill>
                <a:latin typeface="Sora Light" pitchFamily="34" charset="0"/>
                <a:ea typeface="Sora Light" pitchFamily="34" charset="-122"/>
                <a:cs typeface="Sora Light" pitchFamily="34" charset="-120"/>
              </a:rPr>
              <a:t>International arbitration's journey began in ancient civilisations and evolved into today's sophisticated system of global dispute resolution:</a:t>
            </a:r>
            <a:endParaRPr lang="en-US" sz="1150" dirty="0"/>
          </a:p>
        </p:txBody>
      </p:sp>
      <p:sp>
        <p:nvSpPr>
          <p:cNvPr id="4" name="Text 2"/>
          <p:cNvSpPr/>
          <p:nvPr/>
        </p:nvSpPr>
        <p:spPr>
          <a:xfrm>
            <a:off x="525899" y="1883926"/>
            <a:ext cx="6606064" cy="480774"/>
          </a:xfrm>
          <a:prstGeom prst="rect">
            <a:avLst/>
          </a:prstGeom>
          <a:noFill/>
          <a:ln/>
        </p:spPr>
        <p:txBody>
          <a:bodyPr wrap="square" lIns="0" tIns="0" rIns="0" bIns="0" rtlCol="0" anchor="t"/>
          <a:lstStyle/>
          <a:p>
            <a:pPr marL="342900" indent="-342900" algn="l">
              <a:lnSpc>
                <a:spcPts val="1850"/>
              </a:lnSpc>
              <a:buSzPct val="100000"/>
              <a:buChar char="•"/>
            </a:pPr>
            <a:r>
              <a:rPr lang="en-US" sz="1150" dirty="0">
                <a:solidFill>
                  <a:srgbClr val="3B3535"/>
                </a:solidFill>
                <a:latin typeface="Sora Light" pitchFamily="34" charset="0"/>
                <a:ea typeface="Sora Light" pitchFamily="34" charset="-122"/>
                <a:cs typeface="Sora Light" pitchFamily="34" charset="-120"/>
              </a:rPr>
              <a:t>Ancient Greece and Rome employed arbitration as an early form of dispute resolution</a:t>
            </a:r>
            <a:endParaRPr lang="en-US" sz="1150" dirty="0"/>
          </a:p>
        </p:txBody>
      </p:sp>
      <p:sp>
        <p:nvSpPr>
          <p:cNvPr id="5" name="Text 3"/>
          <p:cNvSpPr/>
          <p:nvPr/>
        </p:nvSpPr>
        <p:spPr>
          <a:xfrm>
            <a:off x="525899" y="2417207"/>
            <a:ext cx="6606064" cy="240387"/>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3B3535"/>
                </a:solidFill>
                <a:latin typeface="Sora Light" pitchFamily="34" charset="0"/>
                <a:ea typeface="Sora Light" pitchFamily="34" charset="-122"/>
                <a:cs typeface="Sora Light" pitchFamily="34" charset="-120"/>
              </a:rPr>
              <a:t>Medieval merchant courts established precedents for commercial dispute handling</a:t>
            </a:r>
            <a:endParaRPr lang="en-US" sz="1150" dirty="0"/>
          </a:p>
        </p:txBody>
      </p:sp>
      <p:sp>
        <p:nvSpPr>
          <p:cNvPr id="6" name="Text 4"/>
          <p:cNvSpPr/>
          <p:nvPr/>
        </p:nvSpPr>
        <p:spPr>
          <a:xfrm>
            <a:off x="525899" y="2710101"/>
            <a:ext cx="6606064" cy="480774"/>
          </a:xfrm>
          <a:prstGeom prst="rect">
            <a:avLst/>
          </a:prstGeom>
          <a:noFill/>
          <a:ln/>
        </p:spPr>
        <p:txBody>
          <a:bodyPr wrap="square" lIns="0" tIns="0" rIns="0" bIns="0" rtlCol="0" anchor="t"/>
          <a:lstStyle/>
          <a:p>
            <a:pPr marL="342900" indent="-342900" algn="l">
              <a:lnSpc>
                <a:spcPts val="1850"/>
              </a:lnSpc>
              <a:buSzPct val="100000"/>
              <a:buChar char="•"/>
            </a:pPr>
            <a:r>
              <a:rPr lang="en-US" sz="1150" dirty="0">
                <a:solidFill>
                  <a:srgbClr val="3B3535"/>
                </a:solidFill>
                <a:latin typeface="Sora Light" pitchFamily="34" charset="0"/>
                <a:ea typeface="Sora Light" pitchFamily="34" charset="-122"/>
                <a:cs typeface="Sora Light" pitchFamily="34" charset="-120"/>
              </a:rPr>
              <a:t>Formalisation began with the 1899 Hague Peace Conference and the establishment of the Permanent Court of Arbitration</a:t>
            </a:r>
            <a:endParaRPr lang="en-US" sz="1150" dirty="0"/>
          </a:p>
        </p:txBody>
      </p:sp>
      <p:pic>
        <p:nvPicPr>
          <p:cNvPr id="7" name="Image 0" descr="preencoded.png"/>
          <p:cNvPicPr>
            <a:picLocks noChangeAspect="1"/>
          </p:cNvPicPr>
          <p:nvPr/>
        </p:nvPicPr>
        <p:blipFill>
          <a:blip r:embed="rId3"/>
          <a:stretch>
            <a:fillRect/>
          </a:stretch>
        </p:blipFill>
        <p:spPr>
          <a:xfrm>
            <a:off x="7506057" y="1301829"/>
            <a:ext cx="6606064" cy="6606064"/>
          </a:xfrm>
          <a:prstGeom prst="rect">
            <a:avLst/>
          </a:prstGeom>
        </p:spPr>
      </p:pic>
      <p:sp>
        <p:nvSpPr>
          <p:cNvPr id="8" name="Text 5"/>
          <p:cNvSpPr/>
          <p:nvPr/>
        </p:nvSpPr>
        <p:spPr>
          <a:xfrm>
            <a:off x="7506057" y="8076843"/>
            <a:ext cx="6606064" cy="721162"/>
          </a:xfrm>
          <a:prstGeom prst="rect">
            <a:avLst/>
          </a:prstGeom>
          <a:noFill/>
          <a:ln/>
        </p:spPr>
        <p:txBody>
          <a:bodyPr wrap="square" lIns="0" tIns="0" rIns="0" bIns="0" rtlCol="0" anchor="t"/>
          <a:lstStyle/>
          <a:p>
            <a:pPr marL="0" indent="0" algn="l">
              <a:lnSpc>
                <a:spcPts val="1850"/>
              </a:lnSpc>
              <a:buNone/>
            </a:pPr>
            <a:r>
              <a:rPr lang="en-US" sz="1150" b="1" dirty="0">
                <a:solidFill>
                  <a:srgbClr val="3B3535"/>
                </a:solidFill>
                <a:latin typeface="Sora Light" pitchFamily="34" charset="0"/>
                <a:ea typeface="Sora Light" pitchFamily="34" charset="-122"/>
                <a:cs typeface="Sora Light" pitchFamily="34" charset="-120"/>
              </a:rPr>
              <a:t>The 1958 New York Convention</a:t>
            </a:r>
            <a:r>
              <a:rPr lang="en-US" sz="1150" dirty="0">
                <a:solidFill>
                  <a:srgbClr val="3B3535"/>
                </a:solidFill>
                <a:latin typeface="Sora Light" pitchFamily="34" charset="0"/>
                <a:ea typeface="Sora Light" pitchFamily="34" charset="-122"/>
                <a:cs typeface="Sora Light" pitchFamily="34" charset="-120"/>
              </a:rPr>
              <a:t> marked the true foundation of modern international arbitration, establishing a global enforcement framework now recognised in most jurisdictions worldwide.</a:t>
            </a:r>
            <a:endParaRPr lang="en-US" sz="11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00921" y="1034772"/>
            <a:ext cx="12272605" cy="658773"/>
          </a:xfrm>
          <a:prstGeom prst="rect">
            <a:avLst/>
          </a:prstGeom>
          <a:noFill/>
          <a:ln/>
        </p:spPr>
        <p:txBody>
          <a:bodyPr wrap="none" lIns="0" tIns="0" rIns="0" bIns="0" rtlCol="0" anchor="t"/>
          <a:lstStyle/>
          <a:p>
            <a:pPr marL="0" indent="0" algn="l">
              <a:lnSpc>
                <a:spcPts val="5150"/>
              </a:lnSpc>
              <a:buNone/>
            </a:pPr>
            <a:r>
              <a:rPr lang="en-US" sz="4150" dirty="0">
                <a:solidFill>
                  <a:srgbClr val="1F1E1E"/>
                </a:solidFill>
                <a:latin typeface="Alexandria Semi Bold" pitchFamily="34" charset="0"/>
                <a:ea typeface="Alexandria Semi Bold" pitchFamily="34" charset="-122"/>
                <a:cs typeface="Alexandria Semi Bold" pitchFamily="34" charset="-120"/>
              </a:rPr>
              <a:t>Regional Evolution of Arbitration Frameworks</a:t>
            </a:r>
            <a:endParaRPr lang="en-US" sz="4150" dirty="0"/>
          </a:p>
        </p:txBody>
      </p:sp>
      <p:sp>
        <p:nvSpPr>
          <p:cNvPr id="3" name="Shape 1"/>
          <p:cNvSpPr/>
          <p:nvPr/>
        </p:nvSpPr>
        <p:spPr>
          <a:xfrm>
            <a:off x="700921" y="2094071"/>
            <a:ext cx="6514148" cy="2177415"/>
          </a:xfrm>
          <a:prstGeom prst="roundRect">
            <a:avLst>
              <a:gd name="adj" fmla="val 3864"/>
            </a:avLst>
          </a:prstGeom>
          <a:solidFill>
            <a:srgbClr val="FFFAFA"/>
          </a:solidFill>
          <a:ln w="22860">
            <a:solidFill>
              <a:srgbClr val="1A2D7A"/>
            </a:solidFill>
            <a:prstDash val="solid"/>
          </a:ln>
        </p:spPr>
      </p:sp>
      <p:sp>
        <p:nvSpPr>
          <p:cNvPr id="4" name="Shape 2"/>
          <p:cNvSpPr/>
          <p:nvPr/>
        </p:nvSpPr>
        <p:spPr>
          <a:xfrm>
            <a:off x="700921" y="2094071"/>
            <a:ext cx="45720" cy="2177415"/>
          </a:xfrm>
          <a:prstGeom prst="roundRect">
            <a:avLst>
              <a:gd name="adj" fmla="val 184000"/>
            </a:avLst>
          </a:prstGeom>
          <a:solidFill>
            <a:srgbClr val="1A2D7A"/>
          </a:solidFill>
          <a:ln/>
        </p:spPr>
      </p:sp>
      <p:sp>
        <p:nvSpPr>
          <p:cNvPr id="5" name="Text 3"/>
          <p:cNvSpPr/>
          <p:nvPr/>
        </p:nvSpPr>
        <p:spPr>
          <a:xfrm>
            <a:off x="969764" y="2317194"/>
            <a:ext cx="2635448" cy="329446"/>
          </a:xfrm>
          <a:prstGeom prst="rect">
            <a:avLst/>
          </a:prstGeom>
          <a:noFill/>
          <a:ln/>
        </p:spPr>
        <p:txBody>
          <a:bodyPr wrap="none" lIns="0" tIns="0" rIns="0" bIns="0" rtlCol="0" anchor="t"/>
          <a:lstStyle/>
          <a:p>
            <a:pPr marL="0" indent="0" algn="l">
              <a:lnSpc>
                <a:spcPts val="2550"/>
              </a:lnSpc>
              <a:buNone/>
            </a:pPr>
            <a:r>
              <a:rPr lang="en-US" sz="2050" dirty="0">
                <a:solidFill>
                  <a:srgbClr val="3B3535"/>
                </a:solidFill>
                <a:latin typeface="Alexandria Semi Bold" pitchFamily="34" charset="0"/>
                <a:ea typeface="Alexandria Semi Bold" pitchFamily="34" charset="-122"/>
                <a:cs typeface="Alexandria Semi Bold" pitchFamily="34" charset="-120"/>
              </a:rPr>
              <a:t>Africa</a:t>
            </a:r>
            <a:endParaRPr lang="en-US" sz="2050" dirty="0"/>
          </a:p>
        </p:txBody>
      </p:sp>
      <p:sp>
        <p:nvSpPr>
          <p:cNvPr id="6" name="Text 4"/>
          <p:cNvSpPr/>
          <p:nvPr/>
        </p:nvSpPr>
        <p:spPr>
          <a:xfrm>
            <a:off x="969764" y="2766774"/>
            <a:ext cx="6022181" cy="1281589"/>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Sora Light" pitchFamily="34" charset="0"/>
                <a:ea typeface="Sora Light" pitchFamily="34" charset="-122"/>
                <a:cs typeface="Sora Light" pitchFamily="34" charset="-120"/>
              </a:rPr>
              <a:t>Emerging arbitration hubs in Johannesburg, Cairo, and Lagos with </a:t>
            </a:r>
            <a:r>
              <a:rPr lang="en-US" sz="1550" dirty="0">
                <a:solidFill>
                  <a:srgbClr val="1A2D7A"/>
                </a:solidFill>
                <a:latin typeface="Sora Light" pitchFamily="34" charset="0"/>
                <a:ea typeface="Sora Light" pitchFamily="34" charset="-122"/>
                <a:cs typeface="Sora Light" pitchFamily="34" charset="-120"/>
              </a:rPr>
              <a:t>increasing adoption</a:t>
            </a:r>
            <a:r>
              <a:rPr lang="en-US" sz="1550" dirty="0">
                <a:solidFill>
                  <a:srgbClr val="3B3535"/>
                </a:solidFill>
                <a:latin typeface="Sora Light" pitchFamily="34" charset="0"/>
                <a:ea typeface="Sora Light" pitchFamily="34" charset="-122"/>
                <a:cs typeface="Sora Light" pitchFamily="34" charset="-120"/>
              </a:rPr>
              <a:t> of the UNCITRAL Model Law. Challenges remain with hyperinflation and political risks affecting enforcement.</a:t>
            </a:r>
            <a:endParaRPr lang="en-US" sz="1550" dirty="0"/>
          </a:p>
        </p:txBody>
      </p:sp>
      <p:sp>
        <p:nvSpPr>
          <p:cNvPr id="7" name="Shape 5"/>
          <p:cNvSpPr/>
          <p:nvPr/>
        </p:nvSpPr>
        <p:spPr>
          <a:xfrm>
            <a:off x="7415332" y="2094071"/>
            <a:ext cx="6514148" cy="2177415"/>
          </a:xfrm>
          <a:prstGeom prst="roundRect">
            <a:avLst>
              <a:gd name="adj" fmla="val 3864"/>
            </a:avLst>
          </a:prstGeom>
          <a:solidFill>
            <a:srgbClr val="FFFAFA"/>
          </a:solidFill>
          <a:ln w="22860">
            <a:solidFill>
              <a:srgbClr val="1A2D7A"/>
            </a:solidFill>
            <a:prstDash val="solid"/>
          </a:ln>
        </p:spPr>
      </p:sp>
      <p:sp>
        <p:nvSpPr>
          <p:cNvPr id="8" name="Shape 6"/>
          <p:cNvSpPr/>
          <p:nvPr/>
        </p:nvSpPr>
        <p:spPr>
          <a:xfrm>
            <a:off x="7415332" y="2094071"/>
            <a:ext cx="45720" cy="2177415"/>
          </a:xfrm>
          <a:prstGeom prst="roundRect">
            <a:avLst>
              <a:gd name="adj" fmla="val 184000"/>
            </a:avLst>
          </a:prstGeom>
          <a:solidFill>
            <a:srgbClr val="1A2D7A"/>
          </a:solidFill>
          <a:ln/>
        </p:spPr>
      </p:sp>
      <p:sp>
        <p:nvSpPr>
          <p:cNvPr id="9" name="Text 7"/>
          <p:cNvSpPr/>
          <p:nvPr/>
        </p:nvSpPr>
        <p:spPr>
          <a:xfrm>
            <a:off x="7684175" y="2317194"/>
            <a:ext cx="2635448" cy="329446"/>
          </a:xfrm>
          <a:prstGeom prst="rect">
            <a:avLst/>
          </a:prstGeom>
          <a:noFill/>
          <a:ln/>
        </p:spPr>
        <p:txBody>
          <a:bodyPr wrap="none" lIns="0" tIns="0" rIns="0" bIns="0" rtlCol="0" anchor="t"/>
          <a:lstStyle/>
          <a:p>
            <a:pPr marL="0" indent="0" algn="l">
              <a:lnSpc>
                <a:spcPts val="2550"/>
              </a:lnSpc>
              <a:buNone/>
            </a:pPr>
            <a:r>
              <a:rPr lang="en-US" sz="2050" dirty="0">
                <a:solidFill>
                  <a:srgbClr val="3B3535"/>
                </a:solidFill>
                <a:latin typeface="Alexandria Semi Bold" pitchFamily="34" charset="0"/>
                <a:ea typeface="Alexandria Semi Bold" pitchFamily="34" charset="-122"/>
                <a:cs typeface="Alexandria Semi Bold" pitchFamily="34" charset="-120"/>
              </a:rPr>
              <a:t>Europe</a:t>
            </a:r>
            <a:endParaRPr lang="en-US" sz="2050" dirty="0"/>
          </a:p>
        </p:txBody>
      </p:sp>
      <p:sp>
        <p:nvSpPr>
          <p:cNvPr id="10" name="Text 8"/>
          <p:cNvSpPr/>
          <p:nvPr/>
        </p:nvSpPr>
        <p:spPr>
          <a:xfrm>
            <a:off x="7684175" y="2766774"/>
            <a:ext cx="6022181" cy="1281589"/>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Sora Light" pitchFamily="34" charset="0"/>
                <a:ea typeface="Sora Light" pitchFamily="34" charset="-122"/>
                <a:cs typeface="Sora Light" pitchFamily="34" charset="-120"/>
              </a:rPr>
              <a:t>Pioneering region with established institutions including the PCA, ICC (Paris), and LCIA (London). Continuous legal reforms maintain European </a:t>
            </a:r>
            <a:r>
              <a:rPr lang="en-US" sz="1550" dirty="0">
                <a:solidFill>
                  <a:srgbClr val="1A2D7A"/>
                </a:solidFill>
                <a:latin typeface="Sora Light" pitchFamily="34" charset="0"/>
                <a:ea typeface="Sora Light" pitchFamily="34" charset="-122"/>
                <a:cs typeface="Sora Light" pitchFamily="34" charset="-120"/>
              </a:rPr>
              <a:t>leadership in arbitration innovation</a:t>
            </a:r>
            <a:r>
              <a:rPr lang="en-US" sz="1550" dirty="0">
                <a:solidFill>
                  <a:srgbClr val="3B3535"/>
                </a:solidFill>
                <a:latin typeface="Sora Light" pitchFamily="34" charset="0"/>
                <a:ea typeface="Sora Light" pitchFamily="34" charset="-122"/>
                <a:cs typeface="Sora Light" pitchFamily="34" charset="-120"/>
              </a:rPr>
              <a:t>, particularly in France, Switzerland and the UK.</a:t>
            </a:r>
            <a:endParaRPr lang="en-US" sz="1550" dirty="0"/>
          </a:p>
        </p:txBody>
      </p:sp>
      <p:sp>
        <p:nvSpPr>
          <p:cNvPr id="11" name="Shape 9"/>
          <p:cNvSpPr/>
          <p:nvPr/>
        </p:nvSpPr>
        <p:spPr>
          <a:xfrm>
            <a:off x="700921" y="4471749"/>
            <a:ext cx="6514148" cy="2177415"/>
          </a:xfrm>
          <a:prstGeom prst="roundRect">
            <a:avLst>
              <a:gd name="adj" fmla="val 3864"/>
            </a:avLst>
          </a:prstGeom>
          <a:solidFill>
            <a:srgbClr val="FFFAFA"/>
          </a:solidFill>
          <a:ln w="22860">
            <a:solidFill>
              <a:srgbClr val="1A2D7A"/>
            </a:solidFill>
            <a:prstDash val="solid"/>
          </a:ln>
        </p:spPr>
      </p:sp>
      <p:sp>
        <p:nvSpPr>
          <p:cNvPr id="12" name="Shape 10"/>
          <p:cNvSpPr/>
          <p:nvPr/>
        </p:nvSpPr>
        <p:spPr>
          <a:xfrm>
            <a:off x="700921" y="4471749"/>
            <a:ext cx="45720" cy="2177415"/>
          </a:xfrm>
          <a:prstGeom prst="roundRect">
            <a:avLst>
              <a:gd name="adj" fmla="val 184000"/>
            </a:avLst>
          </a:prstGeom>
          <a:solidFill>
            <a:srgbClr val="1A2D7A"/>
          </a:solidFill>
          <a:ln/>
        </p:spPr>
      </p:sp>
      <p:sp>
        <p:nvSpPr>
          <p:cNvPr id="13" name="Text 11"/>
          <p:cNvSpPr/>
          <p:nvPr/>
        </p:nvSpPr>
        <p:spPr>
          <a:xfrm>
            <a:off x="969764" y="4694873"/>
            <a:ext cx="2635448" cy="329446"/>
          </a:xfrm>
          <a:prstGeom prst="rect">
            <a:avLst/>
          </a:prstGeom>
          <a:noFill/>
          <a:ln/>
        </p:spPr>
        <p:txBody>
          <a:bodyPr wrap="none" lIns="0" tIns="0" rIns="0" bIns="0" rtlCol="0" anchor="t"/>
          <a:lstStyle/>
          <a:p>
            <a:pPr marL="0" indent="0" algn="l">
              <a:lnSpc>
                <a:spcPts val="2550"/>
              </a:lnSpc>
              <a:buNone/>
            </a:pPr>
            <a:r>
              <a:rPr lang="en-US" sz="2050" dirty="0">
                <a:solidFill>
                  <a:srgbClr val="3B3535"/>
                </a:solidFill>
                <a:latin typeface="Alexandria Semi Bold" pitchFamily="34" charset="0"/>
                <a:ea typeface="Alexandria Semi Bold" pitchFamily="34" charset="-122"/>
                <a:cs typeface="Alexandria Semi Bold" pitchFamily="34" charset="-120"/>
              </a:rPr>
              <a:t>Americas</a:t>
            </a:r>
            <a:endParaRPr lang="en-US" sz="2050" dirty="0"/>
          </a:p>
        </p:txBody>
      </p:sp>
      <p:sp>
        <p:nvSpPr>
          <p:cNvPr id="14" name="Text 12"/>
          <p:cNvSpPr/>
          <p:nvPr/>
        </p:nvSpPr>
        <p:spPr>
          <a:xfrm>
            <a:off x="969764" y="5144453"/>
            <a:ext cx="6022181" cy="1281589"/>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Sora Light" pitchFamily="34" charset="0"/>
                <a:ea typeface="Sora Light" pitchFamily="34" charset="-122"/>
                <a:cs typeface="Sora Light" pitchFamily="34" charset="-120"/>
              </a:rPr>
              <a:t>US adoption of the New York Convention in 1970 catalysed growth. ICSID dominates investment disputes, while Latin American jurisdictions have expanded frameworks through </a:t>
            </a:r>
            <a:r>
              <a:rPr lang="en-US" sz="1550" dirty="0">
                <a:solidFill>
                  <a:srgbClr val="1A2D7A"/>
                </a:solidFill>
                <a:latin typeface="Sora Light" pitchFamily="34" charset="0"/>
                <a:ea typeface="Sora Light" pitchFamily="34" charset="-122"/>
                <a:cs typeface="Sora Light" pitchFamily="34" charset="-120"/>
              </a:rPr>
              <a:t>significant reforms</a:t>
            </a:r>
            <a:r>
              <a:rPr lang="en-US" sz="1550" dirty="0">
                <a:solidFill>
                  <a:srgbClr val="3B3535"/>
                </a:solidFill>
                <a:latin typeface="Sora Light" pitchFamily="34" charset="0"/>
                <a:ea typeface="Sora Light" pitchFamily="34" charset="-122"/>
                <a:cs typeface="Sora Light" pitchFamily="34" charset="-120"/>
              </a:rPr>
              <a:t> in Brazil and Argentina.</a:t>
            </a:r>
            <a:endParaRPr lang="en-US" sz="1550" dirty="0"/>
          </a:p>
        </p:txBody>
      </p:sp>
      <p:sp>
        <p:nvSpPr>
          <p:cNvPr id="15" name="Shape 13"/>
          <p:cNvSpPr/>
          <p:nvPr/>
        </p:nvSpPr>
        <p:spPr>
          <a:xfrm>
            <a:off x="7415332" y="4471749"/>
            <a:ext cx="6514148" cy="2177415"/>
          </a:xfrm>
          <a:prstGeom prst="roundRect">
            <a:avLst>
              <a:gd name="adj" fmla="val 3864"/>
            </a:avLst>
          </a:prstGeom>
          <a:solidFill>
            <a:srgbClr val="FFFAFA"/>
          </a:solidFill>
          <a:ln w="22860">
            <a:solidFill>
              <a:srgbClr val="1A2D7A"/>
            </a:solidFill>
            <a:prstDash val="solid"/>
          </a:ln>
        </p:spPr>
      </p:sp>
      <p:sp>
        <p:nvSpPr>
          <p:cNvPr id="16" name="Shape 14"/>
          <p:cNvSpPr/>
          <p:nvPr/>
        </p:nvSpPr>
        <p:spPr>
          <a:xfrm>
            <a:off x="7415332" y="4471749"/>
            <a:ext cx="45720" cy="2177415"/>
          </a:xfrm>
          <a:prstGeom prst="roundRect">
            <a:avLst>
              <a:gd name="adj" fmla="val 184000"/>
            </a:avLst>
          </a:prstGeom>
          <a:solidFill>
            <a:srgbClr val="1A2D7A"/>
          </a:solidFill>
          <a:ln/>
        </p:spPr>
      </p:sp>
      <p:sp>
        <p:nvSpPr>
          <p:cNvPr id="17" name="Text 15"/>
          <p:cNvSpPr/>
          <p:nvPr/>
        </p:nvSpPr>
        <p:spPr>
          <a:xfrm>
            <a:off x="7684175" y="4694873"/>
            <a:ext cx="2635448" cy="329446"/>
          </a:xfrm>
          <a:prstGeom prst="rect">
            <a:avLst/>
          </a:prstGeom>
          <a:noFill/>
          <a:ln/>
        </p:spPr>
        <p:txBody>
          <a:bodyPr wrap="none" lIns="0" tIns="0" rIns="0" bIns="0" rtlCol="0" anchor="t"/>
          <a:lstStyle/>
          <a:p>
            <a:pPr marL="0" indent="0" algn="l">
              <a:lnSpc>
                <a:spcPts val="2550"/>
              </a:lnSpc>
              <a:buNone/>
            </a:pPr>
            <a:r>
              <a:rPr lang="en-US" sz="2050" dirty="0">
                <a:solidFill>
                  <a:srgbClr val="3B3535"/>
                </a:solidFill>
                <a:latin typeface="Alexandria Semi Bold" pitchFamily="34" charset="0"/>
                <a:ea typeface="Alexandria Semi Bold" pitchFamily="34" charset="-122"/>
                <a:cs typeface="Alexandria Semi Bold" pitchFamily="34" charset="-120"/>
              </a:rPr>
              <a:t>Asia</a:t>
            </a:r>
            <a:endParaRPr lang="en-US" sz="2050" dirty="0"/>
          </a:p>
        </p:txBody>
      </p:sp>
      <p:sp>
        <p:nvSpPr>
          <p:cNvPr id="18" name="Text 16"/>
          <p:cNvSpPr/>
          <p:nvPr/>
        </p:nvSpPr>
        <p:spPr>
          <a:xfrm>
            <a:off x="7684175" y="5144453"/>
            <a:ext cx="6022181" cy="1281589"/>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Sora Light" pitchFamily="34" charset="0"/>
                <a:ea typeface="Sora Light" pitchFamily="34" charset="-122"/>
                <a:cs typeface="Sora Light" pitchFamily="34" charset="-120"/>
              </a:rPr>
              <a:t>Singapore, Hong Kong, and China have emerged as leading centres with widespread adoption of the UNCITRAL Model Law. The region shows </a:t>
            </a:r>
            <a:r>
              <a:rPr lang="en-US" sz="1550" dirty="0">
                <a:solidFill>
                  <a:srgbClr val="1A2D7A"/>
                </a:solidFill>
                <a:latin typeface="Sora Light" pitchFamily="34" charset="0"/>
                <a:ea typeface="Sora Light" pitchFamily="34" charset="-122"/>
                <a:cs typeface="Sora Light" pitchFamily="34" charset="-120"/>
              </a:rPr>
              <a:t>remarkable growth</a:t>
            </a:r>
            <a:r>
              <a:rPr lang="en-US" sz="1550" dirty="0">
                <a:solidFill>
                  <a:srgbClr val="3B3535"/>
                </a:solidFill>
                <a:latin typeface="Sora Light" pitchFamily="34" charset="0"/>
                <a:ea typeface="Sora Light" pitchFamily="34" charset="-122"/>
                <a:cs typeface="Sora Light" pitchFamily="34" charset="-120"/>
              </a:rPr>
              <a:t> in both commercial and investment arbitration cases.</a:t>
            </a:r>
            <a:endParaRPr lang="en-US" sz="1550" dirty="0"/>
          </a:p>
        </p:txBody>
      </p:sp>
      <p:sp>
        <p:nvSpPr>
          <p:cNvPr id="19" name="Text 17"/>
          <p:cNvSpPr/>
          <p:nvPr/>
        </p:nvSpPr>
        <p:spPr>
          <a:xfrm>
            <a:off x="700921" y="6874431"/>
            <a:ext cx="13228558" cy="320397"/>
          </a:xfrm>
          <a:prstGeom prst="rect">
            <a:avLst/>
          </a:prstGeom>
          <a:noFill/>
          <a:ln/>
        </p:spPr>
        <p:txBody>
          <a:bodyPr wrap="none" lIns="0" tIns="0" rIns="0" bIns="0" rtlCol="0" anchor="t"/>
          <a:lstStyle/>
          <a:p>
            <a:pPr marL="0" indent="0" algn="l">
              <a:lnSpc>
                <a:spcPts val="2500"/>
              </a:lnSpc>
              <a:buNone/>
            </a:pPr>
            <a:r>
              <a:rPr lang="en-US" sz="1550" dirty="0">
                <a:solidFill>
                  <a:srgbClr val="3B3535"/>
                </a:solidFill>
                <a:latin typeface="Sora Light" pitchFamily="34" charset="0"/>
                <a:ea typeface="Sora Light" pitchFamily="34" charset="-122"/>
                <a:cs typeface="Sora Light" pitchFamily="34" charset="-120"/>
              </a:rPr>
              <a:t>Each region has developed distinctive approaches whilst maintaining compatibility with international standards.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8309" y="1458873"/>
            <a:ext cx="12100917" cy="712708"/>
          </a:xfrm>
          <a:prstGeom prst="rect">
            <a:avLst/>
          </a:prstGeom>
          <a:noFill/>
          <a:ln/>
        </p:spPr>
        <p:txBody>
          <a:bodyPr wrap="none" lIns="0" tIns="0" rIns="0" bIns="0" rtlCol="0" anchor="t"/>
          <a:lstStyle/>
          <a:p>
            <a:pPr marL="0" indent="0" algn="l">
              <a:lnSpc>
                <a:spcPts val="5600"/>
              </a:lnSpc>
              <a:buNone/>
            </a:pPr>
            <a:r>
              <a:rPr lang="en-US" sz="4450" dirty="0">
                <a:solidFill>
                  <a:srgbClr val="1F1E1E"/>
                </a:solidFill>
                <a:latin typeface="Alexandria Semi Bold" pitchFamily="34" charset="0"/>
                <a:ea typeface="Alexandria Semi Bold" pitchFamily="34" charset="-122"/>
                <a:cs typeface="Alexandria Semi Bold" pitchFamily="34" charset="-120"/>
              </a:rPr>
              <a:t>Key Principles of International Arbitration</a:t>
            </a:r>
            <a:endParaRPr lang="en-US" sz="4450" dirty="0"/>
          </a:p>
        </p:txBody>
      </p:sp>
      <p:sp>
        <p:nvSpPr>
          <p:cNvPr id="3" name="Shape 1"/>
          <p:cNvSpPr/>
          <p:nvPr/>
        </p:nvSpPr>
        <p:spPr>
          <a:xfrm>
            <a:off x="758309" y="2604849"/>
            <a:ext cx="4226838" cy="2321362"/>
          </a:xfrm>
          <a:prstGeom prst="roundRect">
            <a:avLst>
              <a:gd name="adj" fmla="val 3920"/>
            </a:avLst>
          </a:prstGeom>
          <a:solidFill>
            <a:srgbClr val="D5DCF6"/>
          </a:solidFill>
          <a:ln w="7620">
            <a:solidFill>
              <a:srgbClr val="BBC2DC"/>
            </a:solidFill>
            <a:prstDash val="solid"/>
          </a:ln>
        </p:spPr>
      </p:sp>
      <p:sp>
        <p:nvSpPr>
          <p:cNvPr id="4" name="Text 2"/>
          <p:cNvSpPr/>
          <p:nvPr/>
        </p:nvSpPr>
        <p:spPr>
          <a:xfrm>
            <a:off x="982504" y="2829044"/>
            <a:ext cx="2850713" cy="356235"/>
          </a:xfrm>
          <a:prstGeom prst="rect">
            <a:avLst/>
          </a:prstGeom>
          <a:noFill/>
          <a:ln/>
        </p:spPr>
        <p:txBody>
          <a:bodyPr wrap="none" lIns="0" tIns="0" rIns="0" bIns="0" rtlCol="0" anchor="t"/>
          <a:lstStyle/>
          <a:p>
            <a:pPr marL="0" indent="0" algn="l">
              <a:lnSpc>
                <a:spcPts val="2800"/>
              </a:lnSpc>
              <a:buNone/>
            </a:pPr>
            <a:r>
              <a:rPr lang="en-US" sz="2200" dirty="0">
                <a:solidFill>
                  <a:srgbClr val="3B3535"/>
                </a:solidFill>
                <a:latin typeface="Alexandria Semi Bold" pitchFamily="34" charset="0"/>
                <a:ea typeface="Alexandria Semi Bold" pitchFamily="34" charset="-122"/>
                <a:cs typeface="Alexandria Semi Bold" pitchFamily="34" charset="-120"/>
              </a:rPr>
              <a:t>Party Autonomy</a:t>
            </a:r>
            <a:endParaRPr lang="en-US" sz="2200" dirty="0"/>
          </a:p>
        </p:txBody>
      </p:sp>
      <p:sp>
        <p:nvSpPr>
          <p:cNvPr id="5" name="Text 3"/>
          <p:cNvSpPr/>
          <p:nvPr/>
        </p:nvSpPr>
        <p:spPr>
          <a:xfrm>
            <a:off x="982504" y="3315176"/>
            <a:ext cx="3778448" cy="104013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Freedom to choose arbitrators, procedural rules, venue, applicable law, and language of proceedings</a:t>
            </a:r>
            <a:endParaRPr lang="en-US" sz="1700" dirty="0"/>
          </a:p>
        </p:txBody>
      </p:sp>
      <p:sp>
        <p:nvSpPr>
          <p:cNvPr id="6" name="Shape 4"/>
          <p:cNvSpPr/>
          <p:nvPr/>
        </p:nvSpPr>
        <p:spPr>
          <a:xfrm>
            <a:off x="5201722" y="2604849"/>
            <a:ext cx="4226838" cy="2321362"/>
          </a:xfrm>
          <a:prstGeom prst="roundRect">
            <a:avLst>
              <a:gd name="adj" fmla="val 3920"/>
            </a:avLst>
          </a:prstGeom>
          <a:solidFill>
            <a:srgbClr val="D5DCF6"/>
          </a:solidFill>
          <a:ln w="7620">
            <a:solidFill>
              <a:srgbClr val="BBC2DC"/>
            </a:solidFill>
            <a:prstDash val="solid"/>
          </a:ln>
        </p:spPr>
      </p:sp>
      <p:sp>
        <p:nvSpPr>
          <p:cNvPr id="7" name="Text 5"/>
          <p:cNvSpPr/>
          <p:nvPr/>
        </p:nvSpPr>
        <p:spPr>
          <a:xfrm>
            <a:off x="5425916" y="2829044"/>
            <a:ext cx="2850713" cy="356235"/>
          </a:xfrm>
          <a:prstGeom prst="rect">
            <a:avLst/>
          </a:prstGeom>
          <a:noFill/>
          <a:ln/>
        </p:spPr>
        <p:txBody>
          <a:bodyPr wrap="none" lIns="0" tIns="0" rIns="0" bIns="0" rtlCol="0" anchor="t"/>
          <a:lstStyle/>
          <a:p>
            <a:pPr marL="0" indent="0" algn="l">
              <a:lnSpc>
                <a:spcPts val="2800"/>
              </a:lnSpc>
              <a:buNone/>
            </a:pPr>
            <a:r>
              <a:rPr lang="en-US" sz="2200" dirty="0">
                <a:solidFill>
                  <a:srgbClr val="3B3535"/>
                </a:solidFill>
                <a:latin typeface="Alexandria Semi Bold" pitchFamily="34" charset="0"/>
                <a:ea typeface="Alexandria Semi Bold" pitchFamily="34" charset="-122"/>
                <a:cs typeface="Alexandria Semi Bold" pitchFamily="34" charset="-120"/>
              </a:rPr>
              <a:t>Neutrality</a:t>
            </a:r>
            <a:endParaRPr lang="en-US" sz="2200" dirty="0"/>
          </a:p>
        </p:txBody>
      </p:sp>
      <p:sp>
        <p:nvSpPr>
          <p:cNvPr id="8" name="Text 6"/>
          <p:cNvSpPr/>
          <p:nvPr/>
        </p:nvSpPr>
        <p:spPr>
          <a:xfrm>
            <a:off x="5425916" y="3315176"/>
            <a:ext cx="3778448" cy="104013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Avoidance of home-court advantage through selection of neutral forum and arbitrators</a:t>
            </a:r>
            <a:endParaRPr lang="en-US" sz="1700" dirty="0"/>
          </a:p>
        </p:txBody>
      </p:sp>
      <p:sp>
        <p:nvSpPr>
          <p:cNvPr id="9" name="Shape 7"/>
          <p:cNvSpPr/>
          <p:nvPr/>
        </p:nvSpPr>
        <p:spPr>
          <a:xfrm>
            <a:off x="9645134" y="2604849"/>
            <a:ext cx="4226957" cy="2321362"/>
          </a:xfrm>
          <a:prstGeom prst="roundRect">
            <a:avLst>
              <a:gd name="adj" fmla="val 3920"/>
            </a:avLst>
          </a:prstGeom>
          <a:solidFill>
            <a:srgbClr val="D5DCF6"/>
          </a:solidFill>
          <a:ln w="7620">
            <a:solidFill>
              <a:srgbClr val="BBC2DC"/>
            </a:solidFill>
            <a:prstDash val="solid"/>
          </a:ln>
        </p:spPr>
      </p:sp>
      <p:sp>
        <p:nvSpPr>
          <p:cNvPr id="10" name="Text 8"/>
          <p:cNvSpPr/>
          <p:nvPr/>
        </p:nvSpPr>
        <p:spPr>
          <a:xfrm>
            <a:off x="9869329" y="2829044"/>
            <a:ext cx="3441263" cy="356235"/>
          </a:xfrm>
          <a:prstGeom prst="rect">
            <a:avLst/>
          </a:prstGeom>
          <a:noFill/>
          <a:ln/>
        </p:spPr>
        <p:txBody>
          <a:bodyPr wrap="none" lIns="0" tIns="0" rIns="0" bIns="0" rtlCol="0" anchor="t"/>
          <a:lstStyle/>
          <a:p>
            <a:pPr marL="0" indent="0" algn="l">
              <a:lnSpc>
                <a:spcPts val="2800"/>
              </a:lnSpc>
              <a:buNone/>
            </a:pPr>
            <a:r>
              <a:rPr lang="en-US" sz="2200" dirty="0">
                <a:solidFill>
                  <a:srgbClr val="3B3535"/>
                </a:solidFill>
                <a:latin typeface="Alexandria Semi Bold" pitchFamily="34" charset="0"/>
                <a:ea typeface="Alexandria Semi Bold" pitchFamily="34" charset="-122"/>
                <a:cs typeface="Alexandria Semi Bold" pitchFamily="34" charset="-120"/>
              </a:rPr>
              <a:t>Finality &amp; Enforceability</a:t>
            </a:r>
            <a:endParaRPr lang="en-US" sz="2200" dirty="0"/>
          </a:p>
        </p:txBody>
      </p:sp>
      <p:sp>
        <p:nvSpPr>
          <p:cNvPr id="11" name="Text 9"/>
          <p:cNvSpPr/>
          <p:nvPr/>
        </p:nvSpPr>
        <p:spPr>
          <a:xfrm>
            <a:off x="9869329" y="3315176"/>
            <a:ext cx="3778568" cy="138684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Awards are binding and enforceable across 170+ jurisdictions under the New York Convention</a:t>
            </a:r>
            <a:endParaRPr lang="en-US" sz="1700" dirty="0"/>
          </a:p>
        </p:txBody>
      </p:sp>
      <p:sp>
        <p:nvSpPr>
          <p:cNvPr id="12" name="Shape 10"/>
          <p:cNvSpPr/>
          <p:nvPr/>
        </p:nvSpPr>
        <p:spPr>
          <a:xfrm>
            <a:off x="758309" y="5142786"/>
            <a:ext cx="6448544" cy="1627942"/>
          </a:xfrm>
          <a:prstGeom prst="roundRect">
            <a:avLst>
              <a:gd name="adj" fmla="val 5590"/>
            </a:avLst>
          </a:prstGeom>
          <a:solidFill>
            <a:srgbClr val="D5DCF6"/>
          </a:solidFill>
          <a:ln w="7620">
            <a:solidFill>
              <a:srgbClr val="BBC2DC"/>
            </a:solidFill>
            <a:prstDash val="solid"/>
          </a:ln>
        </p:spPr>
      </p:sp>
      <p:sp>
        <p:nvSpPr>
          <p:cNvPr id="13" name="Text 11"/>
          <p:cNvSpPr/>
          <p:nvPr/>
        </p:nvSpPr>
        <p:spPr>
          <a:xfrm>
            <a:off x="982504" y="5366980"/>
            <a:ext cx="2850713" cy="356235"/>
          </a:xfrm>
          <a:prstGeom prst="rect">
            <a:avLst/>
          </a:prstGeom>
          <a:noFill/>
          <a:ln/>
        </p:spPr>
        <p:txBody>
          <a:bodyPr wrap="none" lIns="0" tIns="0" rIns="0" bIns="0" rtlCol="0" anchor="t"/>
          <a:lstStyle/>
          <a:p>
            <a:pPr marL="0" indent="0" algn="l">
              <a:lnSpc>
                <a:spcPts val="2800"/>
              </a:lnSpc>
              <a:buNone/>
            </a:pPr>
            <a:r>
              <a:rPr lang="en-US" sz="2200" dirty="0">
                <a:solidFill>
                  <a:srgbClr val="3B3535"/>
                </a:solidFill>
                <a:latin typeface="Alexandria Semi Bold" pitchFamily="34" charset="0"/>
                <a:ea typeface="Alexandria Semi Bold" pitchFamily="34" charset="-122"/>
                <a:cs typeface="Alexandria Semi Bold" pitchFamily="34" charset="-120"/>
              </a:rPr>
              <a:t>Confidentiality</a:t>
            </a:r>
            <a:endParaRPr lang="en-US" sz="2200" dirty="0"/>
          </a:p>
        </p:txBody>
      </p:sp>
      <p:sp>
        <p:nvSpPr>
          <p:cNvPr id="14" name="Text 12"/>
          <p:cNvSpPr/>
          <p:nvPr/>
        </p:nvSpPr>
        <p:spPr>
          <a:xfrm>
            <a:off x="982504" y="5853113"/>
            <a:ext cx="6000155"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Private dispute resolution protecting sensitive commercial information</a:t>
            </a:r>
            <a:endParaRPr lang="en-US" sz="1700" dirty="0"/>
          </a:p>
        </p:txBody>
      </p:sp>
      <p:sp>
        <p:nvSpPr>
          <p:cNvPr id="15" name="Shape 13"/>
          <p:cNvSpPr/>
          <p:nvPr/>
        </p:nvSpPr>
        <p:spPr>
          <a:xfrm>
            <a:off x="7423428" y="5142786"/>
            <a:ext cx="6448663" cy="1627942"/>
          </a:xfrm>
          <a:prstGeom prst="roundRect">
            <a:avLst>
              <a:gd name="adj" fmla="val 5590"/>
            </a:avLst>
          </a:prstGeom>
          <a:solidFill>
            <a:srgbClr val="D5DCF6"/>
          </a:solidFill>
          <a:ln w="7620">
            <a:solidFill>
              <a:srgbClr val="BBC2DC"/>
            </a:solidFill>
            <a:prstDash val="solid"/>
          </a:ln>
        </p:spPr>
      </p:sp>
      <p:sp>
        <p:nvSpPr>
          <p:cNvPr id="16" name="Text 14"/>
          <p:cNvSpPr/>
          <p:nvPr/>
        </p:nvSpPr>
        <p:spPr>
          <a:xfrm>
            <a:off x="7647623" y="5366980"/>
            <a:ext cx="2850713" cy="356235"/>
          </a:xfrm>
          <a:prstGeom prst="rect">
            <a:avLst/>
          </a:prstGeom>
          <a:noFill/>
          <a:ln/>
        </p:spPr>
        <p:txBody>
          <a:bodyPr wrap="none" lIns="0" tIns="0" rIns="0" bIns="0" rtlCol="0" anchor="t"/>
          <a:lstStyle/>
          <a:p>
            <a:pPr marL="0" indent="0" algn="l">
              <a:lnSpc>
                <a:spcPts val="2800"/>
              </a:lnSpc>
              <a:buNone/>
            </a:pPr>
            <a:r>
              <a:rPr lang="en-US" sz="2200" dirty="0">
                <a:solidFill>
                  <a:srgbClr val="3B3535"/>
                </a:solidFill>
                <a:latin typeface="Alexandria Semi Bold" pitchFamily="34" charset="0"/>
                <a:ea typeface="Alexandria Semi Bold" pitchFamily="34" charset="-122"/>
                <a:cs typeface="Alexandria Semi Bold" pitchFamily="34" charset="-120"/>
              </a:rPr>
              <a:t>Flexibility</a:t>
            </a:r>
            <a:endParaRPr lang="en-US" sz="2200" dirty="0"/>
          </a:p>
        </p:txBody>
      </p:sp>
      <p:sp>
        <p:nvSpPr>
          <p:cNvPr id="17" name="Text 15"/>
          <p:cNvSpPr/>
          <p:nvPr/>
        </p:nvSpPr>
        <p:spPr>
          <a:xfrm>
            <a:off x="7647623" y="5853113"/>
            <a:ext cx="6000274"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Procedural adaptability to complex cross-border disputes and different legal traditions</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55796" y="515303"/>
            <a:ext cx="7929086" cy="616387"/>
          </a:xfrm>
          <a:prstGeom prst="rect">
            <a:avLst/>
          </a:prstGeom>
          <a:noFill/>
          <a:ln/>
        </p:spPr>
        <p:txBody>
          <a:bodyPr wrap="none" lIns="0" tIns="0" rIns="0" bIns="0" rtlCol="0" anchor="t"/>
          <a:lstStyle/>
          <a:p>
            <a:pPr marL="0" indent="0" algn="l">
              <a:lnSpc>
                <a:spcPts val="4850"/>
              </a:lnSpc>
              <a:buNone/>
            </a:pPr>
            <a:r>
              <a:rPr lang="en-US" sz="3850" dirty="0">
                <a:solidFill>
                  <a:srgbClr val="1F1E1E"/>
                </a:solidFill>
                <a:latin typeface="Alexandria Semi Bold" pitchFamily="34" charset="0"/>
                <a:ea typeface="Alexandria Semi Bold" pitchFamily="34" charset="-122"/>
                <a:cs typeface="Alexandria Semi Bold" pitchFamily="34" charset="-120"/>
              </a:rPr>
              <a:t>International Legal Instruments</a:t>
            </a:r>
            <a:endParaRPr lang="en-US" sz="3850" dirty="0"/>
          </a:p>
        </p:txBody>
      </p:sp>
      <p:pic>
        <p:nvPicPr>
          <p:cNvPr id="3" name="Image 0" descr="preencoded.png"/>
          <p:cNvPicPr>
            <a:picLocks noChangeAspect="1"/>
          </p:cNvPicPr>
          <p:nvPr/>
        </p:nvPicPr>
        <p:blipFill>
          <a:blip r:embed="rId3"/>
          <a:stretch>
            <a:fillRect/>
          </a:stretch>
        </p:blipFill>
        <p:spPr>
          <a:xfrm>
            <a:off x="655796" y="1623417"/>
            <a:ext cx="936903" cy="1469588"/>
          </a:xfrm>
          <a:prstGeom prst="rect">
            <a:avLst/>
          </a:prstGeom>
        </p:spPr>
      </p:pic>
      <p:sp>
        <p:nvSpPr>
          <p:cNvPr id="4" name="Text 1"/>
          <p:cNvSpPr/>
          <p:nvPr/>
        </p:nvSpPr>
        <p:spPr>
          <a:xfrm>
            <a:off x="1779984" y="1810703"/>
            <a:ext cx="3834765" cy="308134"/>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Alexandria Semi Bold" pitchFamily="34" charset="0"/>
                <a:ea typeface="Alexandria Semi Bold" pitchFamily="34" charset="-122"/>
                <a:cs typeface="Alexandria Semi Bold" pitchFamily="34" charset="-120"/>
              </a:rPr>
              <a:t>The 1958 New York Convention</a:t>
            </a:r>
            <a:endParaRPr lang="en-US" sz="1900" dirty="0"/>
          </a:p>
        </p:txBody>
      </p:sp>
      <p:sp>
        <p:nvSpPr>
          <p:cNvPr id="5" name="Text 2"/>
          <p:cNvSpPr/>
          <p:nvPr/>
        </p:nvSpPr>
        <p:spPr>
          <a:xfrm>
            <a:off x="1779984" y="2306122"/>
            <a:ext cx="6684169" cy="599599"/>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Sora Light" pitchFamily="34" charset="0"/>
                <a:ea typeface="Sora Light" pitchFamily="34" charset="-122"/>
                <a:cs typeface="Sora Light" pitchFamily="34" charset="-120"/>
              </a:rPr>
              <a:t>Recognition and Enforcement of Foreign Arbitral Awards (170+ signatories)</a:t>
            </a:r>
            <a:endParaRPr lang="en-US" sz="1450" dirty="0"/>
          </a:p>
        </p:txBody>
      </p:sp>
      <p:pic>
        <p:nvPicPr>
          <p:cNvPr id="6" name="Image 1" descr="preencoded.png"/>
          <p:cNvPicPr>
            <a:picLocks noChangeAspect="1"/>
          </p:cNvPicPr>
          <p:nvPr/>
        </p:nvPicPr>
        <p:blipFill>
          <a:blip r:embed="rId4"/>
          <a:stretch>
            <a:fillRect/>
          </a:stretch>
        </p:blipFill>
        <p:spPr>
          <a:xfrm>
            <a:off x="655796" y="3093006"/>
            <a:ext cx="936903" cy="1469588"/>
          </a:xfrm>
          <a:prstGeom prst="rect">
            <a:avLst/>
          </a:prstGeom>
        </p:spPr>
      </p:pic>
      <p:sp>
        <p:nvSpPr>
          <p:cNvPr id="7" name="Text 3"/>
          <p:cNvSpPr/>
          <p:nvPr/>
        </p:nvSpPr>
        <p:spPr>
          <a:xfrm>
            <a:off x="1779984" y="3280291"/>
            <a:ext cx="3491151" cy="308134"/>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Alexandria Semi Bold" pitchFamily="34" charset="0"/>
                <a:ea typeface="Alexandria Semi Bold" pitchFamily="34" charset="-122"/>
                <a:cs typeface="Alexandria Semi Bold" pitchFamily="34" charset="-120"/>
              </a:rPr>
              <a:t>UNCITRAL Model Law (1985)</a:t>
            </a:r>
            <a:endParaRPr lang="en-US" sz="1900" dirty="0"/>
          </a:p>
        </p:txBody>
      </p:sp>
      <p:sp>
        <p:nvSpPr>
          <p:cNvPr id="8" name="Text 4"/>
          <p:cNvSpPr/>
          <p:nvPr/>
        </p:nvSpPr>
        <p:spPr>
          <a:xfrm>
            <a:off x="1779984" y="3775710"/>
            <a:ext cx="6684169" cy="599599"/>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Sora Light" pitchFamily="34" charset="0"/>
                <a:ea typeface="Sora Light" pitchFamily="34" charset="-122"/>
                <a:cs typeface="Sora Light" pitchFamily="34" charset="-120"/>
              </a:rPr>
              <a:t>Template legislation adopted by 85+ jurisdictions to harmonise arbitration laws</a:t>
            </a:r>
            <a:endParaRPr lang="en-US" sz="1450" dirty="0"/>
          </a:p>
        </p:txBody>
      </p:sp>
      <p:pic>
        <p:nvPicPr>
          <p:cNvPr id="9" name="Image 2" descr="preencoded.png"/>
          <p:cNvPicPr>
            <a:picLocks noChangeAspect="1"/>
          </p:cNvPicPr>
          <p:nvPr/>
        </p:nvPicPr>
        <p:blipFill>
          <a:blip r:embed="rId5"/>
          <a:stretch>
            <a:fillRect/>
          </a:stretch>
        </p:blipFill>
        <p:spPr>
          <a:xfrm>
            <a:off x="655796" y="4562594"/>
            <a:ext cx="936903" cy="1469588"/>
          </a:xfrm>
          <a:prstGeom prst="rect">
            <a:avLst/>
          </a:prstGeom>
        </p:spPr>
      </p:pic>
      <p:sp>
        <p:nvSpPr>
          <p:cNvPr id="10" name="Text 5"/>
          <p:cNvSpPr/>
          <p:nvPr/>
        </p:nvSpPr>
        <p:spPr>
          <a:xfrm>
            <a:off x="1779984" y="4749879"/>
            <a:ext cx="2962037" cy="308134"/>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Alexandria Semi Bold" pitchFamily="34" charset="0"/>
                <a:ea typeface="Alexandria Semi Bold" pitchFamily="34" charset="-122"/>
                <a:cs typeface="Alexandria Semi Bold" pitchFamily="34" charset="-120"/>
              </a:rPr>
              <a:t>ICSID Convention (1965)</a:t>
            </a:r>
            <a:endParaRPr lang="en-US" sz="1900" dirty="0"/>
          </a:p>
        </p:txBody>
      </p:sp>
      <p:sp>
        <p:nvSpPr>
          <p:cNvPr id="11" name="Text 6"/>
          <p:cNvSpPr/>
          <p:nvPr/>
        </p:nvSpPr>
        <p:spPr>
          <a:xfrm>
            <a:off x="1779984" y="5245298"/>
            <a:ext cx="6684169" cy="599599"/>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Sora Light" pitchFamily="34" charset="0"/>
                <a:ea typeface="Sora Light" pitchFamily="34" charset="-122"/>
                <a:cs typeface="Sora Light" pitchFamily="34" charset="-120"/>
              </a:rPr>
              <a:t>Specialised framework for investment treaty arbitration between states and investors</a:t>
            </a:r>
            <a:endParaRPr lang="en-US" sz="1450" dirty="0"/>
          </a:p>
        </p:txBody>
      </p:sp>
      <p:pic>
        <p:nvPicPr>
          <p:cNvPr id="12" name="Image 3" descr="preencoded.png"/>
          <p:cNvPicPr>
            <a:picLocks noChangeAspect="1"/>
          </p:cNvPicPr>
          <p:nvPr/>
        </p:nvPicPr>
        <p:blipFill>
          <a:blip r:embed="rId6"/>
          <a:stretch>
            <a:fillRect/>
          </a:stretch>
        </p:blipFill>
        <p:spPr>
          <a:xfrm>
            <a:off x="655796" y="6032183"/>
            <a:ext cx="936903" cy="1469588"/>
          </a:xfrm>
          <a:prstGeom prst="rect">
            <a:avLst/>
          </a:prstGeom>
        </p:spPr>
      </p:pic>
      <p:sp>
        <p:nvSpPr>
          <p:cNvPr id="13" name="Text 7"/>
          <p:cNvSpPr/>
          <p:nvPr/>
        </p:nvSpPr>
        <p:spPr>
          <a:xfrm>
            <a:off x="1779984" y="6219468"/>
            <a:ext cx="2818328" cy="308134"/>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Alexandria Semi Bold" pitchFamily="34" charset="0"/>
                <a:ea typeface="Alexandria Semi Bold" pitchFamily="34" charset="-122"/>
                <a:cs typeface="Alexandria Semi Bold" pitchFamily="34" charset="-120"/>
              </a:rPr>
              <a:t>IBA Rules &amp; Guidelines</a:t>
            </a:r>
            <a:endParaRPr lang="en-US" sz="1900" dirty="0"/>
          </a:p>
        </p:txBody>
      </p:sp>
      <p:sp>
        <p:nvSpPr>
          <p:cNvPr id="14" name="Text 8"/>
          <p:cNvSpPr/>
          <p:nvPr/>
        </p:nvSpPr>
        <p:spPr>
          <a:xfrm>
            <a:off x="1779984" y="6714887"/>
            <a:ext cx="6684169" cy="599599"/>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Sora Light" pitchFamily="34" charset="0"/>
                <a:ea typeface="Sora Light" pitchFamily="34" charset="-122"/>
                <a:cs typeface="Sora Light" pitchFamily="34" charset="-120"/>
              </a:rPr>
              <a:t>Best practice standards for evidence gathering and conflict management</a:t>
            </a:r>
            <a:endParaRPr lang="en-US" sz="1450" dirty="0"/>
          </a:p>
        </p:txBody>
      </p:sp>
      <p:pic>
        <p:nvPicPr>
          <p:cNvPr id="15" name="Image 4" descr="preencoded.png"/>
          <p:cNvPicPr>
            <a:picLocks noChangeAspect="1"/>
          </p:cNvPicPr>
          <p:nvPr/>
        </p:nvPicPr>
        <p:blipFill>
          <a:blip r:embed="rId7"/>
          <a:stretch>
            <a:fillRect/>
          </a:stretch>
        </p:blipFill>
        <p:spPr>
          <a:xfrm>
            <a:off x="8928973" y="1623417"/>
            <a:ext cx="5053132" cy="5053132"/>
          </a:xfrm>
          <a:prstGeom prst="rect">
            <a:avLst/>
          </a:prstGeom>
        </p:spPr>
      </p:pic>
      <p:sp>
        <p:nvSpPr>
          <p:cNvPr id="16" name="Text 9"/>
          <p:cNvSpPr/>
          <p:nvPr/>
        </p:nvSpPr>
        <p:spPr>
          <a:xfrm>
            <a:off x="8928973" y="6887289"/>
            <a:ext cx="5053132" cy="899398"/>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Sora Light" pitchFamily="34" charset="0"/>
                <a:ea typeface="Sora Light" pitchFamily="34" charset="-122"/>
                <a:cs typeface="Sora Light" pitchFamily="34" charset="-120"/>
              </a:rPr>
              <a:t>These instruments form the </a:t>
            </a:r>
            <a:r>
              <a:rPr lang="en-US" sz="1450" b="1" dirty="0">
                <a:solidFill>
                  <a:srgbClr val="1A2D7A"/>
                </a:solidFill>
                <a:latin typeface="Sora Light" pitchFamily="34" charset="0"/>
                <a:ea typeface="Sora Light" pitchFamily="34" charset="-122"/>
                <a:cs typeface="Sora Light" pitchFamily="34" charset="-120"/>
              </a:rPr>
              <a:t>global legal architecture</a:t>
            </a:r>
            <a:r>
              <a:rPr lang="en-US" sz="1450" dirty="0">
                <a:solidFill>
                  <a:srgbClr val="3B3535"/>
                </a:solidFill>
                <a:latin typeface="Sora Light" pitchFamily="34" charset="0"/>
                <a:ea typeface="Sora Light" pitchFamily="34" charset="-122"/>
                <a:cs typeface="Sora Light" pitchFamily="34" charset="-120"/>
              </a:rPr>
              <a:t> that enables consistent arbitration practice across diverse legal systems.</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96146" y="921187"/>
            <a:ext cx="12290584" cy="560308"/>
          </a:xfrm>
          <a:prstGeom prst="rect">
            <a:avLst/>
          </a:prstGeom>
          <a:noFill/>
          <a:ln/>
        </p:spPr>
        <p:txBody>
          <a:bodyPr wrap="none" lIns="0" tIns="0" rIns="0" bIns="0" rtlCol="0" anchor="t"/>
          <a:lstStyle/>
          <a:p>
            <a:pPr marL="0" indent="0" algn="l">
              <a:lnSpc>
                <a:spcPts val="4400"/>
              </a:lnSpc>
              <a:buNone/>
            </a:pPr>
            <a:r>
              <a:rPr lang="en-US" sz="3500" dirty="0">
                <a:solidFill>
                  <a:srgbClr val="1F1E1E"/>
                </a:solidFill>
                <a:latin typeface="Alexandria Semi Bold" pitchFamily="34" charset="0"/>
                <a:ea typeface="Alexandria Semi Bold" pitchFamily="34" charset="-122"/>
                <a:cs typeface="Alexandria Semi Bold" pitchFamily="34" charset="-120"/>
              </a:rPr>
              <a:t>Overview of Key International Arbitration Instruments</a:t>
            </a:r>
            <a:endParaRPr lang="en-US" sz="3500" dirty="0"/>
          </a:p>
        </p:txBody>
      </p:sp>
      <p:sp>
        <p:nvSpPr>
          <p:cNvPr id="3" name="Text 1"/>
          <p:cNvSpPr/>
          <p:nvPr/>
        </p:nvSpPr>
        <p:spPr>
          <a:xfrm>
            <a:off x="596146" y="1907143"/>
            <a:ext cx="3635216" cy="280035"/>
          </a:xfrm>
          <a:prstGeom prst="rect">
            <a:avLst/>
          </a:prstGeom>
          <a:noFill/>
          <a:ln/>
        </p:spPr>
        <p:txBody>
          <a:bodyPr wrap="none" lIns="0" tIns="0" rIns="0" bIns="0" rtlCol="0" anchor="t"/>
          <a:lstStyle/>
          <a:p>
            <a:pPr marL="0" indent="0" algn="l">
              <a:lnSpc>
                <a:spcPts val="2200"/>
              </a:lnSpc>
              <a:buNone/>
            </a:pPr>
            <a:r>
              <a:rPr lang="en-US" sz="1750" dirty="0">
                <a:solidFill>
                  <a:srgbClr val="1F1E1E"/>
                </a:solidFill>
                <a:latin typeface="Alexandria Semi Bold" pitchFamily="34" charset="0"/>
                <a:ea typeface="Alexandria Semi Bold" pitchFamily="34" charset="-122"/>
                <a:cs typeface="Alexandria Semi Bold" pitchFamily="34" charset="-120"/>
              </a:rPr>
              <a:t>The New York Convention (1958)</a:t>
            </a:r>
            <a:endParaRPr lang="en-US" sz="1750" dirty="0"/>
          </a:p>
        </p:txBody>
      </p:sp>
      <p:sp>
        <p:nvSpPr>
          <p:cNvPr id="4" name="Text 2"/>
          <p:cNvSpPr/>
          <p:nvPr/>
        </p:nvSpPr>
        <p:spPr>
          <a:xfrm>
            <a:off x="596146" y="2357438"/>
            <a:ext cx="6511290" cy="1362670"/>
          </a:xfrm>
          <a:prstGeom prst="rect">
            <a:avLst/>
          </a:prstGeom>
          <a:noFill/>
          <a:ln/>
        </p:spPr>
        <p:txBody>
          <a:bodyPr wrap="square" lIns="0" tIns="0" rIns="0" bIns="0" rtlCol="0" anchor="t"/>
          <a:lstStyle/>
          <a:p>
            <a:pPr marL="0" indent="0" algn="l">
              <a:lnSpc>
                <a:spcPts val="2100"/>
              </a:lnSpc>
              <a:buNone/>
            </a:pPr>
            <a:r>
              <a:rPr lang="en-US" sz="1300" dirty="0">
                <a:solidFill>
                  <a:srgbClr val="3B3535"/>
                </a:solidFill>
                <a:latin typeface="Sora Light" pitchFamily="34" charset="0"/>
                <a:ea typeface="Sora Light" pitchFamily="34" charset="-122"/>
                <a:cs typeface="Sora Light" pitchFamily="34" charset="-120"/>
              </a:rPr>
              <a:t>The Convention on the Recognition and Enforcement of Foreign Arbitral Awards, commonly known as the New York Convention, is the foundational legal instrument for international arbitration. It establishes a unified legal framework for the enforcement of arbitral awards and agreements, making arbitration a truly global mechanism for dispute resolution.</a:t>
            </a:r>
            <a:endParaRPr lang="en-US" sz="1300" dirty="0"/>
          </a:p>
        </p:txBody>
      </p:sp>
      <p:sp>
        <p:nvSpPr>
          <p:cNvPr id="5" name="Text 3"/>
          <p:cNvSpPr/>
          <p:nvPr/>
        </p:nvSpPr>
        <p:spPr>
          <a:xfrm>
            <a:off x="596146" y="3873341"/>
            <a:ext cx="6511290" cy="545068"/>
          </a:xfrm>
          <a:prstGeom prst="rect">
            <a:avLst/>
          </a:prstGeom>
          <a:noFill/>
          <a:ln/>
        </p:spPr>
        <p:txBody>
          <a:bodyPr wrap="square" lIns="0" tIns="0" rIns="0" bIns="0" rtlCol="0" anchor="t"/>
          <a:lstStyle/>
          <a:p>
            <a:pPr marL="342900" indent="-342900" algn="l">
              <a:lnSpc>
                <a:spcPts val="2100"/>
              </a:lnSpc>
              <a:buSzPct val="100000"/>
              <a:buChar char="•"/>
            </a:pPr>
            <a:r>
              <a:rPr lang="en-US" sz="1300" b="1" dirty="0">
                <a:solidFill>
                  <a:srgbClr val="3B3535"/>
                </a:solidFill>
                <a:latin typeface="Sora Light" pitchFamily="34" charset="0"/>
                <a:ea typeface="Sora Light" pitchFamily="34" charset="-122"/>
                <a:cs typeface="Sora Light" pitchFamily="34" charset="-120"/>
              </a:rPr>
              <a:t>Global Reach:</a:t>
            </a:r>
            <a:r>
              <a:rPr lang="en-US" sz="1300" dirty="0">
                <a:solidFill>
                  <a:srgbClr val="3B3535"/>
                </a:solidFill>
                <a:latin typeface="Sora Light" pitchFamily="34" charset="0"/>
                <a:ea typeface="Sora Light" pitchFamily="34" charset="-122"/>
                <a:cs typeface="Sora Light" pitchFamily="34" charset="-120"/>
              </a:rPr>
              <a:t> Ratified by over 170 states, ensuring widespread enforceability of awards.</a:t>
            </a:r>
            <a:endParaRPr lang="en-US" sz="1300" dirty="0"/>
          </a:p>
        </p:txBody>
      </p:sp>
      <p:sp>
        <p:nvSpPr>
          <p:cNvPr id="6" name="Text 4"/>
          <p:cNvSpPr/>
          <p:nvPr/>
        </p:nvSpPr>
        <p:spPr>
          <a:xfrm>
            <a:off x="596146" y="4477941"/>
            <a:ext cx="6511290" cy="545068"/>
          </a:xfrm>
          <a:prstGeom prst="rect">
            <a:avLst/>
          </a:prstGeom>
          <a:noFill/>
          <a:ln/>
        </p:spPr>
        <p:txBody>
          <a:bodyPr wrap="square" lIns="0" tIns="0" rIns="0" bIns="0" rtlCol="0" anchor="t"/>
          <a:lstStyle/>
          <a:p>
            <a:pPr marL="342900" indent="-342900" algn="l">
              <a:lnSpc>
                <a:spcPts val="2100"/>
              </a:lnSpc>
              <a:buSzPct val="100000"/>
              <a:buChar char="•"/>
            </a:pPr>
            <a:r>
              <a:rPr lang="en-US" sz="1300" b="1" dirty="0">
                <a:solidFill>
                  <a:srgbClr val="3B3535"/>
                </a:solidFill>
                <a:latin typeface="Sora Light" pitchFamily="34" charset="0"/>
                <a:ea typeface="Sora Light" pitchFamily="34" charset="-122"/>
                <a:cs typeface="Sora Light" pitchFamily="34" charset="-120"/>
              </a:rPr>
              <a:t>Enforcement Obligation:</a:t>
            </a:r>
            <a:r>
              <a:rPr lang="en-US" sz="1300" dirty="0">
                <a:solidFill>
                  <a:srgbClr val="3B3535"/>
                </a:solidFill>
                <a:latin typeface="Sora Light" pitchFamily="34" charset="0"/>
                <a:ea typeface="Sora Light" pitchFamily="34" charset="-122"/>
                <a:cs typeface="Sora Light" pitchFamily="34" charset="-120"/>
              </a:rPr>
              <a:t> Requires signatory states to recognize and enforce foreign arbitral awards, with limited grounds for refusal.</a:t>
            </a:r>
            <a:endParaRPr lang="en-US" sz="1300" dirty="0"/>
          </a:p>
        </p:txBody>
      </p:sp>
      <p:sp>
        <p:nvSpPr>
          <p:cNvPr id="7" name="Text 5"/>
          <p:cNvSpPr/>
          <p:nvPr/>
        </p:nvSpPr>
        <p:spPr>
          <a:xfrm>
            <a:off x="596146" y="5082540"/>
            <a:ext cx="6511290" cy="545068"/>
          </a:xfrm>
          <a:prstGeom prst="rect">
            <a:avLst/>
          </a:prstGeom>
          <a:noFill/>
          <a:ln/>
        </p:spPr>
        <p:txBody>
          <a:bodyPr wrap="square" lIns="0" tIns="0" rIns="0" bIns="0" rtlCol="0" anchor="t"/>
          <a:lstStyle/>
          <a:p>
            <a:pPr marL="342900" indent="-342900" algn="l">
              <a:lnSpc>
                <a:spcPts val="2100"/>
              </a:lnSpc>
              <a:buSzPct val="100000"/>
              <a:buChar char="•"/>
            </a:pPr>
            <a:r>
              <a:rPr lang="en-US" sz="1300" b="1" dirty="0">
                <a:solidFill>
                  <a:srgbClr val="3B3535"/>
                </a:solidFill>
                <a:latin typeface="Sora Light" pitchFamily="34" charset="0"/>
                <a:ea typeface="Sora Light" pitchFamily="34" charset="-122"/>
                <a:cs typeface="Sora Light" pitchFamily="34" charset="-120"/>
              </a:rPr>
              <a:t>Arbitration Agreements:</a:t>
            </a:r>
            <a:r>
              <a:rPr lang="en-US" sz="1300" dirty="0">
                <a:solidFill>
                  <a:srgbClr val="3B3535"/>
                </a:solidFill>
                <a:latin typeface="Sora Light" pitchFamily="34" charset="0"/>
                <a:ea typeface="Sora Light" pitchFamily="34" charset="-122"/>
                <a:cs typeface="Sora Light" pitchFamily="34" charset="-120"/>
              </a:rPr>
              <a:t> Obliges courts to refer parties to arbitration if they have a valid arbitration agreement.</a:t>
            </a:r>
            <a:endParaRPr lang="en-US" sz="1300" dirty="0"/>
          </a:p>
        </p:txBody>
      </p:sp>
      <p:sp>
        <p:nvSpPr>
          <p:cNvPr id="8" name="Text 6"/>
          <p:cNvSpPr/>
          <p:nvPr/>
        </p:nvSpPr>
        <p:spPr>
          <a:xfrm>
            <a:off x="596146" y="5687139"/>
            <a:ext cx="6511290" cy="545068"/>
          </a:xfrm>
          <a:prstGeom prst="rect">
            <a:avLst/>
          </a:prstGeom>
          <a:noFill/>
          <a:ln/>
        </p:spPr>
        <p:txBody>
          <a:bodyPr wrap="square" lIns="0" tIns="0" rIns="0" bIns="0" rtlCol="0" anchor="t"/>
          <a:lstStyle/>
          <a:p>
            <a:pPr marL="342900" indent="-342900" algn="l">
              <a:lnSpc>
                <a:spcPts val="2100"/>
              </a:lnSpc>
              <a:buSzPct val="100000"/>
              <a:buChar char="•"/>
            </a:pPr>
            <a:r>
              <a:rPr lang="en-US" sz="1300" b="1" dirty="0">
                <a:solidFill>
                  <a:srgbClr val="3B3535"/>
                </a:solidFill>
                <a:latin typeface="Sora Light" pitchFamily="34" charset="0"/>
                <a:ea typeface="Sora Light" pitchFamily="34" charset="-122"/>
                <a:cs typeface="Sora Light" pitchFamily="34" charset="-120"/>
              </a:rPr>
              <a:t>Predictability:</a:t>
            </a:r>
            <a:r>
              <a:rPr lang="en-US" sz="1300" dirty="0">
                <a:solidFill>
                  <a:srgbClr val="3B3535"/>
                </a:solidFill>
                <a:latin typeface="Sora Light" pitchFamily="34" charset="0"/>
                <a:ea typeface="Sora Light" pitchFamily="34" charset="-122"/>
                <a:cs typeface="Sora Light" pitchFamily="34" charset="-120"/>
              </a:rPr>
              <a:t> Significantly reduces the risk of non-enforcement, fostering confidence in international commercial transactions.</a:t>
            </a:r>
            <a:endParaRPr lang="en-US" sz="1300" dirty="0"/>
          </a:p>
        </p:txBody>
      </p:sp>
      <p:sp>
        <p:nvSpPr>
          <p:cNvPr id="9" name="Text 7"/>
          <p:cNvSpPr/>
          <p:nvPr/>
        </p:nvSpPr>
        <p:spPr>
          <a:xfrm>
            <a:off x="7530584" y="1907143"/>
            <a:ext cx="6511290" cy="560070"/>
          </a:xfrm>
          <a:prstGeom prst="rect">
            <a:avLst/>
          </a:prstGeom>
          <a:noFill/>
          <a:ln/>
        </p:spPr>
        <p:txBody>
          <a:bodyPr wrap="square" lIns="0" tIns="0" rIns="0" bIns="0" rtlCol="0" anchor="t"/>
          <a:lstStyle/>
          <a:p>
            <a:pPr marL="0" indent="0" algn="l">
              <a:lnSpc>
                <a:spcPts val="2200"/>
              </a:lnSpc>
              <a:buNone/>
            </a:pPr>
            <a:r>
              <a:rPr lang="en-US" sz="1750" dirty="0">
                <a:solidFill>
                  <a:srgbClr val="1F1E1E"/>
                </a:solidFill>
                <a:latin typeface="Alexandria Semi Bold" pitchFamily="34" charset="0"/>
                <a:ea typeface="Alexandria Semi Bold" pitchFamily="34" charset="-122"/>
                <a:cs typeface="Alexandria Semi Bold" pitchFamily="34" charset="-120"/>
              </a:rPr>
              <a:t>UNCITRAL Model Law on International Commercial Arbitration (1985, amended 2006)</a:t>
            </a:r>
            <a:endParaRPr lang="en-US" sz="1750" dirty="0"/>
          </a:p>
        </p:txBody>
      </p:sp>
      <p:sp>
        <p:nvSpPr>
          <p:cNvPr id="10" name="Text 8"/>
          <p:cNvSpPr/>
          <p:nvPr/>
        </p:nvSpPr>
        <p:spPr>
          <a:xfrm>
            <a:off x="7530584" y="2637473"/>
            <a:ext cx="6511290" cy="1090136"/>
          </a:xfrm>
          <a:prstGeom prst="rect">
            <a:avLst/>
          </a:prstGeom>
          <a:noFill/>
          <a:ln/>
        </p:spPr>
        <p:txBody>
          <a:bodyPr wrap="square" lIns="0" tIns="0" rIns="0" bIns="0" rtlCol="0" anchor="t"/>
          <a:lstStyle/>
          <a:p>
            <a:pPr marL="0" indent="0" algn="l">
              <a:lnSpc>
                <a:spcPts val="2100"/>
              </a:lnSpc>
              <a:buNone/>
            </a:pPr>
            <a:r>
              <a:rPr lang="en-US" sz="1300" dirty="0">
                <a:solidFill>
                  <a:srgbClr val="3B3535"/>
                </a:solidFill>
                <a:latin typeface="Sora Light" pitchFamily="34" charset="0"/>
                <a:ea typeface="Sora Light" pitchFamily="34" charset="-122"/>
                <a:cs typeface="Sora Light" pitchFamily="34" charset="-120"/>
              </a:rPr>
              <a:t>The UNCITRAL Model Law provides a template for states to enact their national arbitration legislation. It is designed to assist countries in reforming and modernizing their laws on arbitral procedure, promoting uniformity and efficiency in international commercial arbitration.</a:t>
            </a:r>
            <a:endParaRPr lang="en-US" sz="1300" dirty="0"/>
          </a:p>
        </p:txBody>
      </p:sp>
      <p:sp>
        <p:nvSpPr>
          <p:cNvPr id="11" name="Text 9"/>
          <p:cNvSpPr/>
          <p:nvPr/>
        </p:nvSpPr>
        <p:spPr>
          <a:xfrm>
            <a:off x="7530584" y="3880842"/>
            <a:ext cx="6511290" cy="545068"/>
          </a:xfrm>
          <a:prstGeom prst="rect">
            <a:avLst/>
          </a:prstGeom>
          <a:noFill/>
          <a:ln/>
        </p:spPr>
        <p:txBody>
          <a:bodyPr wrap="square" lIns="0" tIns="0" rIns="0" bIns="0" rtlCol="0" anchor="t"/>
          <a:lstStyle/>
          <a:p>
            <a:pPr marL="342900" indent="-342900" algn="l">
              <a:lnSpc>
                <a:spcPts val="2100"/>
              </a:lnSpc>
              <a:buSzPct val="100000"/>
              <a:buChar char="•"/>
            </a:pPr>
            <a:r>
              <a:rPr lang="en-US" sz="1300" b="1" dirty="0">
                <a:solidFill>
                  <a:srgbClr val="3B3535"/>
                </a:solidFill>
                <a:latin typeface="Sora Light" pitchFamily="34" charset="0"/>
                <a:ea typeface="Sora Light" pitchFamily="34" charset="-122"/>
                <a:cs typeface="Sora Light" pitchFamily="34" charset="-120"/>
              </a:rPr>
              <a:t>Harmonization:</a:t>
            </a:r>
            <a:r>
              <a:rPr lang="en-US" sz="1300" dirty="0">
                <a:solidFill>
                  <a:srgbClr val="3B3535"/>
                </a:solidFill>
                <a:latin typeface="Sora Light" pitchFamily="34" charset="0"/>
                <a:ea typeface="Sora Light" pitchFamily="34" charset="-122"/>
                <a:cs typeface="Sora Light" pitchFamily="34" charset="-120"/>
              </a:rPr>
              <a:t> Encourages legislative consistency across jurisdictions, reducing legal complexities.</a:t>
            </a:r>
            <a:endParaRPr lang="en-US" sz="1300" dirty="0"/>
          </a:p>
        </p:txBody>
      </p:sp>
      <p:sp>
        <p:nvSpPr>
          <p:cNvPr id="12" name="Text 10"/>
          <p:cNvSpPr/>
          <p:nvPr/>
        </p:nvSpPr>
        <p:spPr>
          <a:xfrm>
            <a:off x="7530584" y="4485442"/>
            <a:ext cx="6511290" cy="545068"/>
          </a:xfrm>
          <a:prstGeom prst="rect">
            <a:avLst/>
          </a:prstGeom>
          <a:noFill/>
          <a:ln/>
        </p:spPr>
        <p:txBody>
          <a:bodyPr wrap="square" lIns="0" tIns="0" rIns="0" bIns="0" rtlCol="0" anchor="t"/>
          <a:lstStyle/>
          <a:p>
            <a:pPr marL="342900" indent="-342900" algn="l">
              <a:lnSpc>
                <a:spcPts val="2100"/>
              </a:lnSpc>
              <a:buSzPct val="100000"/>
              <a:buChar char="•"/>
            </a:pPr>
            <a:r>
              <a:rPr lang="en-US" sz="1300" b="1" dirty="0">
                <a:solidFill>
                  <a:srgbClr val="3B3535"/>
                </a:solidFill>
                <a:latin typeface="Sora Light" pitchFamily="34" charset="0"/>
                <a:ea typeface="Sora Light" pitchFamily="34" charset="-122"/>
                <a:cs typeface="Sora Light" pitchFamily="34" charset="-120"/>
              </a:rPr>
              <a:t>Flexibility:</a:t>
            </a:r>
            <a:r>
              <a:rPr lang="en-US" sz="1300" dirty="0">
                <a:solidFill>
                  <a:srgbClr val="3B3535"/>
                </a:solidFill>
                <a:latin typeface="Sora Light" pitchFamily="34" charset="0"/>
                <a:ea typeface="Sora Light" pitchFamily="34" charset="-122"/>
                <a:cs typeface="Sora Light" pitchFamily="34" charset="-120"/>
              </a:rPr>
              <a:t> Balances party autonomy with necessary procedural safeguards, allowing tailored arbitration proceedings.</a:t>
            </a:r>
            <a:endParaRPr lang="en-US" sz="1300" dirty="0"/>
          </a:p>
        </p:txBody>
      </p:sp>
      <p:sp>
        <p:nvSpPr>
          <p:cNvPr id="13" name="Text 11"/>
          <p:cNvSpPr/>
          <p:nvPr/>
        </p:nvSpPr>
        <p:spPr>
          <a:xfrm>
            <a:off x="7530584" y="5090041"/>
            <a:ext cx="6511290" cy="817602"/>
          </a:xfrm>
          <a:prstGeom prst="rect">
            <a:avLst/>
          </a:prstGeom>
          <a:noFill/>
          <a:ln/>
        </p:spPr>
        <p:txBody>
          <a:bodyPr wrap="square" lIns="0" tIns="0" rIns="0" bIns="0" rtlCol="0" anchor="t"/>
          <a:lstStyle/>
          <a:p>
            <a:pPr marL="342900" indent="-342900" algn="l">
              <a:lnSpc>
                <a:spcPts val="2100"/>
              </a:lnSpc>
              <a:buSzPct val="100000"/>
              <a:buChar char="•"/>
            </a:pPr>
            <a:r>
              <a:rPr lang="en-US" sz="1300" b="1" dirty="0">
                <a:solidFill>
                  <a:srgbClr val="3B3535"/>
                </a:solidFill>
                <a:latin typeface="Sora Light" pitchFamily="34" charset="0"/>
                <a:ea typeface="Sora Light" pitchFamily="34" charset="-122"/>
                <a:cs typeface="Sora Light" pitchFamily="34" charset="-120"/>
              </a:rPr>
              <a:t>Comprehensive Scope:</a:t>
            </a:r>
            <a:r>
              <a:rPr lang="en-US" sz="1300" dirty="0">
                <a:solidFill>
                  <a:srgbClr val="3B3535"/>
                </a:solidFill>
                <a:latin typeface="Sora Light" pitchFamily="34" charset="0"/>
                <a:ea typeface="Sora Light" pitchFamily="34" charset="-122"/>
                <a:cs typeface="Sora Light" pitchFamily="34" charset="-120"/>
              </a:rPr>
              <a:t> Covers all stages of the arbitration process, from the validity of the arbitration agreement to the recognition and enforcement of arbitral awards.</a:t>
            </a:r>
            <a:endParaRPr lang="en-US" sz="1300" dirty="0"/>
          </a:p>
        </p:txBody>
      </p:sp>
      <p:sp>
        <p:nvSpPr>
          <p:cNvPr id="14" name="Text 12"/>
          <p:cNvSpPr/>
          <p:nvPr/>
        </p:nvSpPr>
        <p:spPr>
          <a:xfrm>
            <a:off x="7530584" y="5967174"/>
            <a:ext cx="6511290" cy="545068"/>
          </a:xfrm>
          <a:prstGeom prst="rect">
            <a:avLst/>
          </a:prstGeom>
          <a:noFill/>
          <a:ln/>
        </p:spPr>
        <p:txBody>
          <a:bodyPr wrap="square" lIns="0" tIns="0" rIns="0" bIns="0" rtlCol="0" anchor="t"/>
          <a:lstStyle/>
          <a:p>
            <a:pPr marL="342900" indent="-342900" algn="l">
              <a:lnSpc>
                <a:spcPts val="2100"/>
              </a:lnSpc>
              <a:buSzPct val="100000"/>
              <a:buChar char="•"/>
            </a:pPr>
            <a:r>
              <a:rPr lang="en-US" sz="1300" b="1" dirty="0">
                <a:solidFill>
                  <a:srgbClr val="3B3535"/>
                </a:solidFill>
                <a:latin typeface="Sora Light" pitchFamily="34" charset="0"/>
                <a:ea typeface="Sora Light" pitchFamily="34" charset="-122"/>
                <a:cs typeface="Sora Light" pitchFamily="34" charset="-120"/>
              </a:rPr>
              <a:t>Widespread Adoption:</a:t>
            </a:r>
            <a:r>
              <a:rPr lang="en-US" sz="1300" dirty="0">
                <a:solidFill>
                  <a:srgbClr val="3B3535"/>
                </a:solidFill>
                <a:latin typeface="Sora Light" pitchFamily="34" charset="0"/>
                <a:ea typeface="Sora Light" pitchFamily="34" charset="-122"/>
                <a:cs typeface="Sora Light" pitchFamily="34" charset="-120"/>
              </a:rPr>
              <a:t> Adopted in full or in part by over 85 jurisdictions, demonstrating its global influence.</a:t>
            </a:r>
            <a:endParaRPr lang="en-US" sz="1300" dirty="0"/>
          </a:p>
        </p:txBody>
      </p:sp>
      <p:sp>
        <p:nvSpPr>
          <p:cNvPr id="15" name="Text 13"/>
          <p:cNvSpPr/>
          <p:nvPr/>
        </p:nvSpPr>
        <p:spPr>
          <a:xfrm>
            <a:off x="596146" y="6763345"/>
            <a:ext cx="13438108" cy="545068"/>
          </a:xfrm>
          <a:prstGeom prst="rect">
            <a:avLst/>
          </a:prstGeom>
          <a:noFill/>
          <a:ln/>
        </p:spPr>
        <p:txBody>
          <a:bodyPr wrap="square" lIns="0" tIns="0" rIns="0" bIns="0" rtlCol="0" anchor="t"/>
          <a:lstStyle/>
          <a:p>
            <a:pPr marL="0" indent="0" algn="l">
              <a:lnSpc>
                <a:spcPts val="2100"/>
              </a:lnSpc>
              <a:buNone/>
            </a:pPr>
            <a:r>
              <a:rPr lang="en-US" sz="1300" dirty="0">
                <a:solidFill>
                  <a:srgbClr val="3B3535"/>
                </a:solidFill>
                <a:latin typeface="Sora Light" pitchFamily="34" charset="0"/>
                <a:ea typeface="Sora Light" pitchFamily="34" charset="-122"/>
                <a:cs typeface="Sora Light" pitchFamily="34" charset="-120"/>
              </a:rPr>
              <a:t>Together, these two instruments underpin the modern international arbitration system, facilitating cross-border trade and investment by providing reliable and effective dispute resolution mechanisms.</a:t>
            </a:r>
            <a:endParaRPr lang="en-US" sz="1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61142" y="854988"/>
            <a:ext cx="10700861" cy="527447"/>
          </a:xfrm>
          <a:prstGeom prst="rect">
            <a:avLst/>
          </a:prstGeom>
          <a:noFill/>
          <a:ln/>
        </p:spPr>
        <p:txBody>
          <a:bodyPr wrap="none" lIns="0" tIns="0" rIns="0" bIns="0" rtlCol="0" anchor="t"/>
          <a:lstStyle/>
          <a:p>
            <a:pPr marL="0" indent="0" algn="l">
              <a:lnSpc>
                <a:spcPts val="4150"/>
              </a:lnSpc>
              <a:buNone/>
            </a:pPr>
            <a:r>
              <a:rPr lang="en-US" sz="3300" dirty="0">
                <a:solidFill>
                  <a:srgbClr val="1F1E1E"/>
                </a:solidFill>
                <a:latin typeface="Alexandria Semi Bold" pitchFamily="34" charset="0"/>
                <a:ea typeface="Alexandria Semi Bold" pitchFamily="34" charset="-122"/>
                <a:cs typeface="Alexandria Semi Bold" pitchFamily="34" charset="-120"/>
              </a:rPr>
              <a:t>OVERVIEW OF EACH RULE - ICSID AND IBA RULES</a:t>
            </a:r>
            <a:endParaRPr lang="en-US" sz="3300" dirty="0"/>
          </a:p>
        </p:txBody>
      </p:sp>
      <p:sp>
        <p:nvSpPr>
          <p:cNvPr id="3" name="Text 1"/>
          <p:cNvSpPr/>
          <p:nvPr/>
        </p:nvSpPr>
        <p:spPr>
          <a:xfrm>
            <a:off x="561142" y="1783199"/>
            <a:ext cx="2976324" cy="263723"/>
          </a:xfrm>
          <a:prstGeom prst="rect">
            <a:avLst/>
          </a:prstGeom>
          <a:noFill/>
          <a:ln/>
        </p:spPr>
        <p:txBody>
          <a:bodyPr wrap="none" lIns="0" tIns="0" rIns="0" bIns="0" rtlCol="0" anchor="t"/>
          <a:lstStyle/>
          <a:p>
            <a:pPr marL="0" indent="0" algn="l">
              <a:lnSpc>
                <a:spcPts val="2050"/>
              </a:lnSpc>
              <a:buNone/>
            </a:pPr>
            <a:r>
              <a:rPr lang="en-US" sz="1650" dirty="0">
                <a:solidFill>
                  <a:srgbClr val="1F1E1E"/>
                </a:solidFill>
                <a:latin typeface="Alexandria Semi Bold" pitchFamily="34" charset="0"/>
                <a:ea typeface="Alexandria Semi Bold" pitchFamily="34" charset="-122"/>
                <a:cs typeface="Alexandria Semi Bold" pitchFamily="34" charset="-120"/>
              </a:rPr>
              <a:t>The ICSID Convention (1965)</a:t>
            </a:r>
            <a:endParaRPr lang="en-US" sz="1650" dirty="0"/>
          </a:p>
        </p:txBody>
      </p:sp>
      <p:sp>
        <p:nvSpPr>
          <p:cNvPr id="4" name="Text 2"/>
          <p:cNvSpPr/>
          <p:nvPr/>
        </p:nvSpPr>
        <p:spPr>
          <a:xfrm>
            <a:off x="561142" y="2207181"/>
            <a:ext cx="6558439" cy="1539478"/>
          </a:xfrm>
          <a:prstGeom prst="rect">
            <a:avLst/>
          </a:prstGeom>
          <a:noFill/>
          <a:ln/>
        </p:spPr>
        <p:txBody>
          <a:bodyPr wrap="square" lIns="0" tIns="0" rIns="0" bIns="0" rtlCol="0" anchor="t"/>
          <a:lstStyle/>
          <a:p>
            <a:pPr marL="0" indent="0" algn="l">
              <a:lnSpc>
                <a:spcPts val="2000"/>
              </a:lnSpc>
              <a:buNone/>
            </a:pPr>
            <a:r>
              <a:rPr lang="en-US" sz="1250" dirty="0">
                <a:solidFill>
                  <a:srgbClr val="3B3535"/>
                </a:solidFill>
                <a:latin typeface="Sora Light" pitchFamily="34" charset="0"/>
                <a:ea typeface="Sora Light" pitchFamily="34" charset="-122"/>
                <a:cs typeface="Sora Light" pitchFamily="34" charset="-120"/>
              </a:rPr>
              <a:t>The Convention on the Settlement of Investment Disputes between States and Nationals of Other States, commonly known as the ICSID Convention, established the International Centre for Settlement of Investment Disputes. It provides a specialised framework for the resolution of disputes arising directly out of an investment between a Contracting State and a national of another Contracting State, under the auspices of the World Bank.</a:t>
            </a:r>
            <a:endParaRPr lang="en-US" sz="1250" dirty="0"/>
          </a:p>
        </p:txBody>
      </p:sp>
      <p:sp>
        <p:nvSpPr>
          <p:cNvPr id="5" name="Text 3"/>
          <p:cNvSpPr/>
          <p:nvPr/>
        </p:nvSpPr>
        <p:spPr>
          <a:xfrm>
            <a:off x="561142" y="3890963"/>
            <a:ext cx="6558439" cy="513159"/>
          </a:xfrm>
          <a:prstGeom prst="rect">
            <a:avLst/>
          </a:prstGeom>
          <a:noFill/>
          <a:ln/>
        </p:spPr>
        <p:txBody>
          <a:bodyPr wrap="square" lIns="0" tIns="0" rIns="0" bIns="0" rtlCol="0" anchor="t"/>
          <a:lstStyle/>
          <a:p>
            <a:pPr marL="342900" indent="-342900" algn="l">
              <a:lnSpc>
                <a:spcPts val="2000"/>
              </a:lnSpc>
              <a:buSzPct val="100000"/>
              <a:buChar char="•"/>
            </a:pPr>
            <a:r>
              <a:rPr lang="en-US" sz="1250" b="1" dirty="0">
                <a:solidFill>
                  <a:srgbClr val="3B3535"/>
                </a:solidFill>
                <a:latin typeface="Sora Light" pitchFamily="34" charset="0"/>
                <a:ea typeface="Sora Light" pitchFamily="34" charset="-122"/>
                <a:cs typeface="Sora Light" pitchFamily="34" charset="-120"/>
              </a:rPr>
              <a:t>Purpose:</a:t>
            </a:r>
            <a:r>
              <a:rPr lang="en-US" sz="1250" dirty="0">
                <a:solidFill>
                  <a:srgbClr val="3B3535"/>
                </a:solidFill>
                <a:latin typeface="Sora Light" pitchFamily="34" charset="0"/>
                <a:ea typeface="Sora Light" pitchFamily="34" charset="-122"/>
                <a:cs typeface="Sora Light" pitchFamily="34" charset="-120"/>
              </a:rPr>
              <a:t> Facilitates international investment by providing a neutral and effective forum for investor-state dispute resolution.</a:t>
            </a:r>
            <a:endParaRPr lang="en-US" sz="1250" dirty="0"/>
          </a:p>
        </p:txBody>
      </p:sp>
      <p:sp>
        <p:nvSpPr>
          <p:cNvPr id="6" name="Text 4"/>
          <p:cNvSpPr/>
          <p:nvPr/>
        </p:nvSpPr>
        <p:spPr>
          <a:xfrm>
            <a:off x="561142" y="4460200"/>
            <a:ext cx="6558439" cy="769739"/>
          </a:xfrm>
          <a:prstGeom prst="rect">
            <a:avLst/>
          </a:prstGeom>
          <a:noFill/>
          <a:ln/>
        </p:spPr>
        <p:txBody>
          <a:bodyPr wrap="square" lIns="0" tIns="0" rIns="0" bIns="0" rtlCol="0" anchor="t"/>
          <a:lstStyle/>
          <a:p>
            <a:pPr marL="342900" indent="-342900" algn="l">
              <a:lnSpc>
                <a:spcPts val="2000"/>
              </a:lnSpc>
              <a:buSzPct val="100000"/>
              <a:buChar char="•"/>
            </a:pPr>
            <a:r>
              <a:rPr lang="en-US" sz="1250" b="1" dirty="0">
                <a:solidFill>
                  <a:srgbClr val="3B3535"/>
                </a:solidFill>
                <a:latin typeface="Sora Light" pitchFamily="34" charset="0"/>
                <a:ea typeface="Sora Light" pitchFamily="34" charset="-122"/>
                <a:cs typeface="Sora Light" pitchFamily="34" charset="-120"/>
              </a:rPr>
              <a:t>Scope:</a:t>
            </a:r>
            <a:r>
              <a:rPr lang="en-US" sz="1250" dirty="0">
                <a:solidFill>
                  <a:srgbClr val="3B3535"/>
                </a:solidFill>
                <a:latin typeface="Sora Light" pitchFamily="34" charset="0"/>
                <a:ea typeface="Sora Light" pitchFamily="34" charset="-122"/>
                <a:cs typeface="Sora Light" pitchFamily="34" charset="-120"/>
              </a:rPr>
              <a:t> Exclusively covers investment disputes, distinguishing it from commercial arbitration governed by instruments like the New York Convention.</a:t>
            </a:r>
            <a:endParaRPr lang="en-US" sz="1250" dirty="0"/>
          </a:p>
        </p:txBody>
      </p:sp>
      <p:sp>
        <p:nvSpPr>
          <p:cNvPr id="7" name="Text 5"/>
          <p:cNvSpPr/>
          <p:nvPr/>
        </p:nvSpPr>
        <p:spPr>
          <a:xfrm>
            <a:off x="561142" y="5286018"/>
            <a:ext cx="6558439" cy="513159"/>
          </a:xfrm>
          <a:prstGeom prst="rect">
            <a:avLst/>
          </a:prstGeom>
          <a:noFill/>
          <a:ln/>
        </p:spPr>
        <p:txBody>
          <a:bodyPr wrap="square" lIns="0" tIns="0" rIns="0" bIns="0" rtlCol="0" anchor="t"/>
          <a:lstStyle/>
          <a:p>
            <a:pPr marL="342900" indent="-342900" algn="l">
              <a:lnSpc>
                <a:spcPts val="2000"/>
              </a:lnSpc>
              <a:buSzPct val="100000"/>
              <a:buChar char="•"/>
            </a:pPr>
            <a:r>
              <a:rPr lang="en-US" sz="1250" b="1" dirty="0">
                <a:solidFill>
                  <a:srgbClr val="3B3535"/>
                </a:solidFill>
                <a:latin typeface="Sora Light" pitchFamily="34" charset="0"/>
                <a:ea typeface="Sora Light" pitchFamily="34" charset="-122"/>
                <a:cs typeface="Sora Light" pitchFamily="34" charset="-120"/>
              </a:rPr>
              <a:t>Neutrality:</a:t>
            </a:r>
            <a:r>
              <a:rPr lang="en-US" sz="1250" dirty="0">
                <a:solidFill>
                  <a:srgbClr val="3B3535"/>
                </a:solidFill>
                <a:latin typeface="Sora Light" pitchFamily="34" charset="0"/>
                <a:ea typeface="Sora Light" pitchFamily="34" charset="-122"/>
                <a:cs typeface="Sora Light" pitchFamily="34" charset="-120"/>
              </a:rPr>
              <a:t> Administered by a permanent institution, ICSID, ensuring impartiality in the dispute settlement process.</a:t>
            </a:r>
            <a:endParaRPr lang="en-US" sz="1250" dirty="0"/>
          </a:p>
        </p:txBody>
      </p:sp>
      <p:sp>
        <p:nvSpPr>
          <p:cNvPr id="8" name="Text 6"/>
          <p:cNvSpPr/>
          <p:nvPr/>
        </p:nvSpPr>
        <p:spPr>
          <a:xfrm>
            <a:off x="561142" y="5855256"/>
            <a:ext cx="6558439" cy="769739"/>
          </a:xfrm>
          <a:prstGeom prst="rect">
            <a:avLst/>
          </a:prstGeom>
          <a:noFill/>
          <a:ln/>
        </p:spPr>
        <p:txBody>
          <a:bodyPr wrap="square" lIns="0" tIns="0" rIns="0" bIns="0" rtlCol="0" anchor="t"/>
          <a:lstStyle/>
          <a:p>
            <a:pPr marL="342900" indent="-342900" algn="l">
              <a:lnSpc>
                <a:spcPts val="2000"/>
              </a:lnSpc>
              <a:buSzPct val="100000"/>
              <a:buChar char="•"/>
            </a:pPr>
            <a:r>
              <a:rPr lang="en-US" sz="1250" b="1" dirty="0">
                <a:solidFill>
                  <a:srgbClr val="3B3535"/>
                </a:solidFill>
                <a:latin typeface="Sora Light" pitchFamily="34" charset="0"/>
                <a:ea typeface="Sora Light" pitchFamily="34" charset="-122"/>
                <a:cs typeface="Sora Light" pitchFamily="34" charset="-120"/>
              </a:rPr>
              <a:t>Enforcement:</a:t>
            </a:r>
            <a:r>
              <a:rPr lang="en-US" sz="1250" dirty="0">
                <a:solidFill>
                  <a:srgbClr val="3B3535"/>
                </a:solidFill>
                <a:latin typeface="Sora Light" pitchFamily="34" charset="0"/>
                <a:ea typeface="Sora Light" pitchFamily="34" charset="-122"/>
                <a:cs typeface="Sora Light" pitchFamily="34" charset="-120"/>
              </a:rPr>
              <a:t> ICSID awards are binding and directly enforceable in all Contracting States as if they were final judgments of a court in that State, without the need for further recognition under domestic law.</a:t>
            </a:r>
            <a:endParaRPr lang="en-US" sz="1250" dirty="0"/>
          </a:p>
        </p:txBody>
      </p:sp>
      <p:sp>
        <p:nvSpPr>
          <p:cNvPr id="9" name="Text 7"/>
          <p:cNvSpPr/>
          <p:nvPr/>
        </p:nvSpPr>
        <p:spPr>
          <a:xfrm>
            <a:off x="7518440" y="1783199"/>
            <a:ext cx="2411254" cy="263723"/>
          </a:xfrm>
          <a:prstGeom prst="rect">
            <a:avLst/>
          </a:prstGeom>
          <a:noFill/>
          <a:ln/>
        </p:spPr>
        <p:txBody>
          <a:bodyPr wrap="none" lIns="0" tIns="0" rIns="0" bIns="0" rtlCol="0" anchor="t"/>
          <a:lstStyle/>
          <a:p>
            <a:pPr marL="0" indent="0" algn="l">
              <a:lnSpc>
                <a:spcPts val="2050"/>
              </a:lnSpc>
              <a:buNone/>
            </a:pPr>
            <a:r>
              <a:rPr lang="en-US" sz="1650" dirty="0">
                <a:solidFill>
                  <a:srgbClr val="1F1E1E"/>
                </a:solidFill>
                <a:latin typeface="Alexandria Semi Bold" pitchFamily="34" charset="0"/>
                <a:ea typeface="Alexandria Semi Bold" pitchFamily="34" charset="-122"/>
                <a:cs typeface="Alexandria Semi Bold" pitchFamily="34" charset="-120"/>
              </a:rPr>
              <a:t>IBA Rules &amp; Guidelines</a:t>
            </a:r>
            <a:endParaRPr lang="en-US" sz="1650" dirty="0"/>
          </a:p>
        </p:txBody>
      </p:sp>
      <p:sp>
        <p:nvSpPr>
          <p:cNvPr id="10" name="Text 8"/>
          <p:cNvSpPr/>
          <p:nvPr/>
        </p:nvSpPr>
        <p:spPr>
          <a:xfrm>
            <a:off x="7518440" y="2207181"/>
            <a:ext cx="6558439" cy="1539478"/>
          </a:xfrm>
          <a:prstGeom prst="rect">
            <a:avLst/>
          </a:prstGeom>
          <a:noFill/>
          <a:ln/>
        </p:spPr>
        <p:txBody>
          <a:bodyPr wrap="square" lIns="0" tIns="0" rIns="0" bIns="0" rtlCol="0" anchor="t"/>
          <a:lstStyle/>
          <a:p>
            <a:pPr marL="0" indent="0" algn="l">
              <a:lnSpc>
                <a:spcPts val="2000"/>
              </a:lnSpc>
              <a:buNone/>
            </a:pPr>
            <a:r>
              <a:rPr lang="en-US" sz="1250" dirty="0">
                <a:solidFill>
                  <a:srgbClr val="3B3535"/>
                </a:solidFill>
                <a:latin typeface="Sora Light" pitchFamily="34" charset="0"/>
                <a:ea typeface="Sora Light" pitchFamily="34" charset="-122"/>
                <a:cs typeface="Sora Light" pitchFamily="34" charset="-120"/>
              </a:rPr>
              <a:t>The International Bar Association (IBA) has developed several sets of "soft law" instruments, such as the IBA Rules on the Taking of Evidence in International Arbitration and the IBA Guidelines on Conflicts of Interest in International Arbitration. These are not legally binding but represent widely accepted best practices designed to enhance the efficiency, fairness, and integrity of international arbitration proceedings.</a:t>
            </a:r>
            <a:endParaRPr lang="en-US" sz="1250" dirty="0"/>
          </a:p>
        </p:txBody>
      </p:sp>
      <p:sp>
        <p:nvSpPr>
          <p:cNvPr id="11" name="Text 9"/>
          <p:cNvSpPr/>
          <p:nvPr/>
        </p:nvSpPr>
        <p:spPr>
          <a:xfrm>
            <a:off x="7518440" y="3890963"/>
            <a:ext cx="6558439" cy="513159"/>
          </a:xfrm>
          <a:prstGeom prst="rect">
            <a:avLst/>
          </a:prstGeom>
          <a:noFill/>
          <a:ln/>
        </p:spPr>
        <p:txBody>
          <a:bodyPr wrap="square" lIns="0" tIns="0" rIns="0" bIns="0" rtlCol="0" anchor="t"/>
          <a:lstStyle/>
          <a:p>
            <a:pPr marL="342900" indent="-342900" algn="l">
              <a:lnSpc>
                <a:spcPts val="2000"/>
              </a:lnSpc>
              <a:buSzPct val="100000"/>
              <a:buChar char="•"/>
            </a:pPr>
            <a:r>
              <a:rPr lang="en-US" sz="1250" b="1" dirty="0">
                <a:solidFill>
                  <a:srgbClr val="3B3535"/>
                </a:solidFill>
                <a:latin typeface="Sora Light" pitchFamily="34" charset="0"/>
                <a:ea typeface="Sora Light" pitchFamily="34" charset="-122"/>
                <a:cs typeface="Sora Light" pitchFamily="34" charset="-120"/>
              </a:rPr>
              <a:t>Nature:</a:t>
            </a:r>
            <a:r>
              <a:rPr lang="en-US" sz="1250" dirty="0">
                <a:solidFill>
                  <a:srgbClr val="3B3535"/>
                </a:solidFill>
                <a:latin typeface="Sora Light" pitchFamily="34" charset="0"/>
                <a:ea typeface="Sora Light" pitchFamily="34" charset="-122"/>
                <a:cs typeface="Sora Light" pitchFamily="34" charset="-120"/>
              </a:rPr>
              <a:t> Non-binding guidelines and rules that serve as practical tools for parties and arbitrators.</a:t>
            </a:r>
            <a:endParaRPr lang="en-US" sz="1250" dirty="0"/>
          </a:p>
        </p:txBody>
      </p:sp>
      <p:sp>
        <p:nvSpPr>
          <p:cNvPr id="12" name="Text 10"/>
          <p:cNvSpPr/>
          <p:nvPr/>
        </p:nvSpPr>
        <p:spPr>
          <a:xfrm>
            <a:off x="7518440" y="4460200"/>
            <a:ext cx="6558439" cy="769739"/>
          </a:xfrm>
          <a:prstGeom prst="rect">
            <a:avLst/>
          </a:prstGeom>
          <a:noFill/>
          <a:ln/>
        </p:spPr>
        <p:txBody>
          <a:bodyPr wrap="square" lIns="0" tIns="0" rIns="0" bIns="0" rtlCol="0" anchor="t"/>
          <a:lstStyle/>
          <a:p>
            <a:pPr marL="342900" indent="-342900" algn="l">
              <a:lnSpc>
                <a:spcPts val="2000"/>
              </a:lnSpc>
              <a:buSzPct val="100000"/>
              <a:buChar char="•"/>
            </a:pPr>
            <a:r>
              <a:rPr lang="en-US" sz="1250" b="1" dirty="0">
                <a:solidFill>
                  <a:srgbClr val="3B3535"/>
                </a:solidFill>
                <a:latin typeface="Sora Light" pitchFamily="34" charset="0"/>
                <a:ea typeface="Sora Light" pitchFamily="34" charset="-122"/>
                <a:cs typeface="Sora Light" pitchFamily="34" charset="-120"/>
              </a:rPr>
              <a:t>Areas Covered:</a:t>
            </a:r>
            <a:r>
              <a:rPr lang="en-US" sz="1250" dirty="0">
                <a:solidFill>
                  <a:srgbClr val="3B3535"/>
                </a:solidFill>
                <a:latin typeface="Sora Light" pitchFamily="34" charset="0"/>
                <a:ea typeface="Sora Light" pitchFamily="34" charset="-122"/>
                <a:cs typeface="Sora Light" pitchFamily="34" charset="-120"/>
              </a:rPr>
              <a:t> Provide detailed guidance on specific procedural aspects, including document production, witness and expert testimony, and arbitrator disclosure obligations.</a:t>
            </a:r>
            <a:endParaRPr lang="en-US" sz="1250" dirty="0"/>
          </a:p>
        </p:txBody>
      </p:sp>
      <p:sp>
        <p:nvSpPr>
          <p:cNvPr id="13" name="Text 11"/>
          <p:cNvSpPr/>
          <p:nvPr/>
        </p:nvSpPr>
        <p:spPr>
          <a:xfrm>
            <a:off x="7518440" y="5286018"/>
            <a:ext cx="6558439" cy="513159"/>
          </a:xfrm>
          <a:prstGeom prst="rect">
            <a:avLst/>
          </a:prstGeom>
          <a:noFill/>
          <a:ln/>
        </p:spPr>
        <p:txBody>
          <a:bodyPr wrap="square" lIns="0" tIns="0" rIns="0" bIns="0" rtlCol="0" anchor="t"/>
          <a:lstStyle/>
          <a:p>
            <a:pPr marL="342900" indent="-342900" algn="l">
              <a:lnSpc>
                <a:spcPts val="2000"/>
              </a:lnSpc>
              <a:buSzPct val="100000"/>
              <a:buChar char="•"/>
            </a:pPr>
            <a:r>
              <a:rPr lang="en-US" sz="1250" b="1" dirty="0">
                <a:solidFill>
                  <a:srgbClr val="3B3535"/>
                </a:solidFill>
                <a:latin typeface="Sora Light" pitchFamily="34" charset="0"/>
                <a:ea typeface="Sora Light" pitchFamily="34" charset="-122"/>
                <a:cs typeface="Sora Light" pitchFamily="34" charset="-120"/>
              </a:rPr>
              <a:t>Purpose:</a:t>
            </a:r>
            <a:r>
              <a:rPr lang="en-US" sz="1250" dirty="0">
                <a:solidFill>
                  <a:srgbClr val="3B3535"/>
                </a:solidFill>
                <a:latin typeface="Sora Light" pitchFamily="34" charset="0"/>
                <a:ea typeface="Sora Light" pitchFamily="34" charset="-122"/>
                <a:cs typeface="Sora Light" pitchFamily="34" charset="-120"/>
              </a:rPr>
              <a:t> Promote uniformity and predictability in arbitration practice, reduce procedural disputes, and foster confidence in the arbitral process.</a:t>
            </a:r>
            <a:endParaRPr lang="en-US" sz="1250" dirty="0"/>
          </a:p>
        </p:txBody>
      </p:sp>
      <p:sp>
        <p:nvSpPr>
          <p:cNvPr id="14" name="Text 12"/>
          <p:cNvSpPr/>
          <p:nvPr/>
        </p:nvSpPr>
        <p:spPr>
          <a:xfrm>
            <a:off x="7518440" y="5855256"/>
            <a:ext cx="6558439" cy="769739"/>
          </a:xfrm>
          <a:prstGeom prst="rect">
            <a:avLst/>
          </a:prstGeom>
          <a:noFill/>
          <a:ln/>
        </p:spPr>
        <p:txBody>
          <a:bodyPr wrap="square" lIns="0" tIns="0" rIns="0" bIns="0" rtlCol="0" anchor="t"/>
          <a:lstStyle/>
          <a:p>
            <a:pPr marL="342900" indent="-342900" algn="l">
              <a:lnSpc>
                <a:spcPts val="2000"/>
              </a:lnSpc>
              <a:buSzPct val="100000"/>
              <a:buChar char="•"/>
            </a:pPr>
            <a:r>
              <a:rPr lang="en-US" sz="1250" b="1" dirty="0">
                <a:solidFill>
                  <a:srgbClr val="3B3535"/>
                </a:solidFill>
                <a:latin typeface="Sora Light" pitchFamily="34" charset="0"/>
                <a:ea typeface="Sora Light" pitchFamily="34" charset="-122"/>
                <a:cs typeface="Sora Light" pitchFamily="34" charset="-120"/>
              </a:rPr>
              <a:t>Adoption:</a:t>
            </a:r>
            <a:r>
              <a:rPr lang="en-US" sz="1250" dirty="0">
                <a:solidFill>
                  <a:srgbClr val="3B3535"/>
                </a:solidFill>
                <a:latin typeface="Sora Light" pitchFamily="34" charset="0"/>
                <a:ea typeface="Sora Light" pitchFamily="34" charset="-122"/>
                <a:cs typeface="Sora Light" pitchFamily="34" charset="-120"/>
              </a:rPr>
              <a:t> Frequently adopted by parties or referred to by arbitral tribunals, demonstrating their significant influence on international arbitration practice worldwide.</a:t>
            </a:r>
            <a:endParaRPr lang="en-US" sz="1250" dirty="0"/>
          </a:p>
        </p:txBody>
      </p:sp>
      <p:sp>
        <p:nvSpPr>
          <p:cNvPr id="15" name="Text 13"/>
          <p:cNvSpPr/>
          <p:nvPr/>
        </p:nvSpPr>
        <p:spPr>
          <a:xfrm>
            <a:off x="561142" y="6861453"/>
            <a:ext cx="13508117" cy="513159"/>
          </a:xfrm>
          <a:prstGeom prst="rect">
            <a:avLst/>
          </a:prstGeom>
          <a:noFill/>
          <a:ln/>
        </p:spPr>
        <p:txBody>
          <a:bodyPr wrap="square" lIns="0" tIns="0" rIns="0" bIns="0" rtlCol="0" anchor="t"/>
          <a:lstStyle/>
          <a:p>
            <a:pPr marL="0" indent="0" algn="l">
              <a:lnSpc>
                <a:spcPts val="2000"/>
              </a:lnSpc>
              <a:buNone/>
            </a:pPr>
            <a:r>
              <a:rPr lang="en-US" sz="1250" dirty="0">
                <a:solidFill>
                  <a:srgbClr val="3B3535"/>
                </a:solidFill>
                <a:latin typeface="Sora Light" pitchFamily="34" charset="0"/>
                <a:ea typeface="Sora Light" pitchFamily="34" charset="-122"/>
                <a:cs typeface="Sora Light" pitchFamily="34" charset="-120"/>
              </a:rPr>
              <a:t>While the ICSID Convention provides a foundational legal framework for investor-state disputes, the IBA Rules and Guidelines complement this by offering practical, non-binding standards for procedural conduct, together shaping the landscape of international arbitration.</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10208" y="558046"/>
            <a:ext cx="11685984" cy="667583"/>
          </a:xfrm>
          <a:prstGeom prst="rect">
            <a:avLst/>
          </a:prstGeom>
          <a:noFill/>
          <a:ln/>
        </p:spPr>
        <p:txBody>
          <a:bodyPr wrap="none" lIns="0" tIns="0" rIns="0" bIns="0" rtlCol="0" anchor="t"/>
          <a:lstStyle/>
          <a:p>
            <a:pPr marL="0" indent="0" algn="l">
              <a:lnSpc>
                <a:spcPts val="5250"/>
              </a:lnSpc>
              <a:buNone/>
            </a:pPr>
            <a:r>
              <a:rPr lang="en-US" sz="4200" dirty="0">
                <a:solidFill>
                  <a:srgbClr val="1F1E1E"/>
                </a:solidFill>
                <a:latin typeface="Alexandria Semi Bold" pitchFamily="34" charset="0"/>
                <a:ea typeface="Alexandria Semi Bold" pitchFamily="34" charset="-122"/>
                <a:cs typeface="Alexandria Semi Bold" pitchFamily="34" charset="-120"/>
              </a:rPr>
              <a:t>Leading Arbitration Institutions Worldwide</a:t>
            </a:r>
            <a:endParaRPr lang="en-US" sz="4200" dirty="0"/>
          </a:p>
        </p:txBody>
      </p:sp>
      <p:sp>
        <p:nvSpPr>
          <p:cNvPr id="3" name="Shape 1"/>
          <p:cNvSpPr/>
          <p:nvPr/>
        </p:nvSpPr>
        <p:spPr>
          <a:xfrm>
            <a:off x="710208" y="1631513"/>
            <a:ext cx="13209984" cy="6047899"/>
          </a:xfrm>
          <a:prstGeom prst="roundRect">
            <a:avLst>
              <a:gd name="adj" fmla="val 1409"/>
            </a:avLst>
          </a:prstGeom>
          <a:noFill/>
          <a:ln w="7620">
            <a:solidFill>
              <a:srgbClr val="000000">
                <a:alpha val="8000"/>
              </a:srgbClr>
            </a:solidFill>
            <a:prstDash val="solid"/>
          </a:ln>
        </p:spPr>
      </p:sp>
      <p:sp>
        <p:nvSpPr>
          <p:cNvPr id="4" name="Shape 2"/>
          <p:cNvSpPr/>
          <p:nvPr/>
        </p:nvSpPr>
        <p:spPr>
          <a:xfrm>
            <a:off x="717828" y="1639133"/>
            <a:ext cx="13194744" cy="583406"/>
          </a:xfrm>
          <a:prstGeom prst="rect">
            <a:avLst/>
          </a:prstGeom>
          <a:solidFill>
            <a:srgbClr val="FFFFFF">
              <a:alpha val="4000"/>
            </a:srgbClr>
          </a:solidFill>
          <a:ln/>
        </p:spPr>
      </p:sp>
      <p:sp>
        <p:nvSpPr>
          <p:cNvPr id="5" name="Text 3"/>
          <p:cNvSpPr/>
          <p:nvPr/>
        </p:nvSpPr>
        <p:spPr>
          <a:xfrm>
            <a:off x="920948" y="1768435"/>
            <a:ext cx="4868228" cy="324802"/>
          </a:xfrm>
          <a:prstGeom prst="rect">
            <a:avLst/>
          </a:prstGeom>
          <a:noFill/>
          <a:ln/>
        </p:spPr>
        <p:txBody>
          <a:bodyPr wrap="none" lIns="0" tIns="0" rIns="0" bIns="0" rtlCol="0" anchor="t"/>
          <a:lstStyle/>
          <a:p>
            <a:pPr marL="0" indent="0" algn="l">
              <a:lnSpc>
                <a:spcPts val="2550"/>
              </a:lnSpc>
              <a:buNone/>
            </a:pPr>
            <a:r>
              <a:rPr lang="en-US" sz="1550" b="1" dirty="0">
                <a:solidFill>
                  <a:srgbClr val="3B3535"/>
                </a:solidFill>
                <a:latin typeface="Sora Light" pitchFamily="34" charset="0"/>
                <a:ea typeface="Sora Light" pitchFamily="34" charset="-122"/>
                <a:cs typeface="Sora Light" pitchFamily="34" charset="-120"/>
              </a:rPr>
              <a:t>Institution</a:t>
            </a:r>
            <a:endParaRPr lang="en-US" sz="1550" dirty="0"/>
          </a:p>
        </p:txBody>
      </p:sp>
      <p:sp>
        <p:nvSpPr>
          <p:cNvPr id="6" name="Text 4"/>
          <p:cNvSpPr/>
          <p:nvPr/>
        </p:nvSpPr>
        <p:spPr>
          <a:xfrm>
            <a:off x="6202561" y="1768435"/>
            <a:ext cx="3544967" cy="324802"/>
          </a:xfrm>
          <a:prstGeom prst="rect">
            <a:avLst/>
          </a:prstGeom>
          <a:noFill/>
          <a:ln/>
        </p:spPr>
        <p:txBody>
          <a:bodyPr wrap="none" lIns="0" tIns="0" rIns="0" bIns="0" rtlCol="0" anchor="t"/>
          <a:lstStyle/>
          <a:p>
            <a:pPr marL="0" indent="0" algn="l">
              <a:lnSpc>
                <a:spcPts val="2550"/>
              </a:lnSpc>
              <a:buNone/>
            </a:pPr>
            <a:r>
              <a:rPr lang="en-US" sz="1550" b="1" dirty="0">
                <a:solidFill>
                  <a:srgbClr val="3B3535"/>
                </a:solidFill>
                <a:latin typeface="Sora Light" pitchFamily="34" charset="0"/>
                <a:ea typeface="Sora Light" pitchFamily="34" charset="-122"/>
                <a:cs typeface="Sora Light" pitchFamily="34" charset="-120"/>
              </a:rPr>
              <a:t>Location</a:t>
            </a:r>
            <a:endParaRPr lang="en-US" sz="1550" dirty="0"/>
          </a:p>
        </p:txBody>
      </p:sp>
      <p:sp>
        <p:nvSpPr>
          <p:cNvPr id="7" name="Text 5"/>
          <p:cNvSpPr/>
          <p:nvPr/>
        </p:nvSpPr>
        <p:spPr>
          <a:xfrm>
            <a:off x="10160913" y="1768435"/>
            <a:ext cx="3548777" cy="324802"/>
          </a:xfrm>
          <a:prstGeom prst="rect">
            <a:avLst/>
          </a:prstGeom>
          <a:noFill/>
          <a:ln/>
        </p:spPr>
        <p:txBody>
          <a:bodyPr wrap="none" lIns="0" tIns="0" rIns="0" bIns="0" rtlCol="0" anchor="t"/>
          <a:lstStyle/>
          <a:p>
            <a:pPr marL="0" indent="0" algn="l">
              <a:lnSpc>
                <a:spcPts val="2550"/>
              </a:lnSpc>
              <a:buNone/>
            </a:pPr>
            <a:r>
              <a:rPr lang="en-US" sz="1550" b="1" dirty="0">
                <a:solidFill>
                  <a:srgbClr val="3B3535"/>
                </a:solidFill>
                <a:latin typeface="Sora Light" pitchFamily="34" charset="0"/>
                <a:ea typeface="Sora Light" pitchFamily="34" charset="-122"/>
                <a:cs typeface="Sora Light" pitchFamily="34" charset="-120"/>
              </a:rPr>
              <a:t>Distinctive Features</a:t>
            </a:r>
            <a:endParaRPr lang="en-US" sz="1550" dirty="0"/>
          </a:p>
        </p:txBody>
      </p:sp>
      <p:sp>
        <p:nvSpPr>
          <p:cNvPr id="8" name="Shape 6"/>
          <p:cNvSpPr/>
          <p:nvPr/>
        </p:nvSpPr>
        <p:spPr>
          <a:xfrm>
            <a:off x="717828" y="2222540"/>
            <a:ext cx="13194744" cy="908209"/>
          </a:xfrm>
          <a:prstGeom prst="rect">
            <a:avLst/>
          </a:prstGeom>
          <a:solidFill>
            <a:srgbClr val="000000">
              <a:alpha val="4000"/>
            </a:srgbClr>
          </a:solidFill>
          <a:ln/>
        </p:spPr>
      </p:sp>
      <p:sp>
        <p:nvSpPr>
          <p:cNvPr id="9" name="Text 7"/>
          <p:cNvSpPr/>
          <p:nvPr/>
        </p:nvSpPr>
        <p:spPr>
          <a:xfrm>
            <a:off x="920948" y="2351842"/>
            <a:ext cx="4868228" cy="324802"/>
          </a:xfrm>
          <a:prstGeom prst="rect">
            <a:avLst/>
          </a:prstGeom>
          <a:noFill/>
          <a:ln/>
        </p:spPr>
        <p:txBody>
          <a:bodyPr wrap="non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International Chamber of Commerce (ICC)</a:t>
            </a:r>
            <a:endParaRPr lang="en-US" sz="1550" dirty="0"/>
          </a:p>
        </p:txBody>
      </p:sp>
      <p:sp>
        <p:nvSpPr>
          <p:cNvPr id="10" name="Text 8"/>
          <p:cNvSpPr/>
          <p:nvPr/>
        </p:nvSpPr>
        <p:spPr>
          <a:xfrm>
            <a:off x="6202561" y="2351842"/>
            <a:ext cx="3544967" cy="324802"/>
          </a:xfrm>
          <a:prstGeom prst="rect">
            <a:avLst/>
          </a:prstGeom>
          <a:noFill/>
          <a:ln/>
        </p:spPr>
        <p:txBody>
          <a:bodyPr wrap="non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Paris, France</a:t>
            </a:r>
            <a:endParaRPr lang="en-US" sz="1550" dirty="0"/>
          </a:p>
        </p:txBody>
      </p:sp>
      <p:sp>
        <p:nvSpPr>
          <p:cNvPr id="11" name="Text 9"/>
          <p:cNvSpPr/>
          <p:nvPr/>
        </p:nvSpPr>
        <p:spPr>
          <a:xfrm>
            <a:off x="10160913" y="2351842"/>
            <a:ext cx="3548777" cy="649605"/>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Largest caseload globally; scrutiny of awards</a:t>
            </a:r>
            <a:endParaRPr lang="en-US" sz="1550" dirty="0"/>
          </a:p>
        </p:txBody>
      </p:sp>
      <p:sp>
        <p:nvSpPr>
          <p:cNvPr id="12" name="Shape 10"/>
          <p:cNvSpPr/>
          <p:nvPr/>
        </p:nvSpPr>
        <p:spPr>
          <a:xfrm>
            <a:off x="717828" y="3130748"/>
            <a:ext cx="13194744" cy="908209"/>
          </a:xfrm>
          <a:prstGeom prst="rect">
            <a:avLst/>
          </a:prstGeom>
          <a:solidFill>
            <a:srgbClr val="FFFFFF">
              <a:alpha val="4000"/>
            </a:srgbClr>
          </a:solidFill>
          <a:ln/>
        </p:spPr>
      </p:sp>
      <p:sp>
        <p:nvSpPr>
          <p:cNvPr id="13" name="Text 11"/>
          <p:cNvSpPr/>
          <p:nvPr/>
        </p:nvSpPr>
        <p:spPr>
          <a:xfrm>
            <a:off x="920948" y="3260050"/>
            <a:ext cx="4868228" cy="649605"/>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London Court of International Arbitration (LCIA)</a:t>
            </a:r>
            <a:endParaRPr lang="en-US" sz="1550" dirty="0"/>
          </a:p>
        </p:txBody>
      </p:sp>
      <p:sp>
        <p:nvSpPr>
          <p:cNvPr id="14" name="Text 12"/>
          <p:cNvSpPr/>
          <p:nvPr/>
        </p:nvSpPr>
        <p:spPr>
          <a:xfrm>
            <a:off x="6202561" y="3260050"/>
            <a:ext cx="3544967" cy="324802"/>
          </a:xfrm>
          <a:prstGeom prst="rect">
            <a:avLst/>
          </a:prstGeom>
          <a:noFill/>
          <a:ln/>
        </p:spPr>
        <p:txBody>
          <a:bodyPr wrap="non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London, UK</a:t>
            </a:r>
            <a:endParaRPr lang="en-US" sz="1550" dirty="0"/>
          </a:p>
        </p:txBody>
      </p:sp>
      <p:sp>
        <p:nvSpPr>
          <p:cNvPr id="15" name="Text 13"/>
          <p:cNvSpPr/>
          <p:nvPr/>
        </p:nvSpPr>
        <p:spPr>
          <a:xfrm>
            <a:off x="10160913" y="3260050"/>
            <a:ext cx="3548777" cy="324802"/>
          </a:xfrm>
          <a:prstGeom prst="rect">
            <a:avLst/>
          </a:prstGeom>
          <a:noFill/>
          <a:ln/>
        </p:spPr>
        <p:txBody>
          <a:bodyPr wrap="non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Efficiency; English law expertise</a:t>
            </a:r>
            <a:endParaRPr lang="en-US" sz="1550" dirty="0"/>
          </a:p>
        </p:txBody>
      </p:sp>
      <p:sp>
        <p:nvSpPr>
          <p:cNvPr id="16" name="Shape 14"/>
          <p:cNvSpPr/>
          <p:nvPr/>
        </p:nvSpPr>
        <p:spPr>
          <a:xfrm>
            <a:off x="717828" y="4038957"/>
            <a:ext cx="13194744" cy="908209"/>
          </a:xfrm>
          <a:prstGeom prst="rect">
            <a:avLst/>
          </a:prstGeom>
          <a:solidFill>
            <a:srgbClr val="000000">
              <a:alpha val="4000"/>
            </a:srgbClr>
          </a:solidFill>
          <a:ln/>
        </p:spPr>
      </p:sp>
      <p:sp>
        <p:nvSpPr>
          <p:cNvPr id="17" name="Text 15"/>
          <p:cNvSpPr/>
          <p:nvPr/>
        </p:nvSpPr>
        <p:spPr>
          <a:xfrm>
            <a:off x="920948" y="4168259"/>
            <a:ext cx="4868228" cy="649605"/>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Singapore International Arbitration Centre (SIAC)</a:t>
            </a:r>
            <a:endParaRPr lang="en-US" sz="1550" dirty="0"/>
          </a:p>
        </p:txBody>
      </p:sp>
      <p:sp>
        <p:nvSpPr>
          <p:cNvPr id="18" name="Text 16"/>
          <p:cNvSpPr/>
          <p:nvPr/>
        </p:nvSpPr>
        <p:spPr>
          <a:xfrm>
            <a:off x="6202561" y="4168259"/>
            <a:ext cx="3544967" cy="324802"/>
          </a:xfrm>
          <a:prstGeom prst="rect">
            <a:avLst/>
          </a:prstGeom>
          <a:noFill/>
          <a:ln/>
        </p:spPr>
        <p:txBody>
          <a:bodyPr wrap="non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Singapore</a:t>
            </a:r>
            <a:endParaRPr lang="en-US" sz="1550" dirty="0"/>
          </a:p>
        </p:txBody>
      </p:sp>
      <p:sp>
        <p:nvSpPr>
          <p:cNvPr id="19" name="Text 17"/>
          <p:cNvSpPr/>
          <p:nvPr/>
        </p:nvSpPr>
        <p:spPr>
          <a:xfrm>
            <a:off x="10160913" y="4168259"/>
            <a:ext cx="3548777" cy="649605"/>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Asia's fastest growing hub; expedited procedure</a:t>
            </a:r>
            <a:endParaRPr lang="en-US" sz="1550" dirty="0"/>
          </a:p>
        </p:txBody>
      </p:sp>
      <p:sp>
        <p:nvSpPr>
          <p:cNvPr id="20" name="Shape 18"/>
          <p:cNvSpPr/>
          <p:nvPr/>
        </p:nvSpPr>
        <p:spPr>
          <a:xfrm>
            <a:off x="717828" y="4947166"/>
            <a:ext cx="13194744" cy="908209"/>
          </a:xfrm>
          <a:prstGeom prst="rect">
            <a:avLst/>
          </a:prstGeom>
          <a:solidFill>
            <a:srgbClr val="FFFFFF">
              <a:alpha val="4000"/>
            </a:srgbClr>
          </a:solidFill>
          <a:ln/>
        </p:spPr>
      </p:sp>
      <p:sp>
        <p:nvSpPr>
          <p:cNvPr id="21" name="Text 19"/>
          <p:cNvSpPr/>
          <p:nvPr/>
        </p:nvSpPr>
        <p:spPr>
          <a:xfrm>
            <a:off x="920948" y="5076468"/>
            <a:ext cx="4868228" cy="649605"/>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International Centre for Settlement of Investment Disputes (ICSID)</a:t>
            </a:r>
            <a:endParaRPr lang="en-US" sz="1550" dirty="0"/>
          </a:p>
        </p:txBody>
      </p:sp>
      <p:sp>
        <p:nvSpPr>
          <p:cNvPr id="22" name="Text 20"/>
          <p:cNvSpPr/>
          <p:nvPr/>
        </p:nvSpPr>
        <p:spPr>
          <a:xfrm>
            <a:off x="6202561" y="5076468"/>
            <a:ext cx="3544967" cy="324802"/>
          </a:xfrm>
          <a:prstGeom prst="rect">
            <a:avLst/>
          </a:prstGeom>
          <a:noFill/>
          <a:ln/>
        </p:spPr>
        <p:txBody>
          <a:bodyPr wrap="non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Washington DC, USA</a:t>
            </a:r>
            <a:endParaRPr lang="en-US" sz="1550" dirty="0"/>
          </a:p>
        </p:txBody>
      </p:sp>
      <p:sp>
        <p:nvSpPr>
          <p:cNvPr id="23" name="Text 21"/>
          <p:cNvSpPr/>
          <p:nvPr/>
        </p:nvSpPr>
        <p:spPr>
          <a:xfrm>
            <a:off x="10160913" y="5076468"/>
            <a:ext cx="3548777" cy="649605"/>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World Bank affiliated; investment disputes</a:t>
            </a:r>
            <a:endParaRPr lang="en-US" sz="1550" dirty="0"/>
          </a:p>
        </p:txBody>
      </p:sp>
      <p:sp>
        <p:nvSpPr>
          <p:cNvPr id="24" name="Shape 22"/>
          <p:cNvSpPr/>
          <p:nvPr/>
        </p:nvSpPr>
        <p:spPr>
          <a:xfrm>
            <a:off x="717828" y="5855375"/>
            <a:ext cx="13194744" cy="908209"/>
          </a:xfrm>
          <a:prstGeom prst="rect">
            <a:avLst/>
          </a:prstGeom>
          <a:solidFill>
            <a:srgbClr val="000000">
              <a:alpha val="4000"/>
            </a:srgbClr>
          </a:solidFill>
          <a:ln/>
        </p:spPr>
      </p:sp>
      <p:sp>
        <p:nvSpPr>
          <p:cNvPr id="25" name="Text 23"/>
          <p:cNvSpPr/>
          <p:nvPr/>
        </p:nvSpPr>
        <p:spPr>
          <a:xfrm>
            <a:off x="920948" y="5984677"/>
            <a:ext cx="4868228" cy="324802"/>
          </a:xfrm>
          <a:prstGeom prst="rect">
            <a:avLst/>
          </a:prstGeom>
          <a:noFill/>
          <a:ln/>
        </p:spPr>
        <p:txBody>
          <a:bodyPr wrap="non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African Arbitration Association (AfAA)</a:t>
            </a:r>
            <a:endParaRPr lang="en-US" sz="1550" dirty="0"/>
          </a:p>
        </p:txBody>
      </p:sp>
      <p:sp>
        <p:nvSpPr>
          <p:cNvPr id="26" name="Text 24"/>
          <p:cNvSpPr/>
          <p:nvPr/>
        </p:nvSpPr>
        <p:spPr>
          <a:xfrm>
            <a:off x="6202561" y="5984677"/>
            <a:ext cx="3544967" cy="324802"/>
          </a:xfrm>
          <a:prstGeom prst="rect">
            <a:avLst/>
          </a:prstGeom>
          <a:noFill/>
          <a:ln/>
        </p:spPr>
        <p:txBody>
          <a:bodyPr wrap="non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Various African locations</a:t>
            </a:r>
            <a:endParaRPr lang="en-US" sz="1550" dirty="0"/>
          </a:p>
        </p:txBody>
      </p:sp>
      <p:sp>
        <p:nvSpPr>
          <p:cNvPr id="27" name="Text 25"/>
          <p:cNvSpPr/>
          <p:nvPr/>
        </p:nvSpPr>
        <p:spPr>
          <a:xfrm>
            <a:off x="10160913" y="5984677"/>
            <a:ext cx="3548777" cy="649605"/>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Regional expertise; capacity building</a:t>
            </a:r>
            <a:endParaRPr lang="en-US" sz="1550" dirty="0"/>
          </a:p>
        </p:txBody>
      </p:sp>
      <p:sp>
        <p:nvSpPr>
          <p:cNvPr id="28" name="Shape 26"/>
          <p:cNvSpPr/>
          <p:nvPr/>
        </p:nvSpPr>
        <p:spPr>
          <a:xfrm>
            <a:off x="717828" y="6763583"/>
            <a:ext cx="13194744" cy="908209"/>
          </a:xfrm>
          <a:prstGeom prst="rect">
            <a:avLst/>
          </a:prstGeom>
          <a:solidFill>
            <a:srgbClr val="FFFFFF">
              <a:alpha val="4000"/>
            </a:srgbClr>
          </a:solidFill>
          <a:ln/>
        </p:spPr>
      </p:sp>
      <p:sp>
        <p:nvSpPr>
          <p:cNvPr id="29" name="Text 27"/>
          <p:cNvSpPr/>
          <p:nvPr/>
        </p:nvSpPr>
        <p:spPr>
          <a:xfrm>
            <a:off x="920948" y="6892885"/>
            <a:ext cx="4868228" cy="324802"/>
          </a:xfrm>
          <a:prstGeom prst="rect">
            <a:avLst/>
          </a:prstGeom>
          <a:noFill/>
          <a:ln/>
        </p:spPr>
        <p:txBody>
          <a:bodyPr wrap="non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Cairo Regional Centre (CRCICA)</a:t>
            </a:r>
            <a:endParaRPr lang="en-US" sz="1550" dirty="0"/>
          </a:p>
        </p:txBody>
      </p:sp>
      <p:sp>
        <p:nvSpPr>
          <p:cNvPr id="30" name="Text 28"/>
          <p:cNvSpPr/>
          <p:nvPr/>
        </p:nvSpPr>
        <p:spPr>
          <a:xfrm>
            <a:off x="6202561" y="6892885"/>
            <a:ext cx="3544967" cy="324802"/>
          </a:xfrm>
          <a:prstGeom prst="rect">
            <a:avLst/>
          </a:prstGeom>
          <a:noFill/>
          <a:ln/>
        </p:spPr>
        <p:txBody>
          <a:bodyPr wrap="non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Cairo, Egypt</a:t>
            </a:r>
            <a:endParaRPr lang="en-US" sz="1550" dirty="0"/>
          </a:p>
        </p:txBody>
      </p:sp>
      <p:sp>
        <p:nvSpPr>
          <p:cNvPr id="31" name="Text 29"/>
          <p:cNvSpPr/>
          <p:nvPr/>
        </p:nvSpPr>
        <p:spPr>
          <a:xfrm>
            <a:off x="10160913" y="6892885"/>
            <a:ext cx="3548777" cy="649605"/>
          </a:xfrm>
          <a:prstGeom prst="rect">
            <a:avLst/>
          </a:prstGeom>
          <a:noFill/>
          <a:ln/>
        </p:spPr>
        <p:txBody>
          <a:bodyPr wrap="square" lIns="0" tIns="0" rIns="0" bIns="0" rtlCol="0" anchor="t"/>
          <a:lstStyle/>
          <a:p>
            <a:pPr marL="0" indent="0" algn="l">
              <a:lnSpc>
                <a:spcPts val="2550"/>
              </a:lnSpc>
              <a:buNone/>
            </a:pPr>
            <a:r>
              <a:rPr lang="en-US" sz="1550" dirty="0">
                <a:solidFill>
                  <a:srgbClr val="3B3535"/>
                </a:solidFill>
                <a:latin typeface="Sora Light" pitchFamily="34" charset="0"/>
                <a:ea typeface="Sora Light" pitchFamily="34" charset="-122"/>
                <a:cs typeface="Sora Light" pitchFamily="34" charset="-120"/>
              </a:rPr>
              <a:t>MENA expertise; affordable fee structure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78631" y="375999"/>
            <a:ext cx="7780496" cy="449818"/>
          </a:xfrm>
          <a:prstGeom prst="rect">
            <a:avLst/>
          </a:prstGeom>
          <a:noFill/>
          <a:ln/>
        </p:spPr>
        <p:txBody>
          <a:bodyPr wrap="none" lIns="0" tIns="0" rIns="0" bIns="0" rtlCol="0" anchor="t"/>
          <a:lstStyle/>
          <a:p>
            <a:pPr marL="0" indent="0" algn="l">
              <a:lnSpc>
                <a:spcPts val="3500"/>
              </a:lnSpc>
              <a:buNone/>
            </a:pPr>
            <a:r>
              <a:rPr lang="en-US" sz="2800" dirty="0">
                <a:solidFill>
                  <a:srgbClr val="1F1E1E"/>
                </a:solidFill>
                <a:latin typeface="Alexandria Semi Bold" pitchFamily="34" charset="0"/>
                <a:ea typeface="Alexandria Semi Bold" pitchFamily="34" charset="-122"/>
                <a:cs typeface="Alexandria Semi Bold" pitchFamily="34" charset="-120"/>
              </a:rPr>
              <a:t>Contemporary Practices and Trends (2025)</a:t>
            </a:r>
            <a:endParaRPr lang="en-US" sz="2800" dirty="0"/>
          </a:p>
        </p:txBody>
      </p:sp>
      <p:pic>
        <p:nvPicPr>
          <p:cNvPr id="3" name="Image 0" descr="preencoded.png"/>
          <p:cNvPicPr>
            <a:picLocks noChangeAspect="1"/>
          </p:cNvPicPr>
          <p:nvPr/>
        </p:nvPicPr>
        <p:blipFill>
          <a:blip r:embed="rId3"/>
          <a:stretch>
            <a:fillRect/>
          </a:stretch>
        </p:blipFill>
        <p:spPr>
          <a:xfrm>
            <a:off x="478631" y="1184791"/>
            <a:ext cx="341828" cy="341828"/>
          </a:xfrm>
          <a:prstGeom prst="rect">
            <a:avLst/>
          </a:prstGeom>
        </p:spPr>
      </p:pic>
      <p:sp>
        <p:nvSpPr>
          <p:cNvPr id="4" name="Text 1"/>
          <p:cNvSpPr/>
          <p:nvPr/>
        </p:nvSpPr>
        <p:spPr>
          <a:xfrm>
            <a:off x="478631" y="1697474"/>
            <a:ext cx="1997869" cy="224790"/>
          </a:xfrm>
          <a:prstGeom prst="rect">
            <a:avLst/>
          </a:prstGeom>
          <a:noFill/>
          <a:ln/>
        </p:spPr>
        <p:txBody>
          <a:bodyPr wrap="none" lIns="0" tIns="0" rIns="0" bIns="0" rtlCol="0" anchor="t"/>
          <a:lstStyle/>
          <a:p>
            <a:pPr marL="0" indent="0" algn="l">
              <a:lnSpc>
                <a:spcPts val="1750"/>
              </a:lnSpc>
              <a:buNone/>
            </a:pPr>
            <a:r>
              <a:rPr lang="en-US" sz="1400" dirty="0">
                <a:solidFill>
                  <a:srgbClr val="3B3535"/>
                </a:solidFill>
                <a:latin typeface="Alexandria Semi Bold" pitchFamily="34" charset="0"/>
                <a:ea typeface="Alexandria Semi Bold" pitchFamily="34" charset="-122"/>
                <a:cs typeface="Alexandria Semi Bold" pitchFamily="34" charset="-120"/>
              </a:rPr>
              <a:t>Digital Asset Disputes</a:t>
            </a:r>
            <a:endParaRPr lang="en-US" sz="1400" dirty="0"/>
          </a:p>
        </p:txBody>
      </p:sp>
      <p:sp>
        <p:nvSpPr>
          <p:cNvPr id="5" name="Text 2"/>
          <p:cNvSpPr/>
          <p:nvPr/>
        </p:nvSpPr>
        <p:spPr>
          <a:xfrm>
            <a:off x="478631" y="2058948"/>
            <a:ext cx="6669762" cy="218837"/>
          </a:xfrm>
          <a:prstGeom prst="rect">
            <a:avLst/>
          </a:prstGeom>
          <a:noFill/>
          <a:ln/>
        </p:spPr>
        <p:txBody>
          <a:bodyPr wrap="none" lIns="0" tIns="0" rIns="0" bIns="0" rtlCol="0" anchor="t"/>
          <a:lstStyle/>
          <a:p>
            <a:pPr marL="0" indent="0" algn="l">
              <a:lnSpc>
                <a:spcPts val="1700"/>
              </a:lnSpc>
              <a:buNone/>
            </a:pPr>
            <a:r>
              <a:rPr lang="en-US" sz="1050" dirty="0">
                <a:solidFill>
                  <a:srgbClr val="3B3535"/>
                </a:solidFill>
                <a:latin typeface="Sora Light" pitchFamily="34" charset="0"/>
                <a:ea typeface="Sora Light" pitchFamily="34" charset="-122"/>
                <a:cs typeface="Sora Light" pitchFamily="34" charset="-120"/>
              </a:rPr>
              <a:t>Rise in cryptocurrency and smart contract arbitrations requiring specialised technical expertise</a:t>
            </a:r>
            <a:endParaRPr lang="en-US" sz="1050" dirty="0"/>
          </a:p>
        </p:txBody>
      </p:sp>
      <p:pic>
        <p:nvPicPr>
          <p:cNvPr id="6" name="Image 1" descr="preencoded.png"/>
          <p:cNvPicPr>
            <a:picLocks noChangeAspect="1"/>
          </p:cNvPicPr>
          <p:nvPr/>
        </p:nvPicPr>
        <p:blipFill>
          <a:blip r:embed="rId4"/>
          <a:stretch>
            <a:fillRect/>
          </a:stretch>
        </p:blipFill>
        <p:spPr>
          <a:xfrm>
            <a:off x="478631" y="2551271"/>
            <a:ext cx="341828" cy="341828"/>
          </a:xfrm>
          <a:prstGeom prst="rect">
            <a:avLst/>
          </a:prstGeom>
        </p:spPr>
      </p:pic>
      <p:sp>
        <p:nvSpPr>
          <p:cNvPr id="7" name="Text 3"/>
          <p:cNvSpPr/>
          <p:nvPr/>
        </p:nvSpPr>
        <p:spPr>
          <a:xfrm>
            <a:off x="478631" y="3063954"/>
            <a:ext cx="1831896" cy="224790"/>
          </a:xfrm>
          <a:prstGeom prst="rect">
            <a:avLst/>
          </a:prstGeom>
          <a:noFill/>
          <a:ln/>
        </p:spPr>
        <p:txBody>
          <a:bodyPr wrap="none" lIns="0" tIns="0" rIns="0" bIns="0" rtlCol="0" anchor="t"/>
          <a:lstStyle/>
          <a:p>
            <a:pPr marL="0" indent="0" algn="l">
              <a:lnSpc>
                <a:spcPts val="1750"/>
              </a:lnSpc>
              <a:buNone/>
            </a:pPr>
            <a:r>
              <a:rPr lang="en-US" sz="1400" dirty="0">
                <a:solidFill>
                  <a:srgbClr val="3B3535"/>
                </a:solidFill>
                <a:latin typeface="Alexandria Semi Bold" pitchFamily="34" charset="0"/>
                <a:ea typeface="Alexandria Semi Bold" pitchFamily="34" charset="-122"/>
                <a:cs typeface="Alexandria Semi Bold" pitchFamily="34" charset="-120"/>
              </a:rPr>
              <a:t>Third-Party Funding</a:t>
            </a:r>
            <a:endParaRPr lang="en-US" sz="1400" dirty="0"/>
          </a:p>
        </p:txBody>
      </p:sp>
      <p:sp>
        <p:nvSpPr>
          <p:cNvPr id="8" name="Text 4"/>
          <p:cNvSpPr/>
          <p:nvPr/>
        </p:nvSpPr>
        <p:spPr>
          <a:xfrm>
            <a:off x="478631" y="3425428"/>
            <a:ext cx="6669762" cy="218837"/>
          </a:xfrm>
          <a:prstGeom prst="rect">
            <a:avLst/>
          </a:prstGeom>
          <a:noFill/>
          <a:ln/>
        </p:spPr>
        <p:txBody>
          <a:bodyPr wrap="none" lIns="0" tIns="0" rIns="0" bIns="0" rtlCol="0" anchor="t"/>
          <a:lstStyle/>
          <a:p>
            <a:pPr marL="0" indent="0" algn="l">
              <a:lnSpc>
                <a:spcPts val="1700"/>
              </a:lnSpc>
              <a:buNone/>
            </a:pPr>
            <a:r>
              <a:rPr lang="en-US" sz="1050" dirty="0">
                <a:solidFill>
                  <a:srgbClr val="3B3535"/>
                </a:solidFill>
                <a:latin typeface="Sora Light" pitchFamily="34" charset="0"/>
                <a:ea typeface="Sora Light" pitchFamily="34" charset="-122"/>
                <a:cs typeface="Sora Light" pitchFamily="34" charset="-120"/>
              </a:rPr>
              <a:t>Increasing regulation of TPF arrangements across jurisdictions with disclosure requirements</a:t>
            </a:r>
            <a:endParaRPr lang="en-US" sz="1050" dirty="0"/>
          </a:p>
        </p:txBody>
      </p:sp>
      <p:pic>
        <p:nvPicPr>
          <p:cNvPr id="9" name="Image 2" descr="preencoded.png"/>
          <p:cNvPicPr>
            <a:picLocks noChangeAspect="1"/>
          </p:cNvPicPr>
          <p:nvPr/>
        </p:nvPicPr>
        <p:blipFill>
          <a:blip r:embed="rId5"/>
          <a:stretch>
            <a:fillRect/>
          </a:stretch>
        </p:blipFill>
        <p:spPr>
          <a:xfrm>
            <a:off x="478631" y="3917752"/>
            <a:ext cx="341828" cy="341828"/>
          </a:xfrm>
          <a:prstGeom prst="rect">
            <a:avLst/>
          </a:prstGeom>
        </p:spPr>
      </p:pic>
      <p:sp>
        <p:nvSpPr>
          <p:cNvPr id="10" name="Text 5"/>
          <p:cNvSpPr/>
          <p:nvPr/>
        </p:nvSpPr>
        <p:spPr>
          <a:xfrm>
            <a:off x="478631" y="4430435"/>
            <a:ext cx="1799511" cy="224790"/>
          </a:xfrm>
          <a:prstGeom prst="rect">
            <a:avLst/>
          </a:prstGeom>
          <a:noFill/>
          <a:ln/>
        </p:spPr>
        <p:txBody>
          <a:bodyPr wrap="none" lIns="0" tIns="0" rIns="0" bIns="0" rtlCol="0" anchor="t"/>
          <a:lstStyle/>
          <a:p>
            <a:pPr marL="0" indent="0" algn="l">
              <a:lnSpc>
                <a:spcPts val="1750"/>
              </a:lnSpc>
              <a:buNone/>
            </a:pPr>
            <a:r>
              <a:rPr lang="en-US" sz="1400" dirty="0">
                <a:solidFill>
                  <a:srgbClr val="3B3535"/>
                </a:solidFill>
                <a:latin typeface="Alexandria Semi Bold" pitchFamily="34" charset="0"/>
                <a:ea typeface="Alexandria Semi Bold" pitchFamily="34" charset="-122"/>
                <a:cs typeface="Alexandria Semi Bold" pitchFamily="34" charset="-120"/>
              </a:rPr>
              <a:t>AI Integration</a:t>
            </a:r>
            <a:endParaRPr lang="en-US" sz="1400" dirty="0"/>
          </a:p>
        </p:txBody>
      </p:sp>
      <p:sp>
        <p:nvSpPr>
          <p:cNvPr id="11" name="Text 6"/>
          <p:cNvSpPr/>
          <p:nvPr/>
        </p:nvSpPr>
        <p:spPr>
          <a:xfrm>
            <a:off x="478631" y="4791908"/>
            <a:ext cx="6669762" cy="218837"/>
          </a:xfrm>
          <a:prstGeom prst="rect">
            <a:avLst/>
          </a:prstGeom>
          <a:noFill/>
          <a:ln/>
        </p:spPr>
        <p:txBody>
          <a:bodyPr wrap="none" lIns="0" tIns="0" rIns="0" bIns="0" rtlCol="0" anchor="t"/>
          <a:lstStyle/>
          <a:p>
            <a:pPr marL="0" indent="0" algn="l">
              <a:lnSpc>
                <a:spcPts val="1700"/>
              </a:lnSpc>
              <a:buNone/>
            </a:pPr>
            <a:r>
              <a:rPr lang="en-US" sz="1050" dirty="0">
                <a:solidFill>
                  <a:srgbClr val="3B3535"/>
                </a:solidFill>
                <a:latin typeface="Sora Light" pitchFamily="34" charset="0"/>
                <a:ea typeface="Sora Light" pitchFamily="34" charset="-122"/>
                <a:cs typeface="Sora Light" pitchFamily="34" charset="-120"/>
              </a:rPr>
              <a:t>Artificial intelligence tools for document review, case management and predictive analysis</a:t>
            </a:r>
            <a:endParaRPr lang="en-US" sz="1050" dirty="0"/>
          </a:p>
        </p:txBody>
      </p:sp>
      <p:pic>
        <p:nvPicPr>
          <p:cNvPr id="12" name="Image 3" descr="preencoded.png"/>
          <p:cNvPicPr>
            <a:picLocks noChangeAspect="1"/>
          </p:cNvPicPr>
          <p:nvPr/>
        </p:nvPicPr>
        <p:blipFill>
          <a:blip r:embed="rId6"/>
          <a:stretch>
            <a:fillRect/>
          </a:stretch>
        </p:blipFill>
        <p:spPr>
          <a:xfrm>
            <a:off x="7489627" y="1184791"/>
            <a:ext cx="6669762" cy="6669762"/>
          </a:xfrm>
          <a:prstGeom prst="rect">
            <a:avLst/>
          </a:prstGeom>
        </p:spPr>
      </p:pic>
      <p:sp>
        <p:nvSpPr>
          <p:cNvPr id="13" name="Text 7"/>
          <p:cNvSpPr/>
          <p:nvPr/>
        </p:nvSpPr>
        <p:spPr>
          <a:xfrm>
            <a:off x="7489627" y="8008382"/>
            <a:ext cx="6669762" cy="218837"/>
          </a:xfrm>
          <a:prstGeom prst="rect">
            <a:avLst/>
          </a:prstGeom>
          <a:noFill/>
          <a:ln/>
        </p:spPr>
        <p:txBody>
          <a:bodyPr wrap="none" lIns="0" tIns="0" rIns="0" bIns="0" rtlCol="0" anchor="t"/>
          <a:lstStyle/>
          <a:p>
            <a:pPr marL="0" indent="0" algn="l">
              <a:lnSpc>
                <a:spcPts val="1700"/>
              </a:lnSpc>
              <a:buNone/>
            </a:pPr>
            <a:r>
              <a:rPr lang="en-US" sz="1050" b="1" dirty="0">
                <a:solidFill>
                  <a:srgbClr val="1A2D7A"/>
                </a:solidFill>
                <a:latin typeface="Sora Light" pitchFamily="34" charset="0"/>
                <a:ea typeface="Sora Light" pitchFamily="34" charset="-122"/>
                <a:cs typeface="Sora Light" pitchFamily="34" charset="-120"/>
              </a:rPr>
              <a:t>Additional Trends:</a:t>
            </a:r>
            <a:endParaRPr lang="en-US" sz="1050" dirty="0"/>
          </a:p>
        </p:txBody>
      </p:sp>
      <p:sp>
        <p:nvSpPr>
          <p:cNvPr id="14" name="Text 8"/>
          <p:cNvSpPr/>
          <p:nvPr/>
        </p:nvSpPr>
        <p:spPr>
          <a:xfrm>
            <a:off x="7489627" y="8350210"/>
            <a:ext cx="6669762" cy="218837"/>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3B3535"/>
                </a:solidFill>
                <a:latin typeface="Sora Light" pitchFamily="34" charset="0"/>
                <a:ea typeface="Sora Light" pitchFamily="34" charset="-122"/>
                <a:cs typeface="Sora Light" pitchFamily="34" charset="-120"/>
              </a:rPr>
              <a:t>Growing focus on ESG issues in arbitration procedures and awards</a:t>
            </a:r>
            <a:endParaRPr lang="en-US" sz="1050" dirty="0"/>
          </a:p>
        </p:txBody>
      </p:sp>
      <p:sp>
        <p:nvSpPr>
          <p:cNvPr id="15" name="Text 9"/>
          <p:cNvSpPr/>
          <p:nvPr/>
        </p:nvSpPr>
        <p:spPr>
          <a:xfrm>
            <a:off x="7489627" y="8616910"/>
            <a:ext cx="6669762" cy="218837"/>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3B3535"/>
                </a:solidFill>
                <a:latin typeface="Sora Light" pitchFamily="34" charset="0"/>
                <a:ea typeface="Sora Light" pitchFamily="34" charset="-122"/>
                <a:cs typeface="Sora Light" pitchFamily="34" charset="-120"/>
              </a:rPr>
              <a:t>Regional law reforms in France, UK, and Switzerland to maintain competitive edge</a:t>
            </a:r>
            <a:endParaRPr lang="en-US" sz="1050" dirty="0"/>
          </a:p>
        </p:txBody>
      </p:sp>
      <p:sp>
        <p:nvSpPr>
          <p:cNvPr id="16" name="Text 10"/>
          <p:cNvSpPr/>
          <p:nvPr/>
        </p:nvSpPr>
        <p:spPr>
          <a:xfrm>
            <a:off x="7489627" y="8883610"/>
            <a:ext cx="6669762" cy="218837"/>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3B3535"/>
                </a:solidFill>
                <a:latin typeface="Sora Light" pitchFamily="34" charset="0"/>
                <a:ea typeface="Sora Light" pitchFamily="34" charset="-122"/>
                <a:cs typeface="Sora Light" pitchFamily="34" charset="-120"/>
              </a:rPr>
              <a:t>Virtual hearings becoming standard option rather than exception</a:t>
            </a:r>
            <a:endParaRPr lang="en-US" sz="10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Osei Dickson</cp:lastModifiedBy>
  <cp:revision>2</cp:revision>
  <dcterms:created xsi:type="dcterms:W3CDTF">2025-08-28T08:54:19Z</dcterms:created>
  <dcterms:modified xsi:type="dcterms:W3CDTF">2025-08-28T08:58:48Z</dcterms:modified>
</cp:coreProperties>
</file>