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6"/>
  </p:notesMasterIdLst>
  <p:sldIdLst>
    <p:sldId id="256" r:id="rId2"/>
    <p:sldId id="257" r:id="rId3"/>
    <p:sldId id="258" r:id="rId4"/>
    <p:sldId id="262" r:id="rId5"/>
    <p:sldId id="263" r:id="rId6"/>
    <p:sldId id="259" r:id="rId7"/>
    <p:sldId id="264" r:id="rId8"/>
    <p:sldId id="260" r:id="rId9"/>
    <p:sldId id="261" r:id="rId10"/>
    <p:sldId id="265" r:id="rId11"/>
    <p:sldId id="270" r:id="rId12"/>
    <p:sldId id="271" r:id="rId13"/>
    <p:sldId id="272" r:id="rId14"/>
    <p:sldId id="273" r:id="rId15"/>
    <p:sldId id="274" r:id="rId16"/>
    <p:sldId id="275" r:id="rId17"/>
    <p:sldId id="276" r:id="rId18"/>
    <p:sldId id="277" r:id="rId19"/>
    <p:sldId id="286" r:id="rId20"/>
    <p:sldId id="278" r:id="rId21"/>
    <p:sldId id="279" r:id="rId22"/>
    <p:sldId id="280" r:id="rId23"/>
    <p:sldId id="281" r:id="rId24"/>
    <p:sldId id="282" r:id="rId25"/>
    <p:sldId id="283" r:id="rId26"/>
    <p:sldId id="284" r:id="rId27"/>
    <p:sldId id="285"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4" r:id="rId45"/>
  </p:sldIdLst>
  <p:sldSz cx="14630400" cy="8229600"/>
  <p:notesSz cx="8229600" cy="14630400"/>
  <p:embeddedFontLst>
    <p:embeddedFont>
      <p:font typeface="Gelasio" pitchFamily="2" charset="77"/>
      <p:regular r:id="rId47"/>
    </p:embeddedFont>
    <p:embeddedFont>
      <p:font typeface="Gelasio Semi Bold" pitchFamily="2" charset="77"/>
      <p:regular r:id="rId48"/>
      <p:bold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846"/>
    <p:restoredTop sz="73136"/>
  </p:normalViewPr>
  <p:slideViewPr>
    <p:cSldViewPr snapToGrid="0" snapToObjects="1">
      <p:cViewPr>
        <p:scale>
          <a:sx n="80" d="100"/>
          <a:sy n="80" d="100"/>
        </p:scale>
        <p:origin x="120" y="-8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083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reedsmith.com/en/perspectives/2024/07/lcia-annual-casework-report-2023?utm_source=chatgpt.co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iccwbo.org/wp-content/uploads/sites/3/2024/06/2023-Statistics_ICC_Dispute-Resolution_991.pdf"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cms-lawnow.com/en/ealerts/2024/05/the-siac-annual-report-2023-key-takeaways-in-year-of-growth-and-record-caseload?utm_source=chatgpt.com" TargetMode="External"/><Relationship Id="rId5" Type="http://schemas.openxmlformats.org/officeDocument/2006/relationships/hyperlink" Target="https://www.reedsmith.com/en/perspectives/2024/07/lcia-annual-casework-report-2023?utm_source=chatgpt.com" TargetMode="External"/><Relationship Id="rId4" Type="http://schemas.openxmlformats.org/officeDocument/2006/relationships/hyperlink" Target="https://www.lcia.org/News/lcia-news-annual-report-on-2023-lcia-court-and-african-users-c.aspx?utm_source=chatgpt.co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1" dirty="0"/>
              <a:t>20:50–20:54 — Opening</a:t>
            </a:r>
          </a:p>
          <a:p>
            <a:r>
              <a:rPr lang="en-IN" dirty="0"/>
              <a:t>Good evening from New Delhi. Warm greetings to friends joining from Ghana, South Africa, Hong Kong, England and Wales—and of course to our host, the Center for International Mediators and Arbitrators. Thank you, Dr. Osei, for this generous invitation.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Welcome everyone. Thank you, Dr Osei, and CIMA. This session is practical and non-technical: we’ll connect </a:t>
            </a:r>
            <a:r>
              <a:rPr lang="en-IN" b="1" dirty="0"/>
              <a:t>why tribunal composition matters</a:t>
            </a:r>
            <a:r>
              <a:rPr lang="en-IN" dirty="0"/>
              <a:t> to real appointment decisions and concrete actions you can take on Monday. I’ll reference institutional rules and soft-law only at a high level, and keep reiterating an important boundary: </a:t>
            </a:r>
            <a:r>
              <a:rPr lang="en-IN" b="1" dirty="0"/>
              <a:t>party autonomy governs—no statute or case forces private parties to pick “diverse arbitrators.”</a:t>
            </a:r>
            <a:r>
              <a:rPr lang="en-IN"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My thesis tonight is simple: </a:t>
            </a:r>
            <a:r>
              <a:rPr lang="en-IN" b="1" dirty="0"/>
              <a:t>diversity isn’t optics—it’s performance.</a:t>
            </a:r>
            <a:r>
              <a:rPr lang="en-IN" dirty="0"/>
              <a:t> Who sits on a tribunal shapes how facts are understood, how law is reasoned, and how awards travel across borders. I’ll move from doctrine to data to do-</a:t>
            </a:r>
            <a:r>
              <a:rPr lang="en-IN" dirty="0" err="1"/>
              <a:t>ables</a:t>
            </a:r>
            <a:r>
              <a:rPr lang="en-IN" dirty="0"/>
              <a:t>, with a practical playbook for counsel, institutions, arbitrators, and clients.”</a:t>
            </a:r>
            <a:br>
              <a:rPr lang="en-IN" dirty="0"/>
            </a:br>
            <a:r>
              <a:rPr lang="en-IN" b="1" dirty="0"/>
              <a:t>If rushed (15s):</a:t>
            </a:r>
            <a:r>
              <a:rPr lang="en-IN" dirty="0"/>
              <a:t> “Diversity is a performance variable. Tonight: doctrine → data → do-</a:t>
            </a:r>
            <a:r>
              <a:rPr lang="en-IN" dirty="0" err="1"/>
              <a:t>ables</a:t>
            </a:r>
            <a:r>
              <a:rPr lang="en-IN"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Our aim is to show how </a:t>
            </a:r>
            <a:r>
              <a:rPr lang="en-IN" i="1" dirty="0"/>
              <a:t>quality</a:t>
            </a:r>
            <a:r>
              <a:rPr lang="en-IN" dirty="0"/>
              <a:t> and </a:t>
            </a:r>
            <a:r>
              <a:rPr lang="en-IN" i="1" dirty="0"/>
              <a:t>legitimacy</a:t>
            </a:r>
            <a:r>
              <a:rPr lang="en-IN" dirty="0"/>
              <a:t> improve when we widen who gets considered, and how pledges translate into routine practice.</a:t>
            </a:r>
          </a:p>
          <a:p>
            <a:pPr marL="0" marR="0" lvl="0" indent="0" algn="l" defTabSz="914400" rtl="0" eaLnBrk="1" fontAlgn="auto" latinLnBrk="0" hangingPunct="1">
              <a:lnSpc>
                <a:spcPct val="100000"/>
              </a:lnSpc>
              <a:spcBef>
                <a:spcPts val="0"/>
              </a:spcBef>
              <a:spcAft>
                <a:spcPts val="0"/>
              </a:spcAft>
              <a:buClrTx/>
              <a:buSzTx/>
              <a:buFontTx/>
              <a:buNone/>
              <a:tabLst/>
              <a:defRPr/>
            </a:pPr>
            <a:br>
              <a:rPr lang="en-IN" dirty="0"/>
            </a:br>
            <a:r>
              <a:rPr lang="en-IN" b="1" dirty="0"/>
              <a:t>Transition:</a:t>
            </a:r>
            <a:r>
              <a:rPr lang="en-IN" dirty="0"/>
              <a:t> “Here’s our road map.”</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1" dirty="0"/>
              <a:t>21:12–21:23 — The gate that narrows: appointments and the “usual suspects”</a:t>
            </a:r>
          </a:p>
          <a:p>
            <a:endParaRPr lang="en-IN" dirty="0"/>
          </a:p>
          <a:p>
            <a:r>
              <a:rPr lang="en-IN" dirty="0"/>
              <a:t>How do we actually pick arbitrators? Counsel often construct an “ideal” candidate: language, governing law, sector expertise, temperament, independence, availability. That is sound. But the </a:t>
            </a:r>
            <a:r>
              <a:rPr lang="en-IN" b="1" dirty="0"/>
              <a:t>path</a:t>
            </a:r>
            <a:r>
              <a:rPr lang="en-IN" dirty="0"/>
              <a:t> to that ideal is where diversity is lost—party appointments lean into familiar networks; co-arbitrators repeat each other; and everyone fears the “first-time” risk. </a:t>
            </a:r>
          </a:p>
          <a:p>
            <a:endParaRPr lang="en-IN" dirty="0"/>
          </a:p>
          <a:p>
            <a:endParaRPr lang="en-IN" dirty="0"/>
          </a:p>
          <a:p>
            <a:r>
              <a:rPr lang="en-IN" b="1" dirty="0"/>
              <a:t>II. Appointments: where diversity is won or lost (10 minutes)</a:t>
            </a:r>
          </a:p>
          <a:p>
            <a:r>
              <a:rPr lang="en-IN" b="1" dirty="0"/>
              <a:t>The real choke-point is party appointment.</a:t>
            </a:r>
            <a:r>
              <a:rPr lang="en-IN" dirty="0"/>
              <a:t> Counsel “construct” an ideal arbitrator—language, governing law, sector expertise, temperament, independence, availability—then default to familiar names. Your notes diagnose this well and call out the opacity of track records. </a:t>
            </a:r>
          </a:p>
          <a:p>
            <a:endParaRPr lang="en-IN" dirty="0"/>
          </a:p>
          <a:p>
            <a:r>
              <a:rPr lang="en-IN" dirty="0"/>
              <a:t>“Opaque pipelines recycle ‘known quantities.’ Counsel de-risk; institutions face availability constraints. Fix: structured nomination memos, stated criteria, and first-timer pairing models with experienced chairs.”</a:t>
            </a:r>
            <a:br>
              <a:rPr lang="en-IN" dirty="0"/>
            </a:br>
            <a:r>
              <a:rPr lang="en-IN" b="1" dirty="0"/>
              <a:t>If rushed:</a:t>
            </a:r>
            <a:r>
              <a:rPr lang="en-IN" dirty="0"/>
              <a:t> “Memo + criteria + pairing reduces risk.”</a:t>
            </a:r>
            <a:br>
              <a:rPr lang="en-IN" dirty="0"/>
            </a:br>
            <a:r>
              <a:rPr lang="en-IN" b="1" dirty="0"/>
              <a:t>Transition:</a:t>
            </a:r>
            <a:r>
              <a:rPr lang="en-IN" dirty="0"/>
              <a:t> “Let’s compare with courts.”</a:t>
            </a:r>
          </a:p>
          <a:p>
            <a:endParaRPr lang="en-IN" dirty="0"/>
          </a:p>
          <a:p>
            <a:r>
              <a:rPr lang="en-IN" dirty="0"/>
              <a:t>Two realities follow:</a:t>
            </a:r>
          </a:p>
          <a:p>
            <a:r>
              <a:rPr lang="en-IN" b="1" dirty="0"/>
              <a:t>Cases are not identical;</a:t>
            </a:r>
            <a:r>
              <a:rPr lang="en-IN" dirty="0"/>
              <a:t> yet the same names recur across commercial and investment arbitration. That signals path-dependency, not optimal matching.</a:t>
            </a:r>
          </a:p>
          <a:p>
            <a:r>
              <a:rPr lang="en-IN" b="1" dirty="0"/>
              <a:t>The pool feels small</a:t>
            </a:r>
            <a:r>
              <a:rPr lang="en-IN" dirty="0"/>
              <a:t> because information is thin. In a market this sophisticated, it is striking how opaque feedback and track-records remain.</a:t>
            </a:r>
          </a:p>
          <a:p>
            <a:r>
              <a:rPr lang="en-IN" dirty="0"/>
              <a:t>We are seeing correctives. Institutions publish gender/region data; several disclose arbitrator names; projects like </a:t>
            </a:r>
            <a:r>
              <a:rPr lang="en-IN" b="1" dirty="0"/>
              <a:t>Arbitrator Intelligence</a:t>
            </a:r>
            <a:r>
              <a:rPr lang="en-IN" dirty="0"/>
              <a:t> gather feedback and surface profiles to expand the field. These are not cosmetic reforms—they give counsel credible options and reduce perceived risk.</a:t>
            </a:r>
          </a:p>
          <a:p>
            <a:endParaRPr lang="en-IN" b="1" dirty="0"/>
          </a:p>
          <a:p>
            <a:r>
              <a:rPr lang="en-IN" b="1" dirty="0"/>
              <a:t>Teaching cue (1 min):</a:t>
            </a:r>
            <a:r>
              <a:rPr lang="en-IN" dirty="0"/>
              <a:t> Invite the class to write three names they have </a:t>
            </a:r>
            <a:r>
              <a:rPr lang="en-IN" b="1" dirty="0"/>
              <a:t>not</a:t>
            </a:r>
            <a:r>
              <a:rPr lang="en-IN" dirty="0"/>
              <a:t> appointed before but would trust in a sector they handle. If the list is blank, that’s the learning goal for this course.</a:t>
            </a:r>
            <a:endParaRPr lang="en-IN" b="1" dirty="0"/>
          </a:p>
          <a:p>
            <a:endParaRPr lang="en-IN" b="1" dirty="0"/>
          </a:p>
          <a:p>
            <a:endParaRPr lang="en-IN" b="1" dirty="0"/>
          </a:p>
          <a:p>
            <a:r>
              <a:rPr lang="en-IN" b="1" dirty="0"/>
              <a:t>Where the bottlenecks really are (3 minutes)</a:t>
            </a:r>
          </a:p>
          <a:p>
            <a:r>
              <a:rPr lang="en-IN" dirty="0"/>
              <a:t>We know the three main choke points.</a:t>
            </a:r>
          </a:p>
          <a:p>
            <a:pPr marL="228600" indent="-228600">
              <a:buAutoNum type="arabicParenR"/>
            </a:pPr>
            <a:r>
              <a:rPr lang="en-IN" b="1" dirty="0"/>
              <a:t>The party-appointment pipeline.</a:t>
            </a:r>
            <a:r>
              <a:rPr lang="en-IN" dirty="0"/>
              <a:t> Parties and counsel still nominate within familiar circles. The data show party appointments consistently lag institutional ones on gender and, often, region. </a:t>
            </a:r>
            <a:r>
              <a:rPr lang="en-IN" b="1" dirty="0"/>
              <a:t>Solution</a:t>
            </a:r>
            <a:r>
              <a:rPr lang="en-IN" dirty="0"/>
              <a:t>: expand shortlists beyond the “usual suspects,” and require each slate to include at least one genuinely first-time or under-represented candidate with the right expertise. </a:t>
            </a:r>
            <a:r>
              <a:rPr lang="en-IN" dirty="0">
                <a:hlinkClick r:id="rId3"/>
              </a:rPr>
              <a:t>Reed Smith</a:t>
            </a:r>
            <a:endParaRPr lang="en-IN" dirty="0"/>
          </a:p>
          <a:p>
            <a:pPr marL="228600" indent="-228600">
              <a:buAutoNum type="arabicParenR"/>
            </a:pPr>
            <a:endParaRPr lang="en-IN" dirty="0"/>
          </a:p>
          <a:p>
            <a:r>
              <a:rPr lang="en-IN" b="1" dirty="0"/>
              <a:t>2) Visibility and credentials.</a:t>
            </a:r>
            <a:r>
              <a:rPr lang="en-IN" dirty="0"/>
              <a:t> Talented arbitrators exist in Asia and across Africa but lack platform visibility. High-quality training, directories, and mock tribunals change who is “top of mind” when appointments are made.</a:t>
            </a:r>
          </a:p>
          <a:p>
            <a:endParaRPr lang="en-IN" dirty="0"/>
          </a:p>
          <a:p>
            <a:r>
              <a:rPr lang="en-IN" b="1" dirty="0"/>
              <a:t>3) Perceived risk.</a:t>
            </a:r>
            <a:r>
              <a:rPr lang="en-IN" dirty="0"/>
              <a:t> Users fear that selecting a newer arbitrator—however qualified—creates risk. Institutions and appointing committees can mitigate that by </a:t>
            </a:r>
            <a:r>
              <a:rPr lang="en-IN" b="1" dirty="0"/>
              <a:t>pairing</a:t>
            </a:r>
            <a:r>
              <a:rPr lang="en-IN" dirty="0"/>
              <a:t> emerging arbitrators with experienced co-arbitrators, and by drawing from </a:t>
            </a:r>
            <a:r>
              <a:rPr lang="en-IN" b="1" dirty="0"/>
              <a:t>transparent rosters</a:t>
            </a:r>
            <a:r>
              <a:rPr lang="en-IN" dirty="0"/>
              <a:t> vetted for sectoral expertise.</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1" dirty="0"/>
              <a:t>21:23–21:32 — Comparative lens: what the Indian judiciary teaches us</a:t>
            </a:r>
          </a:p>
          <a:p>
            <a:endParaRPr lang="en-IN" b="1" dirty="0"/>
          </a:p>
          <a:p>
            <a:r>
              <a:rPr lang="en-IN" dirty="0"/>
              <a:t>The judiciary is a public system, arbitration a private one—but both face the same </a:t>
            </a:r>
            <a:r>
              <a:rPr lang="en-IN" b="1" dirty="0"/>
              <a:t>pipeline, transparency, and bias</a:t>
            </a:r>
            <a:r>
              <a:rPr lang="en-IN" dirty="0"/>
              <a:t> challenges. Global studies show that women’s representation in courts varies dramatically by region; structural and cognitive biases shape entry, retention, and assignment patterns. India’s own progress has been real but uneven, and data gaps persist—especially in subordinate courts. The lesson for arbitration is clear: </a:t>
            </a:r>
            <a:r>
              <a:rPr lang="en-IN" b="1" dirty="0"/>
              <a:t>without data and open processes, inclusion plateaus.</a:t>
            </a:r>
            <a:r>
              <a:rPr lang="en-IN" dirty="0"/>
              <a:t> </a:t>
            </a:r>
          </a:p>
          <a:p>
            <a:endParaRPr lang="en-IN" dirty="0"/>
          </a:p>
          <a:p>
            <a:r>
              <a:rPr lang="en-IN" dirty="0"/>
              <a:t>“Courts have invested in transparent lists, reporting, and appointment reasons. Arbitration can adopt similar reporting and pairing without losing flexibility.”</a:t>
            </a:r>
            <a:br>
              <a:rPr lang="en-IN" dirty="0"/>
            </a:br>
            <a:r>
              <a:rPr lang="en-IN" b="1" dirty="0"/>
              <a:t>If rushed:</a:t>
            </a:r>
            <a:r>
              <a:rPr lang="en-IN" dirty="0"/>
              <a:t> “Borrow transparency practices from courts.”</a:t>
            </a:r>
            <a:br>
              <a:rPr lang="en-IN" dirty="0"/>
            </a:br>
            <a:r>
              <a:rPr lang="en-IN" b="1" dirty="0"/>
              <a:t>Transition:</a:t>
            </a:r>
            <a:r>
              <a:rPr lang="en-IN" dirty="0"/>
              <a:t> “A quick jurisdiction tour.”</a:t>
            </a:r>
          </a:p>
          <a:p>
            <a:endParaRPr lang="en-IN" dirty="0"/>
          </a:p>
          <a:p>
            <a:r>
              <a:rPr lang="en-IN" dirty="0"/>
              <a:t>For arbitration users, the analogy matters because parties often see arbitration as a court-substitute. If courts worldwide are diversifying (and reporting on it), arbitral institutions must meet the same standard of </a:t>
            </a:r>
            <a:r>
              <a:rPr lang="en-IN" b="1" dirty="0"/>
              <a:t>accountability</a:t>
            </a:r>
            <a:r>
              <a:rPr lang="en-IN" dirty="0"/>
              <a:t>—and counsel must mirror it in their nomination practices. </a:t>
            </a:r>
          </a:p>
          <a:p>
            <a:endParaRPr lang="en-IN" dirty="0"/>
          </a:p>
          <a:p>
            <a:r>
              <a:rPr lang="en-IN" dirty="0"/>
              <a:t>Your judicial comparison is spot-on: even courts struggle with pipeline, transparency and bias; progress varies across regions; data gaps persist. Citing the </a:t>
            </a:r>
            <a:r>
              <a:rPr lang="en-IN" b="1" dirty="0"/>
              <a:t>India Justice Report 2020</a:t>
            </a:r>
            <a:r>
              <a:rPr lang="en-IN" dirty="0"/>
              <a:t>, note that diversity data were scarce in subordinate courts; representation at the top remains low despite recent gains. The analogy matters because parties view arbitration as a court-substitute: if courts are diversifying and </a:t>
            </a:r>
            <a:r>
              <a:rPr lang="en-IN" b="1" dirty="0"/>
              <a:t>reporting</a:t>
            </a:r>
            <a:r>
              <a:rPr lang="en-IN" dirty="0"/>
              <a:t>, arbitral institutions must meet a similar standard of </a:t>
            </a:r>
            <a:r>
              <a:rPr lang="en-IN" b="1" dirty="0"/>
              <a:t>accountability</a:t>
            </a:r>
            <a:r>
              <a:rPr lang="en-IN" dirty="0"/>
              <a:t>, and counsel must mirror it in nominations. </a:t>
            </a:r>
          </a:p>
          <a:p>
            <a:endParaRPr lang="en-IN"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“Supportive ADR framework and regional expertise in natural resources/infrastructure. Value: parties from West Africa often expect contextual understanding; nominate accordingly.”</a:t>
            </a:r>
            <a:br>
              <a:rPr lang="en-IN" dirty="0"/>
            </a:br>
            <a:r>
              <a:rPr lang="en-IN" b="1" dirty="0"/>
              <a:t>If rushed:</a:t>
            </a:r>
            <a:r>
              <a:rPr lang="en-IN" dirty="0"/>
              <a:t> “Leverage regional expertise for context.”</a:t>
            </a:r>
            <a:br>
              <a:rPr lang="en-IN" dirty="0"/>
            </a:br>
            <a:r>
              <a:rPr lang="en-IN" b="1" dirty="0"/>
              <a:t>Transition:</a:t>
            </a:r>
            <a:r>
              <a:rPr lang="en-IN" dirty="0"/>
              <a:t> “South Africa.”</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“Deep bench in mining/competition/ESG. Cross-tradition (common/civil influences) improves comparative reasoning. Useful where regulatory nuance is key.”</a:t>
            </a:r>
            <a:br>
              <a:rPr lang="en-IN" dirty="0"/>
            </a:br>
            <a:r>
              <a:rPr lang="en-IN" b="1" dirty="0"/>
              <a:t>If rushed:</a:t>
            </a:r>
            <a:r>
              <a:rPr lang="en-IN" dirty="0"/>
              <a:t> “Cross-tradition strength helps ESG/mining.”</a:t>
            </a:r>
            <a:br>
              <a:rPr lang="en-IN" dirty="0"/>
            </a:br>
            <a:r>
              <a:rPr lang="en-IN" b="1" dirty="0"/>
              <a:t>Transition:</a:t>
            </a:r>
            <a:r>
              <a:rPr lang="en-IN" dirty="0"/>
              <a:t> “Hong Kong.”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“Bilingual proceedings, robust case management, proximity to Mainland practices. Mixed panels here often resolve language and practice gaps efficiently.”</a:t>
            </a:r>
            <a:br>
              <a:rPr lang="en-IN" dirty="0"/>
            </a:br>
            <a:r>
              <a:rPr lang="en-IN" b="1" dirty="0"/>
              <a:t>If rushed:</a:t>
            </a:r>
            <a:r>
              <a:rPr lang="en-IN" dirty="0"/>
              <a:t> “Bilingual + East-West bridge.”</a:t>
            </a:r>
            <a:br>
              <a:rPr lang="en-IN" dirty="0"/>
            </a:br>
            <a:r>
              <a:rPr lang="en-IN" b="1" dirty="0"/>
              <a:t>Transition:</a:t>
            </a:r>
            <a:r>
              <a:rPr lang="en-IN" dirty="0"/>
              <a:t> “India.”</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“Strong architecture under the Arbitration and Conciliation Act. Leverage Section 11 (appointments), Section 12(5) (independence), and Section 18 (equality) to justify broad, qualified slates.”</a:t>
            </a:r>
            <a:br>
              <a:rPr lang="en-IN" dirty="0"/>
            </a:br>
            <a:r>
              <a:rPr lang="en-IN" b="1" dirty="0"/>
              <a:t>If rushed:</a:t>
            </a:r>
            <a:r>
              <a:rPr lang="en-IN" dirty="0"/>
              <a:t> “Use S.11/S.12(5)/S.18 to widen slates.”</a:t>
            </a:r>
            <a:br>
              <a:rPr lang="en-IN" dirty="0"/>
            </a:br>
            <a:r>
              <a:rPr lang="en-IN" b="1" dirty="0"/>
              <a:t>Transition:</a:t>
            </a:r>
            <a:r>
              <a:rPr lang="en-IN" dirty="0"/>
              <a:t> “What users are saying.”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1" dirty="0"/>
              <a:t>Data, transparency, and reputational incentives.</a:t>
            </a:r>
            <a:br>
              <a:rPr lang="en-IN" dirty="0"/>
            </a:br>
            <a:r>
              <a:rPr lang="en-IN" dirty="0"/>
              <a:t>Your draft cites the </a:t>
            </a:r>
            <a:r>
              <a:rPr lang="en-IN" b="1" dirty="0"/>
              <a:t>White &amp; Case 2021 Survey</a:t>
            </a:r>
            <a:r>
              <a:rPr lang="en-IN" dirty="0"/>
              <a:t>: users see </a:t>
            </a:r>
            <a:r>
              <a:rPr lang="en-IN" b="1" dirty="0"/>
              <a:t>most</a:t>
            </a:r>
            <a:r>
              <a:rPr lang="en-IN" dirty="0"/>
              <a:t> progress in gender diversity; far less in geographic, age, cultural and ethnic diversity; they assign a </a:t>
            </a:r>
            <a:r>
              <a:rPr lang="en-IN" b="1" dirty="0"/>
              <a:t>big role to institutions and counsel</a:t>
            </a:r>
            <a:r>
              <a:rPr lang="en-IN" dirty="0"/>
              <a:t>; and they emphasise visibility-building (education in emerging jurisdictions, mentorships, speaking slots). Quote those figures on a slide and invite counsel to adopt an internal policy: </a:t>
            </a:r>
            <a:r>
              <a:rPr lang="en-IN" b="1" dirty="0"/>
              <a:t>diverse shortlist as default</a:t>
            </a:r>
            <a:r>
              <a:rPr lang="en-IN" dirty="0"/>
              <a:t>; annual audit of who was actually nominated; publish the policy. </a:t>
            </a:r>
          </a:p>
          <a:p>
            <a:endParaRPr lang="en-US" dirty="0"/>
          </a:p>
          <a:p>
            <a:endParaRPr lang="en-US" dirty="0"/>
          </a:p>
          <a:p>
            <a:r>
              <a:rPr lang="en-IN" dirty="0"/>
              <a:t>“Users want transparent data, broader shortlists, and fewer repeats. They value sector knowledge, language skills, and availability as much as fame.”</a:t>
            </a:r>
            <a:br>
              <a:rPr lang="en-IN" dirty="0"/>
            </a:br>
            <a:r>
              <a:rPr lang="en-IN" b="1" dirty="0"/>
              <a:t>If rushed:</a:t>
            </a:r>
            <a:r>
              <a:rPr lang="en-IN" dirty="0"/>
              <a:t> “Data + slates + availability &gt; fame.”</a:t>
            </a:r>
            <a:br>
              <a:rPr lang="en-IN" dirty="0"/>
            </a:br>
            <a:r>
              <a:rPr lang="en-IN" b="1" dirty="0"/>
              <a:t>Transition:</a:t>
            </a:r>
            <a:r>
              <a:rPr lang="en-IN" dirty="0"/>
              <a:t> “Transparency tools help.”</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b="1" dirty="0"/>
              <a:t>Tools that reduce perceived risk.</a:t>
            </a:r>
            <a:br>
              <a:rPr lang="en-IN" dirty="0"/>
            </a:br>
            <a:r>
              <a:rPr lang="en-IN" b="1" dirty="0"/>
              <a:t>Arbitrator Intelligence</a:t>
            </a:r>
            <a:r>
              <a:rPr lang="en-IN" dirty="0"/>
              <a:t> builds a feedback and award database to make </a:t>
            </a:r>
            <a:r>
              <a:rPr lang="en-IN" b="1" dirty="0"/>
              <a:t>first-time</a:t>
            </a:r>
            <a:r>
              <a:rPr lang="en-IN" dirty="0"/>
              <a:t> selections evidence-based, tackling the “we don’t know them” objection. Use it live: show what a profile looks like and how it supplements institutional vetting. </a:t>
            </a:r>
          </a:p>
          <a:p>
            <a:endParaRPr lang="en-US" dirty="0"/>
          </a:p>
          <a:p>
            <a:r>
              <a:rPr lang="en-IN" dirty="0"/>
              <a:t>“Richer rosters and diversity databases reduce first-timer risk. Share anonymised procedural orders and publication lists to show style, speed, and sector fit.”</a:t>
            </a:r>
            <a:br>
              <a:rPr lang="en-IN" dirty="0"/>
            </a:br>
            <a:r>
              <a:rPr lang="en-IN" b="1" dirty="0"/>
              <a:t>If rushed:</a:t>
            </a:r>
            <a:r>
              <a:rPr lang="en-IN" dirty="0"/>
              <a:t> “Evidence beats hunches in nominations.”</a:t>
            </a:r>
            <a:br>
              <a:rPr lang="en-IN" dirty="0"/>
            </a:br>
            <a:r>
              <a:rPr lang="en-IN" b="1" dirty="0"/>
              <a:t>Transition:</a:t>
            </a:r>
            <a:r>
              <a:rPr lang="en-IN" dirty="0"/>
              <a:t> “Perspective from women arbitrators.”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1" dirty="0"/>
              <a:t>IV. Female-arbitrator perspective within doctrine (6–7 minutes)</a:t>
            </a:r>
          </a:p>
          <a:p>
            <a:r>
              <a:rPr lang="en-IN" dirty="0"/>
              <a:t>“Higher scrutiny is real. Mixed-gender panels tend to deliberate more thoroughly. Intentional pairing accelerates trust without compromising quality.”</a:t>
            </a:r>
            <a:br>
              <a:rPr lang="en-IN" dirty="0"/>
            </a:br>
            <a:r>
              <a:rPr lang="en-IN" b="1" dirty="0"/>
              <a:t>If rushed:</a:t>
            </a:r>
            <a:r>
              <a:rPr lang="en-IN" dirty="0"/>
              <a:t> “Pairing drives quality and trust.”</a:t>
            </a:r>
            <a:br>
              <a:rPr lang="en-IN" dirty="0"/>
            </a:br>
            <a:r>
              <a:rPr lang="en-IN" b="1" dirty="0"/>
              <a:t>Transition:</a:t>
            </a:r>
            <a:r>
              <a:rPr lang="en-IN" dirty="0"/>
              <a:t> “Digital inclusion.”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Our theme tonight is </a:t>
            </a:r>
            <a:r>
              <a:rPr lang="en-IN" b="1" dirty="0"/>
              <a:t>“Diversity, Inclusion and the Future of Dispute Resolution.”</a:t>
            </a:r>
            <a:r>
              <a:rPr lang="en-IN" dirty="0"/>
              <a:t> I speak as an arbitrator, counsel, and teacher—and as a woman who has spent much of her career persuading rooms to widen the circle of trust. My simple proposition is this: </a:t>
            </a:r>
            <a:r>
              <a:rPr lang="en-IN" b="1" dirty="0"/>
              <a:t>diversity is not optics; it is performance.</a:t>
            </a:r>
            <a:r>
              <a:rPr lang="en-IN" dirty="0"/>
              <a:t> </a:t>
            </a:r>
            <a:r>
              <a:rPr lang="en-IN" dirty="0">
                <a:highlight>
                  <a:srgbClr val="FFFF00"/>
                </a:highlight>
              </a:rPr>
              <a:t>It improves deliberation quality, strengthens legitimacy, and future-proofs international arbitration as a truly global service.</a:t>
            </a:r>
          </a:p>
          <a:p>
            <a:endParaRPr lang="en-US" dirty="0"/>
          </a:p>
          <a:p>
            <a:r>
              <a:rPr lang="en-IN" dirty="0"/>
              <a:t>“We’ll cover: (1) what diversity means in arbitration, (2) how it affects evidence and law-finding, (3) the legal architecture—Model Law &amp; NYC, (4) where appointments get stuck, (5) comparative perspectives, and (6) a Monday-morning playbook.”</a:t>
            </a:r>
            <a:br>
              <a:rPr lang="en-IN" dirty="0"/>
            </a:br>
            <a:r>
              <a:rPr lang="en-IN" b="1" dirty="0"/>
              <a:t>If rushed:</a:t>
            </a:r>
            <a:r>
              <a:rPr lang="en-IN" dirty="0"/>
              <a:t> “Foundations, effects, law, choke-points, comparisons, playbook.”</a:t>
            </a:r>
            <a:br>
              <a:rPr lang="en-IN" dirty="0"/>
            </a:br>
            <a:r>
              <a:rPr lang="en-IN" b="1" dirty="0"/>
              <a:t>Transition:</a:t>
            </a:r>
            <a:r>
              <a:rPr lang="en-IN" dirty="0"/>
              <a:t> “First, align on the core concept.”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1" dirty="0"/>
              <a:t>V. The pandemic’s legacy and digital inclusion (3–4 minutes)</a:t>
            </a:r>
          </a:p>
          <a:p>
            <a:r>
              <a:rPr lang="en-IN" dirty="0"/>
              <a:t>Your notes recognise that virtual hearings widened access but exposed infrastructure inequities. Keep the </a:t>
            </a:r>
            <a:r>
              <a:rPr lang="en-IN" b="1" dirty="0"/>
              <a:t>hybrid toolkit</a:t>
            </a:r>
            <a:r>
              <a:rPr lang="en-IN" dirty="0"/>
              <a:t> (remote CMCs, witness conferencing, expert “hot-tubbing” online), but budget for digital inclusion so we don’t swap one barrier for another. </a:t>
            </a:r>
          </a:p>
          <a:p>
            <a:endParaRPr lang="en-IN" dirty="0"/>
          </a:p>
          <a:p>
            <a:r>
              <a:rPr lang="en-IN" dirty="0"/>
              <a:t>“Virtual hearings lower cost barriers but add bandwidth/time-zone burdens. Bake time-zone rotation, tech standards, and accessibility into PO1.”</a:t>
            </a:r>
            <a:br>
              <a:rPr lang="en-IN" dirty="0"/>
            </a:br>
            <a:r>
              <a:rPr lang="en-IN" b="1" dirty="0"/>
              <a:t>If rushed:</a:t>
            </a:r>
            <a:r>
              <a:rPr lang="en-IN" dirty="0"/>
              <a:t> “Write fairness into PO1.”</a:t>
            </a:r>
            <a:br>
              <a:rPr lang="en-IN" dirty="0"/>
            </a:br>
            <a:r>
              <a:rPr lang="en-IN" b="1" dirty="0"/>
              <a:t>Transition:</a:t>
            </a:r>
            <a:r>
              <a:rPr lang="en-IN" dirty="0"/>
              <a:t> “Now, the playbook.”</a:t>
            </a:r>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1" dirty="0"/>
              <a:t>VI. What to do on Monday morning (5 minutes)</a:t>
            </a:r>
          </a:p>
          <a:p>
            <a:r>
              <a:rPr lang="en-IN" b="1" dirty="0"/>
              <a:t>Institutional side</a:t>
            </a:r>
            <a:r>
              <a:rPr lang="en-IN" dirty="0"/>
              <a:t>: publish granular stats by </a:t>
            </a:r>
            <a:r>
              <a:rPr lang="en-IN" b="1" dirty="0"/>
              <a:t>gender, region, appointing channel, language, and repeat appointments</a:t>
            </a:r>
            <a:r>
              <a:rPr lang="en-IN" dirty="0"/>
              <a:t>; disclose names where policy allows; rotate “first appointments” under paired-panel models.</a:t>
            </a:r>
          </a:p>
          <a:p>
            <a:r>
              <a:rPr lang="en-IN" b="1" dirty="0"/>
              <a:t>Counsel side</a:t>
            </a:r>
            <a:r>
              <a:rPr lang="en-IN" dirty="0"/>
              <a:t>: adopt a written </a:t>
            </a:r>
            <a:r>
              <a:rPr lang="en-IN" b="1" dirty="0"/>
              <a:t>diverse-shortlist policy</a:t>
            </a:r>
            <a:r>
              <a:rPr lang="en-IN" dirty="0"/>
              <a:t>; maintain an internal tracker by sector/language; use </a:t>
            </a:r>
            <a:r>
              <a:rPr lang="en-IN" b="1" dirty="0"/>
              <a:t>Arbitrator Intelligence</a:t>
            </a:r>
            <a:r>
              <a:rPr lang="en-IN" dirty="0"/>
              <a:t> and institutional rosters to widen the pool; document your reasoning in nomination memos. </a:t>
            </a:r>
          </a:p>
          <a:p>
            <a:r>
              <a:rPr lang="en-IN" b="1" dirty="0"/>
              <a:t>Arbitrator side</a:t>
            </a:r>
            <a:r>
              <a:rPr lang="en-IN" dirty="0"/>
              <a:t>: publish precise bios with sector and language granularity; state measured availability; share redacted procedural orders and case-management innovations where permissible.</a:t>
            </a:r>
          </a:p>
          <a:p>
            <a:r>
              <a:rPr lang="en-IN" b="1" dirty="0"/>
              <a:t>Cohort-building</a:t>
            </a:r>
            <a:r>
              <a:rPr lang="en-IN" dirty="0"/>
              <a:t>: micro-mentorships that </a:t>
            </a:r>
            <a:r>
              <a:rPr lang="en-IN" b="1" dirty="0"/>
              <a:t>produce work</a:t>
            </a:r>
            <a:r>
              <a:rPr lang="en-IN" dirty="0"/>
              <a:t> (shadowing on POs; red-lining awards; co-teaching segments); conference programming that </a:t>
            </a:r>
            <a:r>
              <a:rPr lang="en-IN" b="1" dirty="0"/>
              <a:t>gives first-time speakers the mic</a:t>
            </a:r>
            <a:r>
              <a:rPr lang="en-IN" dirty="0"/>
              <a:t>—your survey’s respondents explicitly rate this. </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1" dirty="0"/>
              <a:t>Slide 23 — Playbook: Counsel (Part I)</a:t>
            </a:r>
          </a:p>
          <a:p>
            <a:r>
              <a:rPr lang="en-IN" b="1" dirty="0"/>
              <a:t>Script:</a:t>
            </a:r>
            <a:br>
              <a:rPr lang="en-IN" dirty="0"/>
            </a:br>
            <a:r>
              <a:rPr lang="en-IN" dirty="0"/>
              <a:t>“Always propose at least three qualified, diverse nominees with sector/language fit. Provide a nomination memo mapping IBA </a:t>
            </a:r>
            <a:r>
              <a:rPr lang="en-IN" dirty="0" err="1"/>
              <a:t>color</a:t>
            </a:r>
            <a:r>
              <a:rPr lang="en-IN" dirty="0"/>
              <a:t> lists, conflicts, and availability.”</a:t>
            </a:r>
            <a:br>
              <a:rPr lang="en-IN" dirty="0"/>
            </a:br>
            <a:r>
              <a:rPr lang="en-IN" b="1" dirty="0"/>
              <a:t>If rushed:</a:t>
            </a:r>
            <a:r>
              <a:rPr lang="en-IN" dirty="0"/>
              <a:t> “Three qualified nominees + memo.”</a:t>
            </a:r>
            <a:br>
              <a:rPr lang="en-IN" dirty="0"/>
            </a:br>
            <a:r>
              <a:rPr lang="en-IN" b="1" dirty="0"/>
              <a:t>Transition:</a:t>
            </a:r>
            <a:r>
              <a:rPr lang="en-IN" dirty="0"/>
              <a:t> “Counsel (Part II).”</a:t>
            </a:r>
          </a:p>
          <a:p>
            <a:r>
              <a:rPr lang="en-IN" b="1" dirty="0"/>
              <a:t>Slide 24 — Playbook: Counsel (Part II)</a:t>
            </a:r>
          </a:p>
          <a:p>
            <a:r>
              <a:rPr lang="en-IN" b="1" dirty="0"/>
              <a:t>Script:</a:t>
            </a:r>
            <a:br>
              <a:rPr lang="en-IN" dirty="0"/>
            </a:br>
            <a:r>
              <a:rPr lang="en-IN" dirty="0"/>
              <a:t>“Track repeat-rates internally; aim to reduce over-concentration. Pair one genuinely first-time arbitrator with a seasoned chair; assure clients with documented criteria.”</a:t>
            </a:r>
            <a:br>
              <a:rPr lang="en-IN" dirty="0"/>
            </a:br>
            <a:r>
              <a:rPr lang="en-IN" b="1" dirty="0"/>
              <a:t>If rushed:</a:t>
            </a:r>
            <a:r>
              <a:rPr lang="en-IN" dirty="0"/>
              <a:t> “Reduce repeats, pair first-timers.”</a:t>
            </a:r>
            <a:br>
              <a:rPr lang="en-IN" dirty="0"/>
            </a:br>
            <a:r>
              <a:rPr lang="en-IN" b="1" dirty="0"/>
              <a:t>Transition:</a:t>
            </a:r>
            <a:r>
              <a:rPr lang="en-IN" dirty="0"/>
              <a:t> “Institutions’ role.”</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1" dirty="0"/>
              <a:t>Slide 25 — Playbook: Institutions</a:t>
            </a:r>
          </a:p>
          <a:p>
            <a:r>
              <a:rPr lang="en-IN" b="1" dirty="0"/>
              <a:t>Script:</a:t>
            </a:r>
            <a:br>
              <a:rPr lang="en-IN" dirty="0"/>
            </a:br>
            <a:r>
              <a:rPr lang="en-IN" dirty="0"/>
              <a:t>“Publish disaggregated stats yearly. Use pairing models, broaden rosters actively, and—where policy allows—give brief reasons for appointments to build trust.”</a:t>
            </a:r>
            <a:br>
              <a:rPr lang="en-IN" dirty="0"/>
            </a:br>
            <a:r>
              <a:rPr lang="en-IN" b="1" dirty="0"/>
              <a:t>If rushed:</a:t>
            </a:r>
            <a:r>
              <a:rPr lang="en-IN" dirty="0"/>
              <a:t> “Stats + pairing + reasons.”</a:t>
            </a:r>
            <a:br>
              <a:rPr lang="en-IN" dirty="0"/>
            </a:br>
            <a:r>
              <a:rPr lang="en-IN" b="1" dirty="0"/>
              <a:t>Transition:</a:t>
            </a:r>
            <a:r>
              <a:rPr lang="en-IN" dirty="0"/>
              <a:t> “Arbitrators’ role.”</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1" dirty="0"/>
              <a:t>Slide 26 — Playbook: Arbitrators (Established)</a:t>
            </a:r>
          </a:p>
          <a:p>
            <a:r>
              <a:rPr lang="en-IN" b="1" dirty="0"/>
              <a:t>Script:</a:t>
            </a:r>
            <a:br>
              <a:rPr lang="en-IN" dirty="0"/>
            </a:br>
            <a:r>
              <a:rPr lang="en-IN" dirty="0"/>
              <a:t>“Mentor emerging arbitrators, nominate diversely when asked, and be explicit about availability windows to reduce scheduling bias.”</a:t>
            </a:r>
            <a:br>
              <a:rPr lang="en-IN" dirty="0"/>
            </a:br>
            <a:r>
              <a:rPr lang="en-IN" b="1" dirty="0"/>
              <a:t>If rushed:</a:t>
            </a:r>
            <a:r>
              <a:rPr lang="en-IN" dirty="0"/>
              <a:t> “Mentor, nominate, state availability.”</a:t>
            </a:r>
            <a:br>
              <a:rPr lang="en-IN" dirty="0"/>
            </a:br>
            <a:r>
              <a:rPr lang="en-IN" b="1" dirty="0"/>
              <a:t>Transition:</a:t>
            </a:r>
            <a:r>
              <a:rPr lang="en-IN" dirty="0"/>
              <a:t> “Arbitrators (Emerging).”</a:t>
            </a:r>
          </a:p>
          <a:p>
            <a:r>
              <a:rPr lang="en-IN" b="1" dirty="0"/>
              <a:t>Slide 27 — Playbook: Arbitrators (Emerging)</a:t>
            </a:r>
          </a:p>
          <a:p>
            <a:r>
              <a:rPr lang="en-IN" b="1" dirty="0"/>
              <a:t>Script:</a:t>
            </a:r>
            <a:br>
              <a:rPr lang="en-IN" dirty="0"/>
            </a:br>
            <a:r>
              <a:rPr lang="en-IN" dirty="0"/>
              <a:t>“Publish a precise bio (sector, language, writing samples), show procedural discipline (PO templates), and take expert/tribunal-secretary roles as visibility pathways.”</a:t>
            </a:r>
            <a:br>
              <a:rPr lang="en-IN" dirty="0"/>
            </a:br>
            <a:r>
              <a:rPr lang="en-IN" b="1" dirty="0"/>
              <a:t>If rushed:</a:t>
            </a:r>
            <a:r>
              <a:rPr lang="en-IN" dirty="0"/>
              <a:t> “Precise bio + PO style + pathways.”</a:t>
            </a:r>
            <a:br>
              <a:rPr lang="en-IN" dirty="0"/>
            </a:br>
            <a:r>
              <a:rPr lang="en-IN" b="1" dirty="0"/>
              <a:t>Transition:</a:t>
            </a:r>
            <a:r>
              <a:rPr lang="en-IN" dirty="0"/>
              <a:t> “Clients matter too.”</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1" dirty="0"/>
              <a:t>Slide 28 — Playbook: Clients / In-House</a:t>
            </a:r>
          </a:p>
          <a:p>
            <a:r>
              <a:rPr lang="en-IN" b="1" dirty="0"/>
              <a:t>Script:</a:t>
            </a:r>
            <a:br>
              <a:rPr lang="en-IN" dirty="0"/>
            </a:br>
            <a:r>
              <a:rPr lang="en-IN" dirty="0"/>
              <a:t>“Set expectations in outside-counsel guidelines: diverse shortlists, evidence-based memos, openness to first-timers where sector fit is exact. Review repeat-rates.”</a:t>
            </a:r>
            <a:br>
              <a:rPr lang="en-IN" dirty="0"/>
            </a:br>
            <a:r>
              <a:rPr lang="en-IN" b="1" dirty="0"/>
              <a:t>If rushed:</a:t>
            </a:r>
            <a:r>
              <a:rPr lang="en-IN" dirty="0"/>
              <a:t> “Write it into OCGs.”</a:t>
            </a:r>
            <a:br>
              <a:rPr lang="en-IN" dirty="0"/>
            </a:br>
            <a:r>
              <a:rPr lang="en-IN" b="1" dirty="0"/>
              <a:t>Transition:</a:t>
            </a:r>
            <a:r>
              <a:rPr lang="en-IN" dirty="0"/>
              <a:t> “Comparative approaches.”</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1" dirty="0"/>
              <a:t>Slide 29 — Comparative Institutional Approaches</a:t>
            </a:r>
          </a:p>
          <a:p>
            <a:r>
              <a:rPr lang="en-IN" b="1" dirty="0"/>
              <a:t>Script:</a:t>
            </a:r>
            <a:br>
              <a:rPr lang="en-IN" dirty="0"/>
            </a:br>
            <a:r>
              <a:rPr lang="en-IN" dirty="0"/>
              <a:t>“Best-practice blend: clear policy, transparent reporting, pairing mechanisms, and active roster development—measured against caseload composition.”</a:t>
            </a:r>
            <a:br>
              <a:rPr lang="en-IN" dirty="0"/>
            </a:br>
            <a:r>
              <a:rPr lang="en-IN" b="1" dirty="0"/>
              <a:t>If rushed:</a:t>
            </a:r>
            <a:r>
              <a:rPr lang="en-IN" dirty="0"/>
              <a:t> “Policy + data + pairing.”</a:t>
            </a:r>
            <a:br>
              <a:rPr lang="en-IN" dirty="0"/>
            </a:br>
            <a:r>
              <a:rPr lang="en-IN" b="1" dirty="0"/>
              <a:t>Transition:</a:t>
            </a:r>
            <a:r>
              <a:rPr lang="en-IN" dirty="0"/>
              <a:t> “Pipeline reality.”</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1" dirty="0"/>
              <a:t>Slide 30 — Pipeline &amp; Pathways</a:t>
            </a:r>
          </a:p>
          <a:p>
            <a:r>
              <a:rPr lang="en-IN" b="1" dirty="0"/>
              <a:t>Script:</a:t>
            </a:r>
            <a:br>
              <a:rPr lang="en-IN" dirty="0"/>
            </a:br>
            <a:r>
              <a:rPr lang="en-IN" dirty="0"/>
              <a:t>“Universities, institutions, firms, and arbitrators must co-invest: scholarships, clinics, tribunal-secretary routes, and young-arbitrator forums.”</a:t>
            </a:r>
            <a:br>
              <a:rPr lang="en-IN" dirty="0"/>
            </a:br>
            <a:r>
              <a:rPr lang="en-IN" b="1" dirty="0"/>
              <a:t>If rushed:</a:t>
            </a:r>
            <a:r>
              <a:rPr lang="en-IN" dirty="0"/>
              <a:t> “Invest across the pipeline.”</a:t>
            </a:r>
            <a:br>
              <a:rPr lang="en-IN" dirty="0"/>
            </a:br>
            <a:r>
              <a:rPr lang="en-IN" b="1" dirty="0"/>
              <a:t>Transition:</a:t>
            </a:r>
            <a:r>
              <a:rPr lang="en-IN" dirty="0"/>
              <a:t> “Cultural intelligence.”</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1" dirty="0"/>
              <a:t>Slide 31 — Cultural Intelligence</a:t>
            </a:r>
          </a:p>
          <a:p>
            <a:r>
              <a:rPr lang="en-IN" b="1" dirty="0"/>
              <a:t>Script:</a:t>
            </a:r>
            <a:br>
              <a:rPr lang="en-IN" dirty="0"/>
            </a:br>
            <a:r>
              <a:rPr lang="en-IN" dirty="0"/>
              <a:t>“Diversity improves reading of commercial practice, hierarchy, silence, and face-saving—all of which shape witness </a:t>
            </a:r>
            <a:r>
              <a:rPr lang="en-IN" dirty="0" err="1"/>
              <a:t>demeanor</a:t>
            </a:r>
            <a:r>
              <a:rPr lang="en-IN" dirty="0"/>
              <a:t> and settlement dynamics.”</a:t>
            </a:r>
            <a:br>
              <a:rPr lang="en-IN" dirty="0"/>
            </a:br>
            <a:r>
              <a:rPr lang="en-IN" b="1" dirty="0"/>
              <a:t>If rushed:</a:t>
            </a:r>
            <a:r>
              <a:rPr lang="en-IN" dirty="0"/>
              <a:t> “Better cultural read = better justice.”</a:t>
            </a:r>
            <a:br>
              <a:rPr lang="en-IN" dirty="0"/>
            </a:br>
            <a:r>
              <a:rPr lang="en-IN" b="1" dirty="0"/>
              <a:t>Transition:</a:t>
            </a:r>
            <a:r>
              <a:rPr lang="en-IN" dirty="0"/>
              <a:t> “Case studies of initiatives.”</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1" dirty="0"/>
              <a:t>Slide 32 — Case Study: </a:t>
            </a:r>
            <a:r>
              <a:rPr lang="en-IN" b="1" dirty="0" err="1"/>
              <a:t>AAAfrica</a:t>
            </a:r>
            <a:r>
              <a:rPr lang="en-IN" b="1" dirty="0"/>
              <a:t>/</a:t>
            </a:r>
            <a:r>
              <a:rPr lang="en-IN" b="1" dirty="0" err="1"/>
              <a:t>ArbitralWomen</a:t>
            </a:r>
            <a:r>
              <a:rPr lang="en-IN" b="1" dirty="0"/>
              <a:t>/Young ICCA</a:t>
            </a:r>
          </a:p>
          <a:p>
            <a:r>
              <a:rPr lang="en-IN" b="1" dirty="0"/>
              <a:t>Script:</a:t>
            </a:r>
            <a:br>
              <a:rPr lang="en-IN" dirty="0"/>
            </a:br>
            <a:r>
              <a:rPr lang="en-IN" dirty="0"/>
              <a:t>“Targeted training + mentoring + visibility yields measurable appointments. Copy what works, localise to sector/region, and scale.”</a:t>
            </a:r>
            <a:br>
              <a:rPr lang="en-IN" dirty="0"/>
            </a:br>
            <a:r>
              <a:rPr lang="en-IN" b="1" dirty="0"/>
              <a:t>If rushed:</a:t>
            </a:r>
            <a:r>
              <a:rPr lang="en-IN" dirty="0"/>
              <a:t> “Copy, localise, scale.”</a:t>
            </a:r>
            <a:br>
              <a:rPr lang="en-IN" dirty="0"/>
            </a:br>
            <a:r>
              <a:rPr lang="en-IN" b="1" dirty="0"/>
              <a:t>Transition:</a:t>
            </a:r>
            <a:r>
              <a:rPr lang="en-IN" dirty="0"/>
              <a:t> “The business case.”</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1" dirty="0"/>
              <a:t>20:54–21:02 — What arbitration is (and why diversity belongs at its core)</a:t>
            </a:r>
          </a:p>
          <a:p>
            <a:r>
              <a:rPr lang="en-IN" dirty="0"/>
              <a:t>Arbitration is often described as private and consensual. Parties contract out of court and into a tribunal; party autonomy is foundational. Yet modern international arbitration is no longer a purely private creature—it rests on an edifice of national statutes, conventions, and institutional rules; it is a </a:t>
            </a:r>
            <a:r>
              <a:rPr lang="en-IN" b="1" dirty="0"/>
              <a:t>public-facing</a:t>
            </a:r>
            <a:r>
              <a:rPr lang="en-IN" dirty="0"/>
              <a:t> system with global impact. That is precisely why </a:t>
            </a:r>
            <a:r>
              <a:rPr lang="en-IN" b="1" dirty="0"/>
              <a:t>who</a:t>
            </a:r>
            <a:r>
              <a:rPr lang="en-IN" dirty="0"/>
              <a:t> sits in judgment matters. If our users are global but our tribunals are narrow, the system under-delivers on its promise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Diversity, in this context, is not limited to gender. It includes age, geography, language, legal culture, professional background, and lived experience. Teams that are heterogeneous </a:t>
            </a:r>
            <a:r>
              <a:rPr lang="en-IN" b="1" dirty="0"/>
              <a:t>see more</a:t>
            </a:r>
            <a:r>
              <a:rPr lang="en-IN" dirty="0"/>
              <a:t>: more risk, more nuance, more practical solutions. Empirically and experientially, diverse groups outperform in decision-making; the same is true of tribunals—cohesion improves, blind spots shrink, and the quality and acceptability of awards rises.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“Arbitration is contractual, but it lives in a public law ecosystem—statutes, conventions, seat law. In that system, tribunal composition is a </a:t>
            </a:r>
            <a:r>
              <a:rPr lang="en-IN" b="1" dirty="0"/>
              <a:t>legal</a:t>
            </a:r>
            <a:r>
              <a:rPr lang="en-IN" dirty="0"/>
              <a:t> variable. It influences fairness perceptions, procedural choices, and enforceability risk.”</a:t>
            </a:r>
            <a:br>
              <a:rPr lang="en-IN" dirty="0"/>
            </a:br>
            <a:r>
              <a:rPr lang="en-IN" b="1" dirty="0"/>
              <a:t>If rushed:</a:t>
            </a:r>
            <a:r>
              <a:rPr lang="en-IN" dirty="0"/>
              <a:t> “Composition is not cosmetic; it’s legally consequential.”</a:t>
            </a:r>
            <a:br>
              <a:rPr lang="en-IN" dirty="0"/>
            </a:br>
            <a:r>
              <a:rPr lang="en-IN" b="1" dirty="0"/>
              <a:t>Transition:</a:t>
            </a:r>
            <a:r>
              <a:rPr lang="en-IN" dirty="0"/>
              <a:t> “Let’s see how it changes fact-finding.”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a:p>
            <a:r>
              <a:rPr lang="en-IN" dirty="0"/>
              <a:t>“If everyone is thinking alike, then no one is thinking.”</a:t>
            </a:r>
            <a:br>
              <a:rPr lang="en-IN" dirty="0"/>
            </a:br>
            <a:r>
              <a:rPr lang="en-IN" dirty="0"/>
              <a:t>That aphorism is not a slogan; it is a design rule for how we constitute tribunals.</a:t>
            </a:r>
          </a:p>
          <a:p>
            <a:endParaRPr lang="en-IN" dirty="0"/>
          </a:p>
          <a:p>
            <a:r>
              <a:rPr lang="en-IN" b="1" dirty="0"/>
              <a:t>Micro-prompt (30s):</a:t>
            </a:r>
            <a:r>
              <a:rPr lang="en-IN" dirty="0"/>
              <a:t> Ask participants to think of one case where a cultural or sectoral perspective changed how evidence was understood. Invite two quick shares.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1" dirty="0"/>
              <a:t>Slide 33 — Business Case for Diversity</a:t>
            </a:r>
          </a:p>
          <a:p>
            <a:r>
              <a:rPr lang="en-IN" b="1" dirty="0"/>
              <a:t>Script:</a:t>
            </a:r>
            <a:br>
              <a:rPr lang="en-IN" dirty="0"/>
            </a:br>
            <a:r>
              <a:rPr lang="en-IN" dirty="0"/>
              <a:t>“Diverse teams detect errors better and innovate more. In arbitration: tighter fact-finding, stronger reasoning, awards that travel—fewer set-asides, smoother recognition.”</a:t>
            </a:r>
            <a:br>
              <a:rPr lang="en-IN" dirty="0"/>
            </a:br>
            <a:r>
              <a:rPr lang="en-IN" b="1" dirty="0"/>
              <a:t>If rushed:</a:t>
            </a:r>
            <a:r>
              <a:rPr lang="en-IN" dirty="0"/>
              <a:t> “Quality up, risk down.”</a:t>
            </a:r>
            <a:br>
              <a:rPr lang="en-IN" dirty="0"/>
            </a:br>
            <a:r>
              <a:rPr lang="en-IN" b="1" dirty="0"/>
              <a:t>Transition:</a:t>
            </a:r>
            <a:r>
              <a:rPr lang="en-IN" dirty="0"/>
              <a:t> “Language matters.”</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1" dirty="0"/>
              <a:t>Slide 34 — Linguistic Diversity</a:t>
            </a:r>
          </a:p>
          <a:p>
            <a:r>
              <a:rPr lang="en-IN" b="1" dirty="0"/>
              <a:t>Script:</a:t>
            </a:r>
            <a:br>
              <a:rPr lang="en-IN" dirty="0"/>
            </a:br>
            <a:r>
              <a:rPr lang="en-IN" dirty="0"/>
              <a:t>“Panels with relevant languages reduce translation distortion and cost. Language is a fairness decision linked to equal treatment.”</a:t>
            </a:r>
            <a:br>
              <a:rPr lang="en-IN" dirty="0"/>
            </a:br>
            <a:r>
              <a:rPr lang="en-IN" b="1" dirty="0"/>
              <a:t>If rushed:</a:t>
            </a:r>
            <a:r>
              <a:rPr lang="en-IN" dirty="0"/>
              <a:t> “Language = fairness.”</a:t>
            </a:r>
            <a:br>
              <a:rPr lang="en-IN" dirty="0"/>
            </a:br>
            <a:r>
              <a:rPr lang="en-IN" b="1" dirty="0"/>
              <a:t>Transition:</a:t>
            </a:r>
            <a:r>
              <a:rPr lang="en-IN" dirty="0"/>
              <a:t> “Generations.”</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1" dirty="0"/>
              <a:t>Slide 35 — Generational Diversity</a:t>
            </a:r>
          </a:p>
          <a:p>
            <a:r>
              <a:rPr lang="en-IN" b="1" dirty="0"/>
              <a:t>Script:</a:t>
            </a:r>
            <a:br>
              <a:rPr lang="en-IN" dirty="0"/>
            </a:br>
            <a:r>
              <a:rPr lang="en-IN" dirty="0"/>
              <a:t>“Bridges tech adoption and communication styles with in-house teams; supports pragmatic case management and early settlement windows.”</a:t>
            </a:r>
            <a:br>
              <a:rPr lang="en-IN" dirty="0"/>
            </a:br>
            <a:r>
              <a:rPr lang="en-IN" b="1" dirty="0"/>
              <a:t>If rushed:</a:t>
            </a:r>
            <a:r>
              <a:rPr lang="en-IN" dirty="0"/>
              <a:t> “Cross-gen = smoother management.”</a:t>
            </a:r>
            <a:br>
              <a:rPr lang="en-IN" dirty="0"/>
            </a:br>
            <a:r>
              <a:rPr lang="en-IN" b="1" dirty="0"/>
              <a:t>Transition:</a:t>
            </a:r>
            <a:r>
              <a:rPr lang="en-IN" dirty="0"/>
              <a:t> “Accessibility.”</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1" dirty="0"/>
              <a:t>Slide 36 — Disability Inclusion</a:t>
            </a:r>
          </a:p>
          <a:p>
            <a:r>
              <a:rPr lang="en-IN" b="1" dirty="0"/>
              <a:t>Script:</a:t>
            </a:r>
            <a:br>
              <a:rPr lang="en-IN" dirty="0"/>
            </a:br>
            <a:r>
              <a:rPr lang="en-IN" dirty="0"/>
              <a:t>“Physical access, captioning, screen-reader-friendly bundles, and flexible schedules. Hybrid hearings are an opportunity to standardise accessibility.”</a:t>
            </a:r>
            <a:br>
              <a:rPr lang="en-IN" dirty="0"/>
            </a:br>
            <a:r>
              <a:rPr lang="en-IN" b="1" dirty="0"/>
              <a:t>If rushed:</a:t>
            </a:r>
            <a:r>
              <a:rPr lang="en-IN" dirty="0"/>
              <a:t> “Bake accessibility into PO1.”</a:t>
            </a:r>
            <a:br>
              <a:rPr lang="en-IN" dirty="0"/>
            </a:br>
            <a:r>
              <a:rPr lang="en-IN" b="1" dirty="0"/>
              <a:t>Transition:</a:t>
            </a:r>
            <a:r>
              <a:rPr lang="en-IN" dirty="0"/>
              <a:t> “Cognitive styles.”</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1" dirty="0"/>
              <a:t>Slide 37 — Cognitive Diversity</a:t>
            </a:r>
          </a:p>
          <a:p>
            <a:r>
              <a:rPr lang="en-IN" b="1" dirty="0"/>
              <a:t>Script:</a:t>
            </a:r>
            <a:br>
              <a:rPr lang="en-IN" dirty="0"/>
            </a:br>
            <a:r>
              <a:rPr lang="en-IN" dirty="0"/>
              <a:t>“Balance systematic and intuitive decision-making; appoint panels that bring both analytical rigour and commercial sense.”</a:t>
            </a:r>
            <a:br>
              <a:rPr lang="en-IN" dirty="0"/>
            </a:br>
            <a:r>
              <a:rPr lang="en-IN" b="1" dirty="0"/>
              <a:t>If rushed:</a:t>
            </a:r>
            <a:r>
              <a:rPr lang="en-IN" dirty="0"/>
              <a:t> “Blend thinking styles.”</a:t>
            </a:r>
            <a:br>
              <a:rPr lang="en-IN" dirty="0"/>
            </a:br>
            <a:r>
              <a:rPr lang="en-IN" b="1" dirty="0"/>
              <a:t>Transition:</a:t>
            </a:r>
            <a:r>
              <a:rPr lang="en-IN" dirty="0"/>
              <a:t> “Geography.”</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1" dirty="0"/>
              <a:t>Slide 38 — Geographical Diversity</a:t>
            </a:r>
          </a:p>
          <a:p>
            <a:r>
              <a:rPr lang="en-IN" b="1" dirty="0"/>
              <a:t>Script:</a:t>
            </a:r>
            <a:br>
              <a:rPr lang="en-IN" dirty="0"/>
            </a:br>
            <a:r>
              <a:rPr lang="en-IN" dirty="0"/>
              <a:t>“Regional familiarity with regulators, trade practices, and enforcement culture prevents naive procedural orders and improves remedy design.”</a:t>
            </a:r>
            <a:br>
              <a:rPr lang="en-IN" dirty="0"/>
            </a:br>
            <a:r>
              <a:rPr lang="en-IN" b="1" dirty="0"/>
              <a:t>If rushed:</a:t>
            </a:r>
            <a:r>
              <a:rPr lang="en-IN" dirty="0"/>
              <a:t> “Local insight, global enforceability.”</a:t>
            </a:r>
            <a:br>
              <a:rPr lang="en-IN" dirty="0"/>
            </a:br>
            <a:r>
              <a:rPr lang="en-IN" b="1" dirty="0"/>
              <a:t>Transition:</a:t>
            </a:r>
            <a:r>
              <a:rPr lang="en-IN" dirty="0"/>
              <a:t> “Measure what matters.”</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1" dirty="0"/>
              <a:t>Slide 39 — Measurement &amp; Accountability</a:t>
            </a:r>
          </a:p>
          <a:p>
            <a:r>
              <a:rPr lang="en-IN" b="1" dirty="0"/>
              <a:t>Script:</a:t>
            </a:r>
            <a:br>
              <a:rPr lang="en-IN" dirty="0"/>
            </a:br>
            <a:r>
              <a:rPr lang="en-IN" dirty="0"/>
              <a:t>“What gets measured gets managed. Push for a cross-institution ‘Diversity Dashboard’ with gender, region, language, appointing channel, and repeat-rates—annually.”</a:t>
            </a:r>
            <a:br>
              <a:rPr lang="en-IN" dirty="0"/>
            </a:br>
            <a:r>
              <a:rPr lang="en-IN" b="1" dirty="0"/>
              <a:t>If rushed:</a:t>
            </a:r>
            <a:r>
              <a:rPr lang="en-IN" dirty="0"/>
              <a:t> “Publish disaggregated stats.”</a:t>
            </a:r>
            <a:br>
              <a:rPr lang="en-IN" dirty="0"/>
            </a:br>
            <a:r>
              <a:rPr lang="en-IN" b="1" dirty="0"/>
              <a:t>Transition:</a:t>
            </a:r>
            <a:r>
              <a:rPr lang="en-IN" dirty="0"/>
              <a:t> “Draft for it.”</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1" dirty="0"/>
              <a:t>Slide 40 — Contractual Foundations</a:t>
            </a:r>
          </a:p>
          <a:p>
            <a:r>
              <a:rPr lang="en-IN" b="1" dirty="0"/>
              <a:t>Script:</a:t>
            </a:r>
            <a:br>
              <a:rPr lang="en-IN" dirty="0"/>
            </a:br>
            <a:r>
              <a:rPr lang="en-IN" dirty="0"/>
              <a:t>“Draft clauses that steer to institutions with track records; avoid single-party control of lists; consider soft diversity wording to set expectations early.”</a:t>
            </a:r>
            <a:br>
              <a:rPr lang="en-IN" dirty="0"/>
            </a:br>
            <a:r>
              <a:rPr lang="en-IN" b="1" dirty="0"/>
              <a:t>If rushed:</a:t>
            </a:r>
            <a:r>
              <a:rPr lang="en-IN" dirty="0"/>
              <a:t> “Clause-level nudges work.”</a:t>
            </a:r>
            <a:br>
              <a:rPr lang="en-IN" dirty="0"/>
            </a:br>
            <a:r>
              <a:rPr lang="en-IN" b="1" dirty="0"/>
              <a:t>Transition:</a:t>
            </a:r>
            <a:r>
              <a:rPr lang="en-IN" dirty="0"/>
              <a:t> “Experts as a bridge.”</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1" dirty="0"/>
              <a:t>Slide 41 — Experts as Pathways</a:t>
            </a:r>
          </a:p>
          <a:p>
            <a:r>
              <a:rPr lang="en-IN" b="1" dirty="0"/>
              <a:t>Script:</a:t>
            </a:r>
            <a:br>
              <a:rPr lang="en-IN" dirty="0"/>
            </a:br>
            <a:r>
              <a:rPr lang="en-IN" dirty="0"/>
              <a:t>“Expert roles can showcase sector fit and hearing craft. Experts often transition to arbitrator appointments when performance is visible.”</a:t>
            </a:r>
            <a:br>
              <a:rPr lang="en-IN" dirty="0"/>
            </a:br>
            <a:r>
              <a:rPr lang="en-IN" b="1" dirty="0"/>
              <a:t>If rushed:</a:t>
            </a:r>
            <a:r>
              <a:rPr lang="en-IN" dirty="0"/>
              <a:t> “Use experts to build pipelines.”</a:t>
            </a:r>
            <a:br>
              <a:rPr lang="en-IN" dirty="0"/>
            </a:br>
            <a:r>
              <a:rPr lang="en-IN" b="1" dirty="0"/>
              <a:t>Transition:</a:t>
            </a:r>
            <a:r>
              <a:rPr lang="en-IN" dirty="0"/>
              <a:t> “Sector nuance.”</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Gelasio" pitchFamily="34" charset="0"/>
                <a:ea typeface="Gelasio" pitchFamily="34" charset="-122"/>
                <a:cs typeface="Gelasio" pitchFamily="34" charset="-120"/>
              </a:rPr>
              <a:t>Different industry sectors present unique diversity challenges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Gelasio" pitchFamily="34" charset="0"/>
              <a:cs typeface="Gelasio"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Gelasio" pitchFamily="34" charset="0"/>
                <a:ea typeface="Gelasio" pitchFamily="34" charset="-122"/>
                <a:cs typeface="Gelasio" pitchFamily="34" charset="-120"/>
              </a:rPr>
              <a:t>Construction:</a:t>
            </a:r>
            <a:r>
              <a:rPr lang="en-US" sz="1200" dirty="0">
                <a:solidFill>
                  <a:srgbClr val="000000"/>
                </a:solidFill>
                <a:latin typeface="Gelasio" pitchFamily="34" charset="0"/>
                <a:ea typeface="Gelasio" pitchFamily="34" charset="-122"/>
                <a:cs typeface="Gelasio" pitchFamily="34" charset="-120"/>
              </a:rPr>
              <a:t> Historically male-dominated field with technical expertise barriers but opportunities for regional diversity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Gelasio" pitchFamily="34" charset="0"/>
              <a:cs typeface="Gelasio"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Gelasio" pitchFamily="34" charset="0"/>
                <a:ea typeface="Gelasio" pitchFamily="34" charset="-122"/>
                <a:cs typeface="Gelasio" pitchFamily="34" charset="-120"/>
              </a:rPr>
              <a:t>Energy:</a:t>
            </a:r>
            <a:r>
              <a:rPr lang="en-US" sz="1200" dirty="0">
                <a:solidFill>
                  <a:srgbClr val="000000"/>
                </a:solidFill>
                <a:latin typeface="Gelasio" pitchFamily="34" charset="0"/>
                <a:ea typeface="Gelasio" pitchFamily="34" charset="-122"/>
                <a:cs typeface="Gelasio" pitchFamily="34" charset="-120"/>
              </a:rPr>
              <a:t> Strong geographic concentrations in expertise but increasingly diverse talent pool in renewable energy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Gelasio" pitchFamily="34" charset="0"/>
              <a:cs typeface="Gelasio"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Gelasio" pitchFamily="34" charset="0"/>
                <a:ea typeface="Gelasio" pitchFamily="34" charset="-122"/>
                <a:cs typeface="Gelasio" pitchFamily="34" charset="-120"/>
              </a:rPr>
              <a:t>Finance:</a:t>
            </a:r>
            <a:r>
              <a:rPr lang="en-US" sz="1200" dirty="0">
                <a:solidFill>
                  <a:srgbClr val="000000"/>
                </a:solidFill>
                <a:latin typeface="Gelasio" pitchFamily="34" charset="0"/>
                <a:ea typeface="Gelasio" pitchFamily="34" charset="-122"/>
                <a:cs typeface="Gelasio" pitchFamily="34" charset="-120"/>
              </a:rPr>
              <a:t> Growing gender diversity but concentration in traditional financial centers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Gelasio" pitchFamily="34" charset="0"/>
              <a:cs typeface="Gelasio"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Gelasio" pitchFamily="34" charset="0"/>
                <a:ea typeface="Gelasio" pitchFamily="34" charset="-122"/>
                <a:cs typeface="Gelasio" pitchFamily="34" charset="-120"/>
              </a:rPr>
              <a:t>Technology:</a:t>
            </a:r>
            <a:r>
              <a:rPr lang="en-US" sz="1200" dirty="0">
                <a:solidFill>
                  <a:srgbClr val="000000"/>
                </a:solidFill>
                <a:latin typeface="Gelasio" pitchFamily="34" charset="0"/>
                <a:ea typeface="Gelasio" pitchFamily="34" charset="-122"/>
                <a:cs typeface="Gelasio" pitchFamily="34" charset="-120"/>
              </a:rPr>
              <a:t> Better age diversity but geographic concentration in certain innovation hubs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Gelasio" pitchFamily="34" charset="0"/>
              <a:cs typeface="Gelasio"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Gelasio" pitchFamily="34" charset="0"/>
                <a:ea typeface="Gelasio" pitchFamily="34" charset="-122"/>
                <a:cs typeface="Gelasio" pitchFamily="34" charset="-120"/>
              </a:rPr>
              <a:t>Sector-specific diversity initiatives can address these unique challenges, drawing on existing diversity within each industry to enhance tribunal composition in related disputes.</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b="1" dirty="0"/>
              <a:t>Script:</a:t>
            </a:r>
            <a:br>
              <a:rPr lang="en-IN" dirty="0"/>
            </a:br>
            <a:r>
              <a:rPr lang="en-IN" dirty="0"/>
              <a:t>“Construction/energy: schedule and tech-heavy—pairing helps. Finance: speed and confidentiality—availability matters. Tech/IP: language and agile case management—hybrid competence essential.”</a:t>
            </a:r>
            <a:br>
              <a:rPr lang="en-IN" dirty="0"/>
            </a:br>
            <a:r>
              <a:rPr lang="en-IN" b="1" dirty="0"/>
              <a:t>If rushed:</a:t>
            </a:r>
            <a:r>
              <a:rPr lang="en-IN" dirty="0"/>
              <a:t> “Tailor slate to sector pain-points.”</a:t>
            </a:r>
            <a:br>
              <a:rPr lang="en-IN" dirty="0"/>
            </a:br>
            <a:r>
              <a:rPr lang="en-IN" b="1" dirty="0"/>
              <a:t>Transition:</a:t>
            </a:r>
            <a:r>
              <a:rPr lang="en-IN" dirty="0"/>
              <a:t> “Academia’s role.”</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1" dirty="0"/>
              <a:t>21:02–21:12 — Why diversity changes outcomes (fact-finding, law-finding, legitimacy)</a:t>
            </a:r>
          </a:p>
          <a:p>
            <a:r>
              <a:rPr lang="en-IN" b="1" dirty="0"/>
              <a:t>First, fact-finding.</a:t>
            </a:r>
            <a:r>
              <a:rPr lang="en-IN" dirty="0"/>
              <a:t> Cultural background shapes how fact-finders hear witnesses, infer usage, or weigh documentary gaps. Mixed panels tend to interrogate assumptions from multiple angles, producing </a:t>
            </a:r>
            <a:r>
              <a:rPr lang="en-IN" b="1" dirty="0"/>
              <a:t>better grounded</a:t>
            </a:r>
            <a:r>
              <a:rPr lang="en-IN" dirty="0"/>
              <a:t> findings of fact. </a:t>
            </a:r>
          </a:p>
          <a:p>
            <a:endParaRPr lang="en-IN"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b="1" dirty="0"/>
              <a:t>Script:</a:t>
            </a:r>
            <a:br>
              <a:rPr lang="en-IN" dirty="0"/>
            </a:br>
            <a:r>
              <a:rPr lang="en-IN" dirty="0"/>
              <a:t>“Mixed panels interrogate assumptions from different angles. Cultural/sector lenses help interpret silence in records and </a:t>
            </a:r>
            <a:r>
              <a:rPr lang="en-IN" dirty="0" err="1"/>
              <a:t>demeanor</a:t>
            </a:r>
            <a:r>
              <a:rPr lang="en-IN" dirty="0"/>
              <a:t> in testimony. Net effect: fewer blind spots, better credibility assessments, more robust facts.”</a:t>
            </a:r>
            <a:br>
              <a:rPr lang="en-IN" dirty="0"/>
            </a:br>
            <a:r>
              <a:rPr lang="en-IN" b="1" dirty="0"/>
              <a:t>If rushed:</a:t>
            </a:r>
            <a:r>
              <a:rPr lang="en-IN" dirty="0"/>
              <a:t> “Mixed panels reduce blind spots and improve credibility findings.”</a:t>
            </a:r>
            <a:br>
              <a:rPr lang="en-IN" dirty="0"/>
            </a:br>
            <a:endParaRPr lang="en-IN" dirty="0"/>
          </a:p>
          <a:p>
            <a:endParaRPr lang="en-IN" dirty="0"/>
          </a:p>
          <a:p>
            <a:r>
              <a:rPr lang="en-IN" b="1" dirty="0"/>
              <a:t>Decision quality and acceptability.</a:t>
            </a:r>
            <a:br>
              <a:rPr lang="en-IN" dirty="0"/>
            </a:br>
            <a:r>
              <a:rPr lang="en-IN" dirty="0"/>
              <a:t>Heterogeneous panels interrogate assumptions from multiple legal cultures and industries, improving fact-finding and the </a:t>
            </a:r>
            <a:r>
              <a:rPr lang="en-IN" b="1" dirty="0"/>
              <a:t>acceptability</a:t>
            </a:r>
            <a:r>
              <a:rPr lang="en-IN" dirty="0"/>
              <a:t> of awards across borders. </a:t>
            </a:r>
          </a:p>
          <a:p>
            <a:endParaRPr lang="en-IN" dirty="0"/>
          </a:p>
          <a:p>
            <a:endParaRPr lang="en-IN" dirty="0"/>
          </a:p>
          <a:p>
            <a:endParaRPr lang="en-IN" dirty="0"/>
          </a:p>
          <a:p>
            <a:endParaRPr lang="en-IN" dirty="0"/>
          </a:p>
          <a:p>
            <a:endParaRPr lang="en-IN"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1" dirty="0"/>
              <a:t>Slide 43 — Academia &amp; Training</a:t>
            </a:r>
          </a:p>
          <a:p>
            <a:r>
              <a:rPr lang="en-IN" b="1" dirty="0"/>
              <a:t>Script:</a:t>
            </a:r>
            <a:br>
              <a:rPr lang="en-IN" dirty="0"/>
            </a:br>
            <a:r>
              <a:rPr lang="en-IN" dirty="0"/>
              <a:t>“Diverse faculties, clinic models, moot coaching, and research on appointment data make tomorrow’s panels more representative and skilled.”</a:t>
            </a:r>
            <a:br>
              <a:rPr lang="en-IN" dirty="0"/>
            </a:br>
            <a:r>
              <a:rPr lang="en-IN" b="1" dirty="0"/>
              <a:t>If rushed:</a:t>
            </a:r>
            <a:r>
              <a:rPr lang="en-IN" dirty="0"/>
              <a:t> “Universities seed the pipeline.”</a:t>
            </a:r>
            <a:br>
              <a:rPr lang="en-IN" dirty="0"/>
            </a:br>
            <a:r>
              <a:rPr lang="en-IN" b="1" dirty="0"/>
              <a:t>Transition:</a:t>
            </a:r>
            <a:r>
              <a:rPr lang="en-IN" dirty="0"/>
              <a:t> “Intersectionality.”</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1" dirty="0"/>
              <a:t>Slide 44 — Intersectionality</a:t>
            </a:r>
          </a:p>
          <a:p>
            <a:r>
              <a:rPr lang="en-IN" b="1" dirty="0"/>
              <a:t>Script:</a:t>
            </a:r>
            <a:br>
              <a:rPr lang="en-IN" dirty="0"/>
            </a:br>
            <a:r>
              <a:rPr lang="en-IN" dirty="0"/>
              <a:t>“One-size-fits-all fails. Overlapping identities create compounded barriers. Design initiatives with multiple entry points: scholarships, mentorship, speaking slots, and transparent lists.”</a:t>
            </a:r>
            <a:br>
              <a:rPr lang="en-IN" dirty="0"/>
            </a:br>
            <a:r>
              <a:rPr lang="en-IN" b="1" dirty="0"/>
              <a:t>If rushed:</a:t>
            </a:r>
            <a:r>
              <a:rPr lang="en-IN" dirty="0"/>
              <a:t> “Multiple entry points win.”</a:t>
            </a:r>
            <a:br>
              <a:rPr lang="en-IN" dirty="0"/>
            </a:br>
            <a:r>
              <a:rPr lang="en-IN" b="1" dirty="0"/>
              <a:t>Transition:</a:t>
            </a:r>
            <a:r>
              <a:rPr lang="en-IN" dirty="0"/>
              <a:t> “Bring it home.”</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1" dirty="0"/>
              <a:t>Slide 45 — Path Forward &amp; Close</a:t>
            </a:r>
          </a:p>
          <a:p>
            <a:r>
              <a:rPr lang="en-IN" b="1" dirty="0"/>
              <a:t>Script:</a:t>
            </a:r>
            <a:br>
              <a:rPr lang="en-IN" dirty="0"/>
            </a:br>
            <a:r>
              <a:rPr lang="en-IN" dirty="0"/>
              <a:t>“Immediate: require diverse shortlists and publish basic stats. Medium: pairing and mentoring with reasons where possible. Long: pipeline investment and clause-level nudges. </a:t>
            </a:r>
            <a:r>
              <a:rPr lang="en-IN" b="1" dirty="0"/>
              <a:t>Diversity improves facts, law, legitimacy, and enforceability.</a:t>
            </a:r>
            <a:r>
              <a:rPr lang="en-IN" dirty="0"/>
              <a:t> The tools exist—the variable is our choices. Thank you.”</a:t>
            </a:r>
            <a:br>
              <a:rPr lang="en-IN" dirty="0"/>
            </a:br>
            <a:r>
              <a:rPr lang="en-IN" b="1" dirty="0"/>
              <a:t>If rushed:</a:t>
            </a:r>
            <a:r>
              <a:rPr lang="en-IN" dirty="0"/>
              <a:t> “Shortlists + stats now; pairing + pipeline next.”</a:t>
            </a:r>
            <a:br>
              <a:rPr lang="en-IN" dirty="0"/>
            </a:br>
            <a:r>
              <a:rPr lang="en-IN" b="1" dirty="0"/>
              <a:t>Transition to Q&amp;A:</a:t>
            </a:r>
            <a:r>
              <a:rPr lang="en-IN" dirty="0"/>
              <a:t> “Happy to take questions.”</a:t>
            </a:r>
          </a:p>
          <a:p>
            <a:endParaRPr lang="en-US" b="1"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46558"/>
                </a:solidFill>
                <a:latin typeface="Gelasio Semi Bold" pitchFamily="34" charset="0"/>
                <a:ea typeface="Gelasio Semi Bold" pitchFamily="34" charset="-122"/>
                <a:cs typeface="Gelasio Semi Bold" pitchFamily="34" charset="-120"/>
              </a:rPr>
              <a:t>How should parties balance sector expertise against perceived "first-time" risk, and what pairing models actually work in practice?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46558"/>
                </a:solidFill>
                <a:latin typeface="Gelasio" pitchFamily="34" charset="0"/>
                <a:ea typeface="Gelasio" pitchFamily="34" charset="-122"/>
                <a:cs typeface="Gelasio" pitchFamily="34" charset="-120"/>
              </a:rPr>
              <a:t>Consider discussing the chair-wingman model, institutional pairing programs, and the role of detailed CV analysis in mitigating perceived risk.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746558"/>
              </a:solidFill>
              <a:latin typeface="Gelasio" pitchFamily="34" charset="0"/>
              <a:ea typeface="Gelasio" pitchFamily="34" charset="-122"/>
              <a:cs typeface="Gelasio"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746558"/>
              </a:solidFill>
              <a:latin typeface="Gelasio" pitchFamily="34" charset="0"/>
              <a:cs typeface="Gelasio"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46558"/>
                </a:solidFill>
                <a:latin typeface="Gelasio Semi Bold" pitchFamily="34" charset="0"/>
                <a:ea typeface="Gelasio Semi Bold" pitchFamily="34" charset="-122"/>
                <a:cs typeface="Gelasio Semi Bold" pitchFamily="34" charset="-120"/>
              </a:rPr>
              <a:t>Beyond gender, which data points should institutions publish to reflect true diversity—language, region, repeat rate by channel?</a:t>
            </a:r>
            <a:endParaRPr lang="en-US" sz="1200" dirty="0">
              <a:solidFill>
                <a:srgbClr val="746558"/>
              </a:solidFill>
              <a:latin typeface="Gelasio Semi Bold" pitchFamily="34" charset="0"/>
              <a:cs typeface="Gelasio Semi Bold"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46558"/>
                </a:solidFill>
                <a:latin typeface="Gelasio" pitchFamily="34" charset="0"/>
                <a:ea typeface="Gelasio" pitchFamily="34" charset="-122"/>
                <a:cs typeface="Gelasio" pitchFamily="34" charset="-120"/>
              </a:rPr>
              <a:t>Explore the value of disaggregated data and standardized reporting frameworks across institutions.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746558"/>
              </a:solidFill>
              <a:latin typeface="Gelasio" pitchFamily="34" charset="0"/>
              <a:cs typeface="Gelasio"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746558"/>
              </a:solidFill>
              <a:latin typeface="Gelasio" pitchFamily="34" charset="0"/>
              <a:cs typeface="Gelasio"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46558"/>
                </a:solidFill>
                <a:latin typeface="Gelasio Semi Bold" pitchFamily="34" charset="0"/>
                <a:ea typeface="Gelasio Semi Bold" pitchFamily="34" charset="-122"/>
                <a:cs typeface="Gelasio Semi Bold" pitchFamily="34" charset="-120"/>
              </a:rPr>
              <a:t>What due-diligence artefacts (redacted POs, nomination memos) help GCs say yes to unfamiliar but well-matched candidates?</a:t>
            </a:r>
            <a:endParaRPr lang="en-US" sz="1200" dirty="0">
              <a:solidFill>
                <a:srgbClr val="746558"/>
              </a:solidFill>
              <a:latin typeface="Gelasio Semi Bold" pitchFamily="34" charset="0"/>
              <a:cs typeface="Gelasio Semi Bold"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46558"/>
                </a:solidFill>
                <a:latin typeface="Gelasio" pitchFamily="34" charset="0"/>
                <a:ea typeface="Gelasio" pitchFamily="34" charset="-122"/>
                <a:cs typeface="Gelasio" pitchFamily="34" charset="-120"/>
              </a:rPr>
              <a:t>Discuss practical tools for building confidence in new arbitrator appointments while maintaining quality assurance.</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46558"/>
                </a:solidFill>
                <a:latin typeface="Gelasio" pitchFamily="34" charset="0"/>
                <a:ea typeface="Gelasio" pitchFamily="34" charset="-122"/>
                <a:cs typeface="Gelasio" pitchFamily="34" charset="-120"/>
              </a:rPr>
              <a:t>These questions invite audience engagement with practical aspects of implementing diversity initiatives, moving beyond theoretical commitment to address real-world implementation challenges.</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Diversity is a performance variable—on facts, law, and legitimacy. We already have the doctrine, rules, and tools. Let’s make different choices at appointment, pairing, and reporting—and let the awards speak for themselves. Thank you.</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“Cross-tradition tribunals select and test sources with sensitivity to party expectations. Discretion is exercised comparatively; reasons are written in a vocabulary legible across systems—vital for acceptability and enforcement.”</a:t>
            </a:r>
            <a:br>
              <a:rPr lang="en-IN" dirty="0"/>
            </a:br>
            <a:r>
              <a:rPr lang="en-IN" b="1" dirty="0"/>
              <a:t>If rushed:</a:t>
            </a:r>
            <a:r>
              <a:rPr lang="en-IN" dirty="0"/>
              <a:t> “Diverse tribunals write reasons that travel.”</a:t>
            </a:r>
            <a:br>
              <a:rPr lang="en-IN" dirty="0"/>
            </a:br>
            <a:r>
              <a:rPr lang="en-IN" b="1" dirty="0"/>
              <a:t>Transition:</a:t>
            </a:r>
            <a:r>
              <a:rPr lang="en-IN" dirty="0"/>
              <a:t> “Where does the law embed this?”</a:t>
            </a:r>
            <a:endParaRPr lang="en-IN" b="1" dirty="0"/>
          </a:p>
          <a:p>
            <a:endParaRPr lang="en-IN" b="1" dirty="0"/>
          </a:p>
          <a:p>
            <a:r>
              <a:rPr lang="en-IN" b="1" dirty="0"/>
              <a:t>Second, law-finding.</a:t>
            </a:r>
            <a:r>
              <a:rPr lang="en-IN" dirty="0"/>
              <a:t> International arbitration draws on transnational norms and soft law where party choices are silent. A plural tribunal is more likely to select, test, and apply those sources with sensitivity to parties’ reasonable expectations across legal cultures. </a:t>
            </a:r>
          </a:p>
          <a:p>
            <a:endParaRPr lang="en-IN" dirty="0"/>
          </a:p>
          <a:p>
            <a:r>
              <a:rPr lang="en-IN" b="1" dirty="0"/>
              <a:t>Third, legitimacy.</a:t>
            </a:r>
            <a:r>
              <a:rPr lang="en-IN" dirty="0"/>
              <a:t> Parties accept adverse outcomes more readily where the process feels </a:t>
            </a:r>
            <a:r>
              <a:rPr lang="en-IN" b="1" dirty="0"/>
              <a:t>representative</a:t>
            </a:r>
            <a:r>
              <a:rPr lang="en-IN" dirty="0"/>
              <a:t>. As Paula Hodges QC has observed, diversity brings richer results—and in our field, that translates directly into award legitimacy. </a:t>
            </a:r>
          </a:p>
          <a:p>
            <a:endParaRPr lang="en-IN" dirty="0"/>
          </a:p>
          <a:p>
            <a:r>
              <a:rPr lang="en-IN" b="1" dirty="0"/>
              <a:t>Transition note:</a:t>
            </a:r>
            <a:r>
              <a:rPr lang="en-IN" dirty="0"/>
              <a:t> Emphasize that pluralism is not licence. Diversity does not confer “unfettered powers”; it disciplines discretion. Tribunals must still reason within the law and record.</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1" dirty="0"/>
              <a:t>Legal architecture.</a:t>
            </a:r>
          </a:p>
          <a:p>
            <a:r>
              <a:rPr lang="en-IN" dirty="0"/>
              <a:t>Slide 6 — Model Law: Appointments (Arts. 11–12)</a:t>
            </a:r>
            <a:endParaRPr lang="en-IN" b="1" dirty="0"/>
          </a:p>
          <a:p>
            <a:br>
              <a:rPr lang="en-IN" dirty="0"/>
            </a:br>
            <a:r>
              <a:rPr lang="en-IN" dirty="0"/>
              <a:t>UNCITRAL Model Law Articles </a:t>
            </a:r>
            <a:r>
              <a:rPr lang="en-IN" b="1" dirty="0"/>
              <a:t>11–12</a:t>
            </a:r>
            <a:r>
              <a:rPr lang="en-IN" dirty="0"/>
              <a:t> (appointment; challenge for justifiable doubts), </a:t>
            </a:r>
            <a:r>
              <a:rPr lang="en-IN" b="1" dirty="0"/>
              <a:t>18</a:t>
            </a:r>
            <a:r>
              <a:rPr lang="en-IN" dirty="0"/>
              <a:t> (equal treatment), and </a:t>
            </a:r>
            <a:r>
              <a:rPr lang="en-IN" b="1" dirty="0"/>
              <a:t>19</a:t>
            </a:r>
            <a:r>
              <a:rPr lang="en-IN" dirty="0"/>
              <a:t> (party autonomy in procedure) frame neutrality and process fairness. </a:t>
            </a:r>
          </a:p>
          <a:p>
            <a:endParaRPr lang="en-IN" dirty="0"/>
          </a:p>
          <a:p>
            <a:endParaRPr lang="en-IN" dirty="0"/>
          </a:p>
          <a:p>
            <a:endParaRPr lang="en-IN" dirty="0"/>
          </a:p>
          <a:p>
            <a:r>
              <a:rPr lang="en-IN" b="1" dirty="0"/>
              <a:t>Script:</a:t>
            </a:r>
            <a:br>
              <a:rPr lang="en-IN" dirty="0"/>
            </a:br>
            <a:r>
              <a:rPr lang="en-IN" dirty="0"/>
              <a:t>“Model Law Articles 11–12 operationalise neutrality and challenge. When you propose a diverse slate under these articles, you’re not doing charity; you’re fulfilling the statute’s neutrality design with a wider, qualified pool.”</a:t>
            </a:r>
            <a:br>
              <a:rPr lang="en-IN" dirty="0"/>
            </a:br>
            <a:r>
              <a:rPr lang="en-IN" b="1" dirty="0"/>
              <a:t>If rushed:</a:t>
            </a:r>
            <a:r>
              <a:rPr lang="en-IN" dirty="0"/>
              <a:t> “Articles 11–12 make slate quality and breadth a legal matter.”</a:t>
            </a:r>
            <a:br>
              <a:rPr lang="en-IN" dirty="0"/>
            </a:br>
            <a:r>
              <a:rPr lang="en-IN" b="1" dirty="0"/>
              <a:t>Transition:</a:t>
            </a:r>
            <a:r>
              <a:rPr lang="en-IN" dirty="0"/>
              <a:t> “Equal treatment drives procedure.”</a:t>
            </a:r>
          </a:p>
          <a:p>
            <a:endParaRPr lang="en-IN"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b="1" dirty="0"/>
              <a:t>Script:</a:t>
            </a:r>
            <a:br>
              <a:rPr lang="en-IN" dirty="0"/>
            </a:br>
            <a:r>
              <a:rPr lang="en-IN" dirty="0"/>
              <a:t>“Article 18 hard-wires equal treatment and full opportunity to present the case. Language access, hearing format, and scheduling sensitivity are equality decisions—not logistics. Diverse panels tend to spot these earlier.”</a:t>
            </a:r>
            <a:br>
              <a:rPr lang="en-IN" dirty="0"/>
            </a:br>
            <a:r>
              <a:rPr lang="en-IN" b="1" dirty="0"/>
              <a:t>If rushed:</a:t>
            </a:r>
            <a:r>
              <a:rPr lang="en-IN" dirty="0"/>
              <a:t> “Equality choices are procedural, not cosmetic.”</a:t>
            </a:r>
            <a:br>
              <a:rPr lang="en-IN" dirty="0"/>
            </a:br>
            <a:r>
              <a:rPr lang="en-IN" b="1" dirty="0"/>
              <a:t>Transition:</a:t>
            </a:r>
            <a:r>
              <a:rPr lang="en-IN" dirty="0"/>
              <a:t> “Procedural autonomy next.”</a:t>
            </a:r>
          </a:p>
          <a:p>
            <a:endParaRPr lang="en-IN" dirty="0"/>
          </a:p>
          <a:p>
            <a:endParaRPr lang="en-IN" dirty="0"/>
          </a:p>
          <a:p>
            <a:r>
              <a:rPr lang="en-IN" dirty="0"/>
              <a:t>“Article 19 allows parties to shape procedure. Use that autonomy to agree on slate principles, hybrid hearings, and language arrangements that reduce inequality of arms.”</a:t>
            </a:r>
            <a:br>
              <a:rPr lang="en-IN" dirty="0"/>
            </a:br>
            <a:r>
              <a:rPr lang="en-IN" b="1" dirty="0"/>
              <a:t>If rushed:</a:t>
            </a:r>
            <a:r>
              <a:rPr lang="en-IN" dirty="0"/>
              <a:t> “Draft procedure that levels the field.”</a:t>
            </a:r>
            <a:br>
              <a:rPr lang="en-IN" dirty="0"/>
            </a:br>
            <a:r>
              <a:rPr lang="en-IN" b="1" dirty="0"/>
              <a:t>Transition:</a:t>
            </a:r>
            <a:r>
              <a:rPr lang="en-IN" dirty="0"/>
              <a:t> “From seat law to the Convention.”</a:t>
            </a:r>
          </a:p>
          <a:p>
            <a:endParaRPr lang="en-IN" dirty="0"/>
          </a:p>
          <a:p>
            <a:r>
              <a:rPr lang="en-IN" dirty="0"/>
              <a:t>The </a:t>
            </a:r>
            <a:r>
              <a:rPr lang="en-IN" b="1" dirty="0"/>
              <a:t>New York Convention</a:t>
            </a:r>
            <a:r>
              <a:rPr lang="en-IN" dirty="0"/>
              <a:t> Article </a:t>
            </a:r>
            <a:r>
              <a:rPr lang="en-IN" b="1" dirty="0"/>
              <a:t>V(1)(d)</a:t>
            </a:r>
            <a:r>
              <a:rPr lang="en-IN" dirty="0"/>
              <a:t> makes award enforcement contingent on tribunal composition being in accordance with the parties’ agreement or the law of the seat—reminding us that </a:t>
            </a:r>
            <a:r>
              <a:rPr lang="en-IN" b="1" dirty="0"/>
              <a:t>composition</a:t>
            </a:r>
            <a:r>
              <a:rPr lang="en-IN" dirty="0"/>
              <a:t> is a legal, not cosmetic, question. </a:t>
            </a:r>
          </a:p>
          <a:p>
            <a:endParaRPr lang="en-IN"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b="1" dirty="0"/>
          </a:p>
          <a:p>
            <a:r>
              <a:rPr lang="en-IN" dirty="0"/>
              <a:t>“Perceived fairness drives compliance. When parties recognise themselves in the tribunal—by sector, language, region—they’re likelier to accept adverse outcomes without guerrilla tactics.”</a:t>
            </a:r>
            <a:br>
              <a:rPr lang="en-IN" dirty="0"/>
            </a:br>
            <a:r>
              <a:rPr lang="en-IN" b="1" dirty="0"/>
              <a:t>If rushed:</a:t>
            </a:r>
            <a:r>
              <a:rPr lang="en-IN" dirty="0"/>
              <a:t> “Representation boosts acceptance.”</a:t>
            </a:r>
            <a:br>
              <a:rPr lang="en-IN" dirty="0"/>
            </a:br>
            <a:r>
              <a:rPr lang="en-IN" b="1" dirty="0"/>
              <a:t>Transition:</a:t>
            </a:r>
            <a:r>
              <a:rPr lang="en-IN" dirty="0"/>
              <a:t> “Institutions set the lanes.”</a:t>
            </a:r>
            <a:endParaRPr lang="en-IN" b="1" dirty="0"/>
          </a:p>
          <a:p>
            <a:endParaRPr lang="en-IN" b="1" dirty="0"/>
          </a:p>
          <a:p>
            <a:br>
              <a:rPr lang="en-IN" dirty="0"/>
            </a:br>
            <a:r>
              <a:rPr lang="en-IN" dirty="0"/>
              <a:t>“NYC Article V(1)(d) permits refusal if </a:t>
            </a:r>
            <a:r>
              <a:rPr lang="en-IN" b="1" dirty="0"/>
              <a:t>composition</a:t>
            </a:r>
            <a:r>
              <a:rPr lang="en-IN" dirty="0"/>
              <a:t> wasn’t per agreement or seat law. Composition thus touches enforcement risk. Robust, transparent nomination improves enforceability confidence.”</a:t>
            </a:r>
            <a:br>
              <a:rPr lang="en-IN" dirty="0"/>
            </a:br>
            <a:r>
              <a:rPr lang="en-IN" b="1" dirty="0"/>
              <a:t>If rushed:</a:t>
            </a:r>
            <a:r>
              <a:rPr lang="en-IN" dirty="0"/>
              <a:t> “Poor composition = enforcement risk.”</a:t>
            </a:r>
            <a:br>
              <a:rPr lang="en-IN" dirty="0"/>
            </a:br>
            <a:r>
              <a:rPr lang="en-IN" b="1" dirty="0"/>
              <a:t>Transition:</a:t>
            </a:r>
            <a:r>
              <a:rPr lang="en-IN" dirty="0"/>
              <a:t> “Legitimacy follows.”</a:t>
            </a:r>
            <a:endParaRPr lang="en-IN" b="1" dirty="0"/>
          </a:p>
          <a:p>
            <a:endParaRPr lang="en-IN" b="1" dirty="0"/>
          </a:p>
          <a:p>
            <a:r>
              <a:rPr lang="en-IN" b="1" dirty="0"/>
              <a:t>Why diversity improves outcomes (4–5 minutes)</a:t>
            </a:r>
          </a:p>
          <a:p>
            <a:endParaRPr lang="en-IN" b="1" dirty="0"/>
          </a:p>
          <a:p>
            <a:endParaRPr lang="en-IN" b="1" dirty="0"/>
          </a:p>
          <a:p>
            <a:r>
              <a:rPr lang="en-IN" dirty="0"/>
              <a:t>First, </a:t>
            </a:r>
            <a:r>
              <a:rPr lang="en-IN" b="1" dirty="0"/>
              <a:t>decision quality</a:t>
            </a:r>
            <a:r>
              <a:rPr lang="en-IN" dirty="0"/>
              <a:t>. Diverse tribunals are better at spotting blind spots—on industry practices, contract usages, local regulatory context, or linguistic nuance. That reduces error and improves the reasoning parties must ultimately live with.</a:t>
            </a:r>
          </a:p>
          <a:p>
            <a:r>
              <a:rPr lang="en-IN" dirty="0"/>
              <a:t>Second, </a:t>
            </a:r>
            <a:r>
              <a:rPr lang="en-IN" b="1" dirty="0"/>
              <a:t>legitimacy</a:t>
            </a:r>
            <a:r>
              <a:rPr lang="en-IN" dirty="0"/>
              <a:t>. Cross-border users are more likely to trust a process when they can </a:t>
            </a:r>
            <a:r>
              <a:rPr lang="en-IN" b="1" dirty="0"/>
              <a:t>see themselves</a:t>
            </a:r>
            <a:r>
              <a:rPr lang="en-IN" dirty="0"/>
              <a:t> in it. Legitimacy is not only about enforcing an award under the New York Convention; it is also about persuading both sides that justice has been done.</a:t>
            </a:r>
          </a:p>
          <a:p>
            <a:r>
              <a:rPr lang="en-IN" dirty="0"/>
              <a:t>Third, </a:t>
            </a:r>
            <a:r>
              <a:rPr lang="en-IN" b="1" dirty="0"/>
              <a:t>innovation</a:t>
            </a:r>
            <a:r>
              <a:rPr lang="en-IN" dirty="0"/>
              <a:t>. Diversity of professional backgrounds—engineering, finance, public procurement, technology—enriches tribunal management, case scheduling, and the adoption of tools like remote hearings or AI-assisted document triage. New ideas arrive with new people.</a:t>
            </a:r>
          </a:p>
          <a:p>
            <a:endParaRPr lang="en-IN" dirty="0"/>
          </a:p>
          <a:p>
            <a:endParaRPr lang="en-IN"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ICC Rules </a:t>
            </a:r>
            <a:r>
              <a:rPr lang="en-IN" b="1" dirty="0"/>
              <a:t>2021</a:t>
            </a:r>
            <a:r>
              <a:rPr lang="en-IN" dirty="0"/>
              <a:t>, Articles </a:t>
            </a:r>
            <a:r>
              <a:rPr lang="en-IN" b="1" dirty="0"/>
              <a:t>12–13</a:t>
            </a:r>
            <a:r>
              <a:rPr lang="en-IN" dirty="0"/>
              <a:t> (constitution of the tribunal) and the Court’s appointment practice focus on independence, impartiality, availability, and suitability for the case;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b="1" dirty="0"/>
              <a:t>LCIA Rules 2020</a:t>
            </a:r>
            <a:r>
              <a:rPr lang="en-IN" dirty="0"/>
              <a:t> Articles </a:t>
            </a:r>
            <a:r>
              <a:rPr lang="en-IN" b="1" dirty="0"/>
              <a:t>5–7, 10</a:t>
            </a:r>
            <a:r>
              <a:rPr lang="en-IN" dirty="0"/>
              <a:t> do the same;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b="1" dirty="0"/>
              <a:t>SIAC Rules 2016</a:t>
            </a:r>
            <a:r>
              <a:rPr lang="en-IN" dirty="0"/>
              <a:t> Rules </a:t>
            </a:r>
            <a:r>
              <a:rPr lang="en-IN" b="1" dirty="0"/>
              <a:t>8–10</a:t>
            </a:r>
            <a:r>
              <a:rPr lang="en-IN" dirty="0"/>
              <a:t> likewise.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Properly used, these gateways enable broader, better-matched panels.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“Rules require independence, availability, and suitability. Use those criteria to widen slates: sector fit, language, regional experience, time-zone practicality—without compromising independence.”</a:t>
            </a:r>
            <a:br>
              <a:rPr lang="en-IN" dirty="0"/>
            </a:br>
            <a:r>
              <a:rPr lang="en-IN" b="1" dirty="0"/>
              <a:t>If rushed:</a:t>
            </a:r>
            <a:r>
              <a:rPr lang="en-IN" dirty="0"/>
              <a:t> “Widen slates using existing rule criteria.”</a:t>
            </a:r>
            <a:br>
              <a:rPr lang="en-IN" dirty="0"/>
            </a:br>
            <a:r>
              <a:rPr lang="en-IN" b="1" dirty="0"/>
              <a:t>Transition:</a:t>
            </a:r>
            <a:r>
              <a:rPr lang="en-IN" dirty="0"/>
              <a:t> “So why does diversity still lag?”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1" dirty="0"/>
              <a:t>Why diversity still matters (and where we are) (3–4 minutes)</a:t>
            </a:r>
          </a:p>
          <a:p>
            <a:endParaRPr lang="en-IN"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“Caseloads are global; panels often aren’t. Gender is improving; geography, age, language, and socioeconomic diversity lag. Users notice the mismatch—this is a legitimacy problem.”</a:t>
            </a:r>
            <a:br>
              <a:rPr lang="en-IN" dirty="0"/>
            </a:br>
            <a:r>
              <a:rPr lang="en-IN" b="1" dirty="0"/>
              <a:t>If rushed:</a:t>
            </a:r>
            <a:r>
              <a:rPr lang="en-IN" dirty="0"/>
              <a:t> “Mismatch between global cases and narrow panels.”</a:t>
            </a:r>
            <a:br>
              <a:rPr lang="en-IN" dirty="0"/>
            </a:br>
            <a:r>
              <a:rPr lang="en-IN" b="1" dirty="0"/>
              <a:t>Transition:</a:t>
            </a:r>
            <a:r>
              <a:rPr lang="en-IN" dirty="0"/>
              <a:t> “Where the system gets stuck.”</a:t>
            </a:r>
          </a:p>
          <a:p>
            <a:endParaRPr lang="en-IN" b="1" dirty="0"/>
          </a:p>
          <a:p>
            <a:endParaRPr lang="en-IN" b="1" dirty="0"/>
          </a:p>
          <a:p>
            <a:r>
              <a:rPr lang="en-IN" dirty="0"/>
              <a:t>We have progress to celebrate—and distance yet to travel.</a:t>
            </a:r>
          </a:p>
          <a:p>
            <a:r>
              <a:rPr lang="en-IN" dirty="0"/>
              <a:t>The </a:t>
            </a:r>
            <a:r>
              <a:rPr lang="en-IN" b="1" dirty="0"/>
              <a:t>ICC’s Dispute Resolution Statistics for 2023</a:t>
            </a:r>
            <a:r>
              <a:rPr lang="en-IN" dirty="0"/>
              <a:t> show that close to </a:t>
            </a:r>
            <a:r>
              <a:rPr lang="en-IN" b="1" dirty="0"/>
              <a:t>60% of all arbitrator confirmations/appointments were from Europe</a:t>
            </a:r>
            <a:r>
              <a:rPr lang="en-IN" dirty="0"/>
              <a:t>, </a:t>
            </a:r>
            <a:r>
              <a:rPr lang="en-IN" b="1" dirty="0"/>
              <a:t>24%</a:t>
            </a:r>
            <a:r>
              <a:rPr lang="en-IN" dirty="0"/>
              <a:t> from the </a:t>
            </a:r>
            <a:r>
              <a:rPr lang="en-IN" b="1" dirty="0"/>
              <a:t>Americas</a:t>
            </a:r>
            <a:r>
              <a:rPr lang="en-IN" dirty="0"/>
              <a:t>, </a:t>
            </a:r>
            <a:r>
              <a:rPr lang="en-IN" b="1" dirty="0"/>
              <a:t>12%</a:t>
            </a:r>
            <a:r>
              <a:rPr lang="en-IN" dirty="0"/>
              <a:t> from </a:t>
            </a:r>
            <a:r>
              <a:rPr lang="en-IN" b="1" dirty="0"/>
              <a:t>Asia &amp; the Pacific</a:t>
            </a:r>
            <a:r>
              <a:rPr lang="en-IN" dirty="0"/>
              <a:t>, and </a:t>
            </a:r>
            <a:r>
              <a:rPr lang="en-IN" b="1" dirty="0"/>
              <a:t>4%</a:t>
            </a:r>
            <a:r>
              <a:rPr lang="en-IN" dirty="0"/>
              <a:t> from </a:t>
            </a:r>
            <a:r>
              <a:rPr lang="en-IN" b="1" dirty="0"/>
              <a:t>Africa</a:t>
            </a:r>
            <a:r>
              <a:rPr lang="en-IN" dirty="0"/>
              <a:t>. Those are global numbers for a global service—and they still lean heavily toward a narrow geography. </a:t>
            </a:r>
            <a:r>
              <a:rPr lang="en-IN" dirty="0">
                <a:hlinkClick r:id="rId3"/>
              </a:rPr>
              <a:t>ICC - International Chamber of Commerce</a:t>
            </a:r>
            <a:endParaRPr lang="en-IN" dirty="0"/>
          </a:p>
          <a:p>
            <a:endParaRPr lang="en-IN" dirty="0"/>
          </a:p>
          <a:p>
            <a:endParaRPr lang="en-IN" dirty="0"/>
          </a:p>
          <a:p>
            <a:r>
              <a:rPr lang="en-IN" dirty="0"/>
              <a:t>Gender tells a similar story. </a:t>
            </a:r>
          </a:p>
          <a:p>
            <a:r>
              <a:rPr lang="en-IN" dirty="0"/>
              <a:t>In 2023, </a:t>
            </a:r>
            <a:r>
              <a:rPr lang="en-IN" b="1" dirty="0"/>
              <a:t>women accounted for 29.7%</a:t>
            </a:r>
            <a:r>
              <a:rPr lang="en-IN" dirty="0"/>
              <a:t> of ICC arbitrator confirmations and appointments overall. Encouragingly, when the </a:t>
            </a:r>
            <a:r>
              <a:rPr lang="en-IN" b="1" dirty="0"/>
              <a:t>ICC Court</a:t>
            </a:r>
            <a:r>
              <a:rPr lang="en-IN" dirty="0"/>
              <a:t> itself appointed, </a:t>
            </a:r>
            <a:r>
              <a:rPr lang="en-IN" b="1" dirty="0"/>
              <a:t>41%</a:t>
            </a:r>
            <a:r>
              <a:rPr lang="en-IN" dirty="0"/>
              <a:t> of those appointees were women—evidence that </a:t>
            </a:r>
            <a:r>
              <a:rPr lang="en-IN" b="1" dirty="0"/>
              <a:t>institutional appointments can correct for party-side inertia</a:t>
            </a:r>
            <a:r>
              <a:rPr lang="en-IN" dirty="0"/>
              <a:t>. But overall, we are not yet where we need to be. </a:t>
            </a:r>
            <a:r>
              <a:rPr lang="en-IN" dirty="0">
                <a:hlinkClick r:id="rId3"/>
              </a:rPr>
              <a:t>ICC - International Chamber of Commerce</a:t>
            </a:r>
            <a:endParaRPr lang="en-IN" dirty="0"/>
          </a:p>
          <a:p>
            <a:endParaRPr lang="en-IN" dirty="0"/>
          </a:p>
          <a:p>
            <a:endParaRPr lang="en-IN" dirty="0"/>
          </a:p>
          <a:p>
            <a:r>
              <a:rPr lang="en-IN" dirty="0"/>
              <a:t>Other institutions point the way. At the </a:t>
            </a:r>
            <a:r>
              <a:rPr lang="en-IN" b="1" dirty="0"/>
              <a:t>LCIA</a:t>
            </a:r>
            <a:r>
              <a:rPr lang="en-IN" dirty="0"/>
              <a:t>, 2023 data show </a:t>
            </a:r>
            <a:r>
              <a:rPr lang="en-IN" b="1" dirty="0"/>
              <a:t>48% of LCIA Court appointments were women</a:t>
            </a:r>
            <a:r>
              <a:rPr lang="en-IN" dirty="0"/>
              <a:t>, with co-arbitrator appointments at </a:t>
            </a:r>
            <a:r>
              <a:rPr lang="en-IN" b="1" dirty="0"/>
              <a:t>39%</a:t>
            </a:r>
            <a:r>
              <a:rPr lang="en-IN" dirty="0"/>
              <a:t>, though party appointments lagged at </a:t>
            </a:r>
            <a:r>
              <a:rPr lang="en-IN" b="1" dirty="0"/>
              <a:t>21%</a:t>
            </a:r>
            <a:r>
              <a:rPr lang="en-IN" dirty="0"/>
              <a:t>—again highlighting the “gatekeeper effect” of parties and counsel. </a:t>
            </a:r>
            <a:r>
              <a:rPr lang="en-IN" dirty="0" err="1">
                <a:hlinkClick r:id="rId4"/>
              </a:rPr>
              <a:t>LCIA</a:t>
            </a:r>
            <a:r>
              <a:rPr lang="en-IN" dirty="0" err="1">
                <a:hlinkClick r:id="rId5"/>
              </a:rPr>
              <a:t>Reed</a:t>
            </a:r>
            <a:r>
              <a:rPr lang="en-IN" dirty="0">
                <a:hlinkClick r:id="rId5"/>
              </a:rPr>
              <a:t> Smith</a:t>
            </a:r>
            <a:endParaRPr lang="en-IN" dirty="0"/>
          </a:p>
          <a:p>
            <a:endParaRPr lang="en-IN" dirty="0"/>
          </a:p>
          <a:p>
            <a:endParaRPr lang="en-IN" dirty="0"/>
          </a:p>
          <a:p>
            <a:r>
              <a:rPr lang="en-IN" dirty="0"/>
              <a:t>On geographic spread, </a:t>
            </a:r>
            <a:r>
              <a:rPr lang="en-IN" b="1" dirty="0"/>
              <a:t>SIAC</a:t>
            </a:r>
            <a:r>
              <a:rPr lang="en-IN" dirty="0"/>
              <a:t> appointed arbitrators from </a:t>
            </a:r>
            <a:r>
              <a:rPr lang="en-IN" b="1" dirty="0"/>
              <a:t>38 jurisdictions</a:t>
            </a:r>
            <a:r>
              <a:rPr lang="en-IN" dirty="0"/>
              <a:t> in 2023, and </a:t>
            </a:r>
            <a:r>
              <a:rPr lang="en-IN" b="1" dirty="0"/>
              <a:t>35%</a:t>
            </a:r>
            <a:r>
              <a:rPr lang="en-IN" dirty="0"/>
              <a:t> of SIAC-appointed arbitrators were </a:t>
            </a:r>
            <a:r>
              <a:rPr lang="en-IN" b="1" dirty="0"/>
              <a:t>non-Singaporean</a:t>
            </a:r>
            <a:r>
              <a:rPr lang="en-IN" dirty="0"/>
              <a:t>, underscoring how institutions can broaden the bench. </a:t>
            </a:r>
            <a:r>
              <a:rPr lang="en-IN" dirty="0">
                <a:hlinkClick r:id="rId6"/>
              </a:rPr>
              <a:t>LawNow</a:t>
            </a:r>
            <a:endParaRPr lang="en-IN" dirty="0"/>
          </a:p>
          <a:p>
            <a:endParaRPr lang="en-IN" dirty="0"/>
          </a:p>
          <a:p>
            <a:r>
              <a:rPr lang="en-IN" dirty="0"/>
              <a:t>These are not abstract percentages. They shape who gets a hearing, how cultural nuances are weighed, the comfort parties feel in the process, and how awards are perceived in distant enforcement courts.</a:t>
            </a:r>
          </a:p>
          <a:p>
            <a:endParaRPr lang="en-IN" dirty="0"/>
          </a:p>
          <a:p>
            <a:endParaRPr lang="en-IN"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2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2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2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2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3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3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3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lide 3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3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3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3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3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3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lide 3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 4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lide 4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lide 4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lide 4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lide 4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lide 4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lide 4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lide 4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lide 4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lide 4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lide 5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3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34.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4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8.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Shape 0"/>
          <p:cNvSpPr/>
          <p:nvPr/>
        </p:nvSpPr>
        <p:spPr>
          <a:xfrm>
            <a:off x="243840" y="1812488"/>
            <a:ext cx="14142720" cy="4604504"/>
          </a:xfrm>
          <a:prstGeom prst="roundRect">
            <a:avLst>
              <a:gd name="adj" fmla="val 625"/>
            </a:avLst>
          </a:prstGeom>
          <a:solidFill>
            <a:srgbClr val="F9F6F0"/>
          </a:solidFill>
          <a:ln/>
        </p:spPr>
        <p:txBody>
          <a:bodyPr/>
          <a:lstStyle/>
          <a:p>
            <a:endParaRPr lang="en-US"/>
          </a:p>
        </p:txBody>
      </p:sp>
      <p:pic>
        <p:nvPicPr>
          <p:cNvPr id="3" name="Image 0" descr="preencoded.png"/>
          <p:cNvPicPr>
            <a:picLocks noChangeAspect="1"/>
          </p:cNvPicPr>
          <p:nvPr/>
        </p:nvPicPr>
        <p:blipFill>
          <a:blip r:embed="rId3"/>
          <a:stretch>
            <a:fillRect/>
          </a:stretch>
        </p:blipFill>
        <p:spPr>
          <a:xfrm>
            <a:off x="243840" y="1812488"/>
            <a:ext cx="5303520" cy="4604504"/>
          </a:xfrm>
          <a:prstGeom prst="rect">
            <a:avLst/>
          </a:prstGeom>
        </p:spPr>
      </p:pic>
      <p:sp>
        <p:nvSpPr>
          <p:cNvPr id="4" name="Text 1"/>
          <p:cNvSpPr/>
          <p:nvPr/>
        </p:nvSpPr>
        <p:spPr>
          <a:xfrm>
            <a:off x="6314718" y="3064431"/>
            <a:ext cx="7304484" cy="1199198"/>
          </a:xfrm>
          <a:prstGeom prst="rect">
            <a:avLst/>
          </a:prstGeom>
          <a:noFill/>
          <a:ln/>
        </p:spPr>
        <p:txBody>
          <a:bodyPr wrap="square" lIns="0" tIns="0" rIns="0" bIns="0" rtlCol="0" anchor="t"/>
          <a:lstStyle/>
          <a:p>
            <a:pPr marL="0" indent="0" algn="l">
              <a:lnSpc>
                <a:spcPts val="4700"/>
              </a:lnSpc>
              <a:buNone/>
            </a:pPr>
            <a:r>
              <a:rPr lang="en-US" sz="3750" dirty="0">
                <a:solidFill>
                  <a:srgbClr val="484237"/>
                </a:solidFill>
                <a:latin typeface="Gelasio Semi Bold" pitchFamily="34" charset="0"/>
                <a:ea typeface="Gelasio Semi Bold" pitchFamily="34" charset="-122"/>
                <a:cs typeface="Gelasio Semi Bold" pitchFamily="34" charset="-120"/>
              </a:rPr>
              <a:t>Diversity, Inclusion &amp; the Future of Dispute Resolution</a:t>
            </a:r>
            <a:endParaRPr lang="en-US" sz="3750" dirty="0"/>
          </a:p>
        </p:txBody>
      </p:sp>
      <p:sp>
        <p:nvSpPr>
          <p:cNvPr id="5" name="Text 2"/>
          <p:cNvSpPr/>
          <p:nvPr/>
        </p:nvSpPr>
        <p:spPr>
          <a:xfrm>
            <a:off x="6314718" y="4551402"/>
            <a:ext cx="7304484" cy="613648"/>
          </a:xfrm>
          <a:prstGeom prst="rect">
            <a:avLst/>
          </a:prstGeom>
          <a:noFill/>
          <a:ln/>
        </p:spPr>
        <p:txBody>
          <a:bodyPr wrap="square" lIns="0" tIns="0" rIns="0" bIns="0" rtlCol="0" anchor="t"/>
          <a:lstStyle/>
          <a:p>
            <a:pPr marL="0" indent="0" algn="l">
              <a:lnSpc>
                <a:spcPts val="2400"/>
              </a:lnSpc>
              <a:buNone/>
            </a:pPr>
            <a:r>
              <a:rPr lang="en-US" sz="1500" dirty="0">
                <a:solidFill>
                  <a:srgbClr val="746558"/>
                </a:solidFill>
                <a:latin typeface="Gelasio" pitchFamily="34" charset="0"/>
                <a:ea typeface="Gelasio" pitchFamily="34" charset="-122"/>
                <a:cs typeface="Gelasio" pitchFamily="34" charset="-120"/>
              </a:rPr>
              <a:t>CIMA Global Webinar Series — 29 August 2025</a:t>
            </a:r>
          </a:p>
          <a:p>
            <a:pPr marL="0" indent="0" algn="l">
              <a:lnSpc>
                <a:spcPts val="2400"/>
              </a:lnSpc>
              <a:buNone/>
            </a:pPr>
            <a:r>
              <a:rPr lang="en-US" sz="1500" dirty="0">
                <a:solidFill>
                  <a:srgbClr val="746558"/>
                </a:solidFill>
                <a:latin typeface="Gelasio" pitchFamily="34" charset="0"/>
                <a:ea typeface="Gelasio" pitchFamily="34" charset="-122"/>
                <a:cs typeface="Gelasio" pitchFamily="34" charset="-120"/>
              </a:rPr>
              <a:t>Dr Misha Kumar, FCIArb</a:t>
            </a:r>
            <a:endParaRPr lang="en-US" sz="15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Shape 0"/>
          <p:cNvSpPr/>
          <p:nvPr/>
        </p:nvSpPr>
        <p:spPr>
          <a:xfrm>
            <a:off x="2098834" y="243840"/>
            <a:ext cx="10432733" cy="7793117"/>
          </a:xfrm>
          <a:prstGeom prst="roundRect">
            <a:avLst>
              <a:gd name="adj" fmla="val 272"/>
            </a:avLst>
          </a:prstGeom>
          <a:solidFill>
            <a:srgbClr val="F2F2F2"/>
          </a:solidFill>
          <a:ln/>
        </p:spPr>
        <p:txBody>
          <a:bodyPr/>
          <a:lstStyle/>
          <a:p>
            <a:endParaRPr lang="en-US"/>
          </a:p>
        </p:txBody>
      </p:sp>
      <p:pic>
        <p:nvPicPr>
          <p:cNvPr id="3" name="Image 0" descr="preencoded.png"/>
          <p:cNvPicPr>
            <a:picLocks noChangeAspect="1"/>
          </p:cNvPicPr>
          <p:nvPr/>
        </p:nvPicPr>
        <p:blipFill>
          <a:blip r:embed="rId3"/>
          <a:stretch>
            <a:fillRect/>
          </a:stretch>
        </p:blipFill>
        <p:spPr>
          <a:xfrm>
            <a:off x="2098834" y="243840"/>
            <a:ext cx="3912275" cy="7793117"/>
          </a:xfrm>
          <a:prstGeom prst="rect">
            <a:avLst/>
          </a:prstGeom>
        </p:spPr>
      </p:pic>
      <p:sp>
        <p:nvSpPr>
          <p:cNvPr id="4" name="Text 1"/>
          <p:cNvSpPr/>
          <p:nvPr/>
        </p:nvSpPr>
        <p:spPr>
          <a:xfrm>
            <a:off x="6577132" y="632936"/>
            <a:ext cx="4250769" cy="353735"/>
          </a:xfrm>
          <a:prstGeom prst="rect">
            <a:avLst/>
          </a:prstGeom>
          <a:noFill/>
          <a:ln/>
        </p:spPr>
        <p:txBody>
          <a:bodyPr wrap="none" lIns="0" tIns="0" rIns="0" bIns="0" rtlCol="0" anchor="t"/>
          <a:lstStyle/>
          <a:p>
            <a:pPr marL="0" indent="0" algn="l">
              <a:lnSpc>
                <a:spcPts val="2750"/>
              </a:lnSpc>
              <a:buNone/>
            </a:pPr>
            <a:r>
              <a:rPr lang="en-US" sz="2200" dirty="0">
                <a:solidFill>
                  <a:srgbClr val="484237"/>
                </a:solidFill>
                <a:latin typeface="Gelasio Semi Bold" pitchFamily="34" charset="0"/>
                <a:ea typeface="Gelasio Semi Bold" pitchFamily="34" charset="-122"/>
                <a:cs typeface="Gelasio Semi Bold" pitchFamily="34" charset="-120"/>
              </a:rPr>
              <a:t>The Appointment Choke-Point</a:t>
            </a:r>
            <a:endParaRPr lang="en-US" sz="2200" dirty="0"/>
          </a:p>
        </p:txBody>
      </p:sp>
      <p:sp>
        <p:nvSpPr>
          <p:cNvPr id="5" name="Text 2"/>
          <p:cNvSpPr/>
          <p:nvPr/>
        </p:nvSpPr>
        <p:spPr>
          <a:xfrm>
            <a:off x="6577132" y="1128117"/>
            <a:ext cx="5360789" cy="265271"/>
          </a:xfrm>
          <a:prstGeom prst="rect">
            <a:avLst/>
          </a:prstGeom>
          <a:noFill/>
          <a:ln/>
        </p:spPr>
        <p:txBody>
          <a:bodyPr wrap="none" lIns="0" tIns="0" rIns="0" bIns="0" rtlCol="0" anchor="t"/>
          <a:lstStyle/>
          <a:p>
            <a:pPr marL="0" indent="0" algn="l">
              <a:lnSpc>
                <a:spcPts val="2050"/>
              </a:lnSpc>
              <a:buNone/>
            </a:pPr>
            <a:r>
              <a:rPr lang="en-US" sz="1650" dirty="0">
                <a:solidFill>
                  <a:srgbClr val="484237"/>
                </a:solidFill>
                <a:latin typeface="Gelasio Semi Bold" pitchFamily="34" charset="0"/>
                <a:ea typeface="Gelasio Semi Bold" pitchFamily="34" charset="-122"/>
                <a:cs typeface="Gelasio Semi Bold" pitchFamily="34" charset="-120"/>
              </a:rPr>
              <a:t>How the Current Selection Process Limits Diversity</a:t>
            </a:r>
            <a:endParaRPr lang="en-US" sz="1650" dirty="0"/>
          </a:p>
        </p:txBody>
      </p:sp>
      <p:sp>
        <p:nvSpPr>
          <p:cNvPr id="6" name="Text 3"/>
          <p:cNvSpPr/>
          <p:nvPr/>
        </p:nvSpPr>
        <p:spPr>
          <a:xfrm>
            <a:off x="6577132" y="1605677"/>
            <a:ext cx="5388412" cy="452914"/>
          </a:xfrm>
          <a:prstGeom prst="rect">
            <a:avLst/>
          </a:prstGeom>
          <a:noFill/>
          <a:ln/>
        </p:spPr>
        <p:txBody>
          <a:bodyPr wrap="square" lIns="0" tIns="0" rIns="0" bIns="0" rtlCol="0" anchor="t"/>
          <a:lstStyle/>
          <a:p>
            <a:pPr marL="0" indent="0" algn="l">
              <a:lnSpc>
                <a:spcPts val="1750"/>
              </a:lnSpc>
              <a:buNone/>
            </a:pPr>
            <a:r>
              <a:rPr lang="en-US" sz="1100" dirty="0">
                <a:solidFill>
                  <a:srgbClr val="000000"/>
                </a:solidFill>
                <a:latin typeface="Gelasio" pitchFamily="34" charset="0"/>
                <a:ea typeface="Gelasio" pitchFamily="34" charset="-122"/>
                <a:cs typeface="Gelasio" pitchFamily="34" charset="-120"/>
              </a:rPr>
              <a:t>Counsel typically reverse-engineer the "ideal" arbitrator profile through a process that is rational in theory but limiting in practice:</a:t>
            </a:r>
            <a:endParaRPr lang="en-US" sz="1100" dirty="0"/>
          </a:p>
        </p:txBody>
      </p:sp>
      <p:sp>
        <p:nvSpPr>
          <p:cNvPr id="7" name="Shape 4"/>
          <p:cNvSpPr/>
          <p:nvPr/>
        </p:nvSpPr>
        <p:spPr>
          <a:xfrm>
            <a:off x="6577132" y="2217777"/>
            <a:ext cx="141446" cy="1041797"/>
          </a:xfrm>
          <a:prstGeom prst="roundRect">
            <a:avLst>
              <a:gd name="adj" fmla="val 15009"/>
            </a:avLst>
          </a:prstGeom>
          <a:solidFill>
            <a:srgbClr val="EEE8DD"/>
          </a:solidFill>
          <a:ln/>
        </p:spPr>
        <p:txBody>
          <a:bodyPr/>
          <a:lstStyle/>
          <a:p>
            <a:endParaRPr lang="en-US"/>
          </a:p>
        </p:txBody>
      </p:sp>
      <p:sp>
        <p:nvSpPr>
          <p:cNvPr id="8" name="Text 5"/>
          <p:cNvSpPr/>
          <p:nvPr/>
        </p:nvSpPr>
        <p:spPr>
          <a:xfrm>
            <a:off x="6860024" y="2359223"/>
            <a:ext cx="1769031" cy="221099"/>
          </a:xfrm>
          <a:prstGeom prst="rect">
            <a:avLst/>
          </a:prstGeom>
          <a:noFill/>
          <a:ln/>
        </p:spPr>
        <p:txBody>
          <a:bodyPr wrap="none" lIns="0" tIns="0" rIns="0" bIns="0" rtlCol="0" anchor="t"/>
          <a:lstStyle/>
          <a:p>
            <a:pPr marL="0" indent="0" algn="l">
              <a:lnSpc>
                <a:spcPts val="1700"/>
              </a:lnSpc>
              <a:buNone/>
            </a:pPr>
            <a:r>
              <a:rPr lang="en-US" sz="1350" dirty="0">
                <a:solidFill>
                  <a:srgbClr val="000000"/>
                </a:solidFill>
                <a:latin typeface="Gelasio Semi Bold" pitchFamily="34" charset="0"/>
                <a:ea typeface="Gelasio Semi Bold" pitchFamily="34" charset="-122"/>
                <a:cs typeface="Gelasio Semi Bold" pitchFamily="34" charset="-120"/>
              </a:rPr>
              <a:t>Criteria Definition</a:t>
            </a:r>
            <a:endParaRPr lang="en-US" sz="1350" dirty="0"/>
          </a:p>
        </p:txBody>
      </p:sp>
      <p:sp>
        <p:nvSpPr>
          <p:cNvPr id="9" name="Text 6"/>
          <p:cNvSpPr/>
          <p:nvPr/>
        </p:nvSpPr>
        <p:spPr>
          <a:xfrm>
            <a:off x="6860024" y="2665214"/>
            <a:ext cx="5105519" cy="452914"/>
          </a:xfrm>
          <a:prstGeom prst="rect">
            <a:avLst/>
          </a:prstGeom>
          <a:noFill/>
          <a:ln/>
        </p:spPr>
        <p:txBody>
          <a:bodyPr wrap="square" lIns="0" tIns="0" rIns="0" bIns="0" rtlCol="0" anchor="t"/>
          <a:lstStyle/>
          <a:p>
            <a:pPr marL="0" indent="0" algn="l">
              <a:lnSpc>
                <a:spcPts val="1750"/>
              </a:lnSpc>
              <a:buNone/>
            </a:pPr>
            <a:r>
              <a:rPr lang="en-US" sz="1100" dirty="0">
                <a:solidFill>
                  <a:srgbClr val="000000"/>
                </a:solidFill>
                <a:latin typeface="Gelasio" pitchFamily="34" charset="0"/>
                <a:ea typeface="Gelasio" pitchFamily="34" charset="-122"/>
                <a:cs typeface="Gelasio" pitchFamily="34" charset="-120"/>
              </a:rPr>
              <a:t>Language, governing law expertise, sector fit, temperament, independence, and availability</a:t>
            </a:r>
            <a:endParaRPr lang="en-US" sz="1100" dirty="0"/>
          </a:p>
        </p:txBody>
      </p:sp>
      <p:sp>
        <p:nvSpPr>
          <p:cNvPr id="10" name="Shape 7"/>
          <p:cNvSpPr/>
          <p:nvPr/>
        </p:nvSpPr>
        <p:spPr>
          <a:xfrm>
            <a:off x="6789420" y="3401020"/>
            <a:ext cx="141446" cy="1041797"/>
          </a:xfrm>
          <a:prstGeom prst="roundRect">
            <a:avLst>
              <a:gd name="adj" fmla="val 15009"/>
            </a:avLst>
          </a:prstGeom>
          <a:solidFill>
            <a:srgbClr val="EEE8DD"/>
          </a:solidFill>
          <a:ln/>
        </p:spPr>
        <p:txBody>
          <a:bodyPr/>
          <a:lstStyle/>
          <a:p>
            <a:endParaRPr lang="en-US"/>
          </a:p>
        </p:txBody>
      </p:sp>
      <p:sp>
        <p:nvSpPr>
          <p:cNvPr id="11" name="Text 8"/>
          <p:cNvSpPr/>
          <p:nvPr/>
        </p:nvSpPr>
        <p:spPr>
          <a:xfrm>
            <a:off x="7072313" y="3542467"/>
            <a:ext cx="1769031" cy="221099"/>
          </a:xfrm>
          <a:prstGeom prst="rect">
            <a:avLst/>
          </a:prstGeom>
          <a:noFill/>
          <a:ln/>
        </p:spPr>
        <p:txBody>
          <a:bodyPr wrap="none" lIns="0" tIns="0" rIns="0" bIns="0" rtlCol="0" anchor="t"/>
          <a:lstStyle/>
          <a:p>
            <a:pPr marL="0" indent="0" algn="l">
              <a:lnSpc>
                <a:spcPts val="1700"/>
              </a:lnSpc>
              <a:buNone/>
            </a:pPr>
            <a:r>
              <a:rPr lang="en-US" sz="1350" dirty="0">
                <a:solidFill>
                  <a:srgbClr val="000000"/>
                </a:solidFill>
                <a:latin typeface="Gelasio Semi Bold" pitchFamily="34" charset="0"/>
                <a:ea typeface="Gelasio Semi Bold" pitchFamily="34" charset="-122"/>
                <a:cs typeface="Gelasio Semi Bold" pitchFamily="34" charset="-120"/>
              </a:rPr>
              <a:t>Candidate Search</a:t>
            </a:r>
            <a:endParaRPr lang="en-US" sz="1350" dirty="0"/>
          </a:p>
        </p:txBody>
      </p:sp>
      <p:sp>
        <p:nvSpPr>
          <p:cNvPr id="12" name="Text 9"/>
          <p:cNvSpPr/>
          <p:nvPr/>
        </p:nvSpPr>
        <p:spPr>
          <a:xfrm>
            <a:off x="7072313" y="3848457"/>
            <a:ext cx="4893231" cy="452914"/>
          </a:xfrm>
          <a:prstGeom prst="rect">
            <a:avLst/>
          </a:prstGeom>
          <a:noFill/>
          <a:ln/>
        </p:spPr>
        <p:txBody>
          <a:bodyPr wrap="square" lIns="0" tIns="0" rIns="0" bIns="0" rtlCol="0" anchor="t"/>
          <a:lstStyle/>
          <a:p>
            <a:pPr marL="0" indent="0" algn="l">
              <a:lnSpc>
                <a:spcPts val="1750"/>
              </a:lnSpc>
              <a:buNone/>
            </a:pPr>
            <a:r>
              <a:rPr lang="en-US" sz="1100" dirty="0">
                <a:solidFill>
                  <a:srgbClr val="000000"/>
                </a:solidFill>
                <a:latin typeface="Gelasio" pitchFamily="34" charset="0"/>
                <a:ea typeface="Gelasio" pitchFamily="34" charset="-122"/>
                <a:cs typeface="Gelasio" pitchFamily="34" charset="-120"/>
              </a:rPr>
              <a:t>Review of background, reputation canvassing, award sampling, conflicts checking</a:t>
            </a:r>
            <a:endParaRPr lang="en-US" sz="1100" dirty="0"/>
          </a:p>
        </p:txBody>
      </p:sp>
      <p:sp>
        <p:nvSpPr>
          <p:cNvPr id="13" name="Shape 10"/>
          <p:cNvSpPr/>
          <p:nvPr/>
        </p:nvSpPr>
        <p:spPr>
          <a:xfrm>
            <a:off x="7001708" y="4584263"/>
            <a:ext cx="141446" cy="1041797"/>
          </a:xfrm>
          <a:prstGeom prst="roundRect">
            <a:avLst>
              <a:gd name="adj" fmla="val 15009"/>
            </a:avLst>
          </a:prstGeom>
          <a:solidFill>
            <a:srgbClr val="EEE8DD"/>
          </a:solidFill>
          <a:ln/>
        </p:spPr>
        <p:txBody>
          <a:bodyPr/>
          <a:lstStyle/>
          <a:p>
            <a:endParaRPr lang="en-US"/>
          </a:p>
        </p:txBody>
      </p:sp>
      <p:sp>
        <p:nvSpPr>
          <p:cNvPr id="14" name="Text 11"/>
          <p:cNvSpPr/>
          <p:nvPr/>
        </p:nvSpPr>
        <p:spPr>
          <a:xfrm>
            <a:off x="7284601" y="4725710"/>
            <a:ext cx="1769031" cy="221099"/>
          </a:xfrm>
          <a:prstGeom prst="rect">
            <a:avLst/>
          </a:prstGeom>
          <a:noFill/>
          <a:ln/>
        </p:spPr>
        <p:txBody>
          <a:bodyPr wrap="none" lIns="0" tIns="0" rIns="0" bIns="0" rtlCol="0" anchor="t"/>
          <a:lstStyle/>
          <a:p>
            <a:pPr marL="0" indent="0" algn="l">
              <a:lnSpc>
                <a:spcPts val="1700"/>
              </a:lnSpc>
              <a:buNone/>
            </a:pPr>
            <a:r>
              <a:rPr lang="en-US" sz="1350" dirty="0">
                <a:solidFill>
                  <a:srgbClr val="000000"/>
                </a:solidFill>
                <a:latin typeface="Gelasio Semi Bold" pitchFamily="34" charset="0"/>
                <a:ea typeface="Gelasio Semi Bold" pitchFamily="34" charset="-122"/>
                <a:cs typeface="Gelasio Semi Bold" pitchFamily="34" charset="-120"/>
              </a:rPr>
              <a:t>Risk Assessment</a:t>
            </a:r>
            <a:endParaRPr lang="en-US" sz="1350" dirty="0"/>
          </a:p>
        </p:txBody>
      </p:sp>
      <p:sp>
        <p:nvSpPr>
          <p:cNvPr id="15" name="Text 12"/>
          <p:cNvSpPr/>
          <p:nvPr/>
        </p:nvSpPr>
        <p:spPr>
          <a:xfrm>
            <a:off x="7284601" y="5031700"/>
            <a:ext cx="4680942" cy="452914"/>
          </a:xfrm>
          <a:prstGeom prst="rect">
            <a:avLst/>
          </a:prstGeom>
          <a:noFill/>
          <a:ln/>
        </p:spPr>
        <p:txBody>
          <a:bodyPr wrap="square" lIns="0" tIns="0" rIns="0" bIns="0" rtlCol="0" anchor="t"/>
          <a:lstStyle/>
          <a:p>
            <a:pPr marL="0" indent="0" algn="l">
              <a:lnSpc>
                <a:spcPts val="1750"/>
              </a:lnSpc>
              <a:buNone/>
            </a:pPr>
            <a:r>
              <a:rPr lang="en-US" sz="1100" dirty="0">
                <a:solidFill>
                  <a:srgbClr val="000000"/>
                </a:solidFill>
                <a:latin typeface="Gelasio" pitchFamily="34" charset="0"/>
                <a:ea typeface="Gelasio" pitchFamily="34" charset="-122"/>
                <a:cs typeface="Gelasio" pitchFamily="34" charset="-120"/>
              </a:rPr>
              <a:t>Preference for "known quantities" over first-time appointees despite equivalent qualifications</a:t>
            </a:r>
            <a:endParaRPr lang="en-US" sz="1100" dirty="0"/>
          </a:p>
        </p:txBody>
      </p:sp>
      <p:sp>
        <p:nvSpPr>
          <p:cNvPr id="16" name="Shape 13"/>
          <p:cNvSpPr/>
          <p:nvPr/>
        </p:nvSpPr>
        <p:spPr>
          <a:xfrm>
            <a:off x="7213997" y="5767507"/>
            <a:ext cx="141446" cy="1041797"/>
          </a:xfrm>
          <a:prstGeom prst="roundRect">
            <a:avLst>
              <a:gd name="adj" fmla="val 15009"/>
            </a:avLst>
          </a:prstGeom>
          <a:solidFill>
            <a:srgbClr val="EEE8DD"/>
          </a:solidFill>
          <a:ln/>
        </p:spPr>
        <p:txBody>
          <a:bodyPr/>
          <a:lstStyle/>
          <a:p>
            <a:endParaRPr lang="en-US"/>
          </a:p>
        </p:txBody>
      </p:sp>
      <p:sp>
        <p:nvSpPr>
          <p:cNvPr id="17" name="Text 14"/>
          <p:cNvSpPr/>
          <p:nvPr/>
        </p:nvSpPr>
        <p:spPr>
          <a:xfrm>
            <a:off x="7496889" y="5908953"/>
            <a:ext cx="2168723" cy="221099"/>
          </a:xfrm>
          <a:prstGeom prst="rect">
            <a:avLst/>
          </a:prstGeom>
          <a:noFill/>
          <a:ln/>
        </p:spPr>
        <p:txBody>
          <a:bodyPr wrap="none" lIns="0" tIns="0" rIns="0" bIns="0" rtlCol="0" anchor="t"/>
          <a:lstStyle/>
          <a:p>
            <a:pPr marL="0" indent="0" algn="l">
              <a:lnSpc>
                <a:spcPts val="1700"/>
              </a:lnSpc>
              <a:buNone/>
            </a:pPr>
            <a:r>
              <a:rPr lang="en-US" sz="1350" dirty="0">
                <a:solidFill>
                  <a:srgbClr val="000000"/>
                </a:solidFill>
                <a:latin typeface="Gelasio Semi Bold" pitchFamily="34" charset="0"/>
                <a:ea typeface="Gelasio Semi Bold" pitchFamily="34" charset="-122"/>
                <a:cs typeface="Gelasio Semi Bold" pitchFamily="34" charset="-120"/>
              </a:rPr>
              <a:t>Recurring Appointments</a:t>
            </a:r>
            <a:endParaRPr lang="en-US" sz="1350" dirty="0"/>
          </a:p>
        </p:txBody>
      </p:sp>
      <p:sp>
        <p:nvSpPr>
          <p:cNvPr id="18" name="Text 15"/>
          <p:cNvSpPr/>
          <p:nvPr/>
        </p:nvSpPr>
        <p:spPr>
          <a:xfrm>
            <a:off x="7496889" y="6214943"/>
            <a:ext cx="4468654" cy="452914"/>
          </a:xfrm>
          <a:prstGeom prst="rect">
            <a:avLst/>
          </a:prstGeom>
          <a:noFill/>
          <a:ln/>
        </p:spPr>
        <p:txBody>
          <a:bodyPr wrap="square" lIns="0" tIns="0" rIns="0" bIns="0" rtlCol="0" anchor="t"/>
          <a:lstStyle/>
          <a:p>
            <a:pPr marL="0" indent="0" algn="l">
              <a:lnSpc>
                <a:spcPts val="1750"/>
              </a:lnSpc>
              <a:buNone/>
            </a:pPr>
            <a:r>
              <a:rPr lang="en-US" sz="1100" dirty="0">
                <a:solidFill>
                  <a:srgbClr val="000000"/>
                </a:solidFill>
                <a:latin typeface="Gelasio" pitchFamily="34" charset="0"/>
                <a:ea typeface="Gelasio" pitchFamily="34" charset="-122"/>
                <a:cs typeface="Gelasio" pitchFamily="34" charset="-120"/>
              </a:rPr>
              <a:t>The same names appear across commercial and treaty cases despite case differences</a:t>
            </a:r>
            <a:endParaRPr lang="en-US" sz="1100" dirty="0"/>
          </a:p>
        </p:txBody>
      </p:sp>
      <p:sp>
        <p:nvSpPr>
          <p:cNvPr id="19" name="Text 16"/>
          <p:cNvSpPr/>
          <p:nvPr/>
        </p:nvSpPr>
        <p:spPr>
          <a:xfrm>
            <a:off x="6577132" y="6968490"/>
            <a:ext cx="5388412" cy="679371"/>
          </a:xfrm>
          <a:prstGeom prst="rect">
            <a:avLst/>
          </a:prstGeom>
          <a:noFill/>
          <a:ln/>
        </p:spPr>
        <p:txBody>
          <a:bodyPr wrap="square" lIns="0" tIns="0" rIns="0" bIns="0" rtlCol="0" anchor="t"/>
          <a:lstStyle/>
          <a:p>
            <a:pPr marL="0" indent="0" algn="l">
              <a:lnSpc>
                <a:spcPts val="1750"/>
              </a:lnSpc>
              <a:buNone/>
            </a:pPr>
            <a:r>
              <a:rPr lang="en-US" sz="1100" dirty="0">
                <a:solidFill>
                  <a:srgbClr val="000000"/>
                </a:solidFill>
                <a:latin typeface="Gelasio" pitchFamily="34" charset="0"/>
                <a:ea typeface="Gelasio" pitchFamily="34" charset="-122"/>
                <a:cs typeface="Gelasio" pitchFamily="34" charset="-120"/>
              </a:rPr>
              <a:t>The contradiction emerges: if cases differ in subject matter, governing law, and parties, why do the same arbitrators recur across the spectrum? Because the pool </a:t>
            </a:r>
            <a:r>
              <a:rPr lang="en-US" sz="1100" i="1" dirty="0">
                <a:solidFill>
                  <a:srgbClr val="000000"/>
                </a:solidFill>
                <a:latin typeface="Gelasio" pitchFamily="34" charset="0"/>
                <a:ea typeface="Gelasio" pitchFamily="34" charset="-122"/>
                <a:cs typeface="Gelasio" pitchFamily="34" charset="-120"/>
              </a:rPr>
              <a:t>feels</a:t>
            </a:r>
            <a:r>
              <a:rPr lang="en-US" sz="1100" dirty="0">
                <a:solidFill>
                  <a:srgbClr val="000000"/>
                </a:solidFill>
                <a:latin typeface="Gelasio" pitchFamily="34" charset="0"/>
                <a:ea typeface="Gelasio" pitchFamily="34" charset="-122"/>
                <a:cs typeface="Gelasio" pitchFamily="34" charset="-120"/>
              </a:rPr>
              <a:t> "small"—a perception reinforced by opaque nomination practices.</a:t>
            </a:r>
            <a:endParaRPr lang="en-US" sz="11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Shape 0"/>
          <p:cNvSpPr/>
          <p:nvPr/>
        </p:nvSpPr>
        <p:spPr>
          <a:xfrm>
            <a:off x="1998107" y="243840"/>
            <a:ext cx="10634186" cy="7795617"/>
          </a:xfrm>
          <a:prstGeom prst="roundRect">
            <a:avLst>
              <a:gd name="adj" fmla="val 278"/>
            </a:avLst>
          </a:prstGeom>
          <a:solidFill>
            <a:srgbClr val="F2F2F2"/>
          </a:solidFill>
          <a:ln/>
        </p:spPr>
        <p:txBody>
          <a:bodyPr/>
          <a:lstStyle/>
          <a:p>
            <a:endParaRPr lang="en-US"/>
          </a:p>
        </p:txBody>
      </p:sp>
      <p:sp>
        <p:nvSpPr>
          <p:cNvPr id="3" name="Text 1"/>
          <p:cNvSpPr/>
          <p:nvPr/>
        </p:nvSpPr>
        <p:spPr>
          <a:xfrm>
            <a:off x="2575084" y="640556"/>
            <a:ext cx="8107204" cy="450771"/>
          </a:xfrm>
          <a:prstGeom prst="rect">
            <a:avLst/>
          </a:prstGeom>
          <a:noFill/>
          <a:ln/>
        </p:spPr>
        <p:txBody>
          <a:bodyPr wrap="none" lIns="0" tIns="0" rIns="0" bIns="0" rtlCol="0" anchor="t"/>
          <a:lstStyle/>
          <a:p>
            <a:pPr marL="0" indent="0" algn="l">
              <a:lnSpc>
                <a:spcPts val="3500"/>
              </a:lnSpc>
              <a:buNone/>
            </a:pPr>
            <a:r>
              <a:rPr lang="en-US" sz="2800" dirty="0">
                <a:solidFill>
                  <a:srgbClr val="484237"/>
                </a:solidFill>
                <a:latin typeface="Gelasio Semi Bold" pitchFamily="34" charset="0"/>
                <a:ea typeface="Gelasio Semi Bold" pitchFamily="34" charset="-122"/>
                <a:cs typeface="Gelasio Semi Bold" pitchFamily="34" charset="-120"/>
              </a:rPr>
              <a:t>Comparative Systems: Courts and Arbitration</a:t>
            </a:r>
            <a:endParaRPr lang="en-US" sz="2800" dirty="0"/>
          </a:p>
        </p:txBody>
      </p:sp>
      <p:sp>
        <p:nvSpPr>
          <p:cNvPr id="4" name="Text 2"/>
          <p:cNvSpPr/>
          <p:nvPr/>
        </p:nvSpPr>
        <p:spPr>
          <a:xfrm>
            <a:off x="2575084" y="1451848"/>
            <a:ext cx="2163842" cy="270391"/>
          </a:xfrm>
          <a:prstGeom prst="rect">
            <a:avLst/>
          </a:prstGeom>
          <a:noFill/>
          <a:ln/>
        </p:spPr>
        <p:txBody>
          <a:bodyPr wrap="none" lIns="0" tIns="0" rIns="0" bIns="0" rtlCol="0" anchor="t"/>
          <a:lstStyle/>
          <a:p>
            <a:pPr marL="0" indent="0" algn="l">
              <a:lnSpc>
                <a:spcPts val="2100"/>
              </a:lnSpc>
              <a:buNone/>
            </a:pPr>
            <a:r>
              <a:rPr lang="en-US" sz="1700" dirty="0">
                <a:solidFill>
                  <a:srgbClr val="484237"/>
                </a:solidFill>
                <a:latin typeface="Gelasio Semi Bold" pitchFamily="34" charset="0"/>
                <a:ea typeface="Gelasio Semi Bold" pitchFamily="34" charset="-122"/>
                <a:cs typeface="Gelasio Semi Bold" pitchFamily="34" charset="-120"/>
              </a:rPr>
              <a:t>Shared Challenges</a:t>
            </a:r>
            <a:endParaRPr lang="en-US" sz="1700" dirty="0"/>
          </a:p>
        </p:txBody>
      </p:sp>
      <p:sp>
        <p:nvSpPr>
          <p:cNvPr id="5" name="Text 3"/>
          <p:cNvSpPr/>
          <p:nvPr/>
        </p:nvSpPr>
        <p:spPr>
          <a:xfrm>
            <a:off x="2575084" y="1866424"/>
            <a:ext cx="4564142" cy="230862"/>
          </a:xfrm>
          <a:prstGeom prst="rect">
            <a:avLst/>
          </a:prstGeom>
          <a:noFill/>
          <a:ln/>
        </p:spPr>
        <p:txBody>
          <a:bodyPr wrap="none" lIns="0" tIns="0" rIns="0" bIns="0" rtlCol="0" anchor="t"/>
          <a:lstStyle/>
          <a:p>
            <a:pPr marL="0" indent="0" algn="l">
              <a:lnSpc>
                <a:spcPts val="1800"/>
              </a:lnSpc>
              <a:buNone/>
            </a:pPr>
            <a:r>
              <a:rPr lang="en-US" sz="1100" dirty="0">
                <a:solidFill>
                  <a:srgbClr val="000000"/>
                </a:solidFill>
                <a:latin typeface="Gelasio" pitchFamily="34" charset="0"/>
                <a:ea typeface="Gelasio" pitchFamily="34" charset="-122"/>
                <a:cs typeface="Gelasio" pitchFamily="34" charset="-120"/>
              </a:rPr>
              <a:t>Courts and arbitral tribunals face similar structural issues:</a:t>
            </a:r>
            <a:endParaRPr lang="en-US" sz="1100" dirty="0"/>
          </a:p>
        </p:txBody>
      </p:sp>
      <p:sp>
        <p:nvSpPr>
          <p:cNvPr id="6" name="Text 4"/>
          <p:cNvSpPr/>
          <p:nvPr/>
        </p:nvSpPr>
        <p:spPr>
          <a:xfrm>
            <a:off x="2575084" y="2227064"/>
            <a:ext cx="4564142" cy="230862"/>
          </a:xfrm>
          <a:prstGeom prst="rect">
            <a:avLst/>
          </a:prstGeom>
          <a:noFill/>
          <a:ln/>
        </p:spPr>
        <p:txBody>
          <a:bodyPr wrap="none" lIns="0" tIns="0" rIns="0" bIns="0" rtlCol="0" anchor="t"/>
          <a:lstStyle/>
          <a:p>
            <a:pPr marL="342900" indent="-342900" algn="l">
              <a:lnSpc>
                <a:spcPts val="1800"/>
              </a:lnSpc>
              <a:buSzPct val="100000"/>
              <a:buChar char="•"/>
            </a:pPr>
            <a:r>
              <a:rPr lang="en-US" sz="1100" dirty="0">
                <a:solidFill>
                  <a:srgbClr val="000000"/>
                </a:solidFill>
                <a:latin typeface="Gelasio" pitchFamily="34" charset="0"/>
                <a:ea typeface="Gelasio" pitchFamily="34" charset="-122"/>
                <a:cs typeface="Gelasio" pitchFamily="34" charset="-120"/>
              </a:rPr>
              <a:t>Pipeline problems that limit diversity at entry points</a:t>
            </a:r>
            <a:endParaRPr lang="en-US" sz="1100" dirty="0"/>
          </a:p>
        </p:txBody>
      </p:sp>
      <p:sp>
        <p:nvSpPr>
          <p:cNvPr id="7" name="Text 5"/>
          <p:cNvSpPr/>
          <p:nvPr/>
        </p:nvSpPr>
        <p:spPr>
          <a:xfrm>
            <a:off x="2575084" y="2508409"/>
            <a:ext cx="4564142" cy="230862"/>
          </a:xfrm>
          <a:prstGeom prst="rect">
            <a:avLst/>
          </a:prstGeom>
          <a:noFill/>
          <a:ln/>
        </p:spPr>
        <p:txBody>
          <a:bodyPr wrap="none" lIns="0" tIns="0" rIns="0" bIns="0" rtlCol="0" anchor="t"/>
          <a:lstStyle/>
          <a:p>
            <a:pPr marL="342900" indent="-342900" algn="l">
              <a:lnSpc>
                <a:spcPts val="1800"/>
              </a:lnSpc>
              <a:buSzPct val="100000"/>
              <a:buChar char="•"/>
            </a:pPr>
            <a:r>
              <a:rPr lang="en-US" sz="1100" dirty="0">
                <a:solidFill>
                  <a:srgbClr val="000000"/>
                </a:solidFill>
                <a:latin typeface="Gelasio" pitchFamily="34" charset="0"/>
                <a:ea typeface="Gelasio" pitchFamily="34" charset="-122"/>
                <a:cs typeface="Gelasio" pitchFamily="34" charset="-120"/>
              </a:rPr>
              <a:t>Transparency deficits in appointment processes</a:t>
            </a:r>
            <a:endParaRPr lang="en-US" sz="1100" dirty="0"/>
          </a:p>
        </p:txBody>
      </p:sp>
      <p:sp>
        <p:nvSpPr>
          <p:cNvPr id="8" name="Text 6"/>
          <p:cNvSpPr/>
          <p:nvPr/>
        </p:nvSpPr>
        <p:spPr>
          <a:xfrm>
            <a:off x="2575084" y="2789753"/>
            <a:ext cx="4564142" cy="230862"/>
          </a:xfrm>
          <a:prstGeom prst="rect">
            <a:avLst/>
          </a:prstGeom>
          <a:noFill/>
          <a:ln/>
        </p:spPr>
        <p:txBody>
          <a:bodyPr wrap="none" lIns="0" tIns="0" rIns="0" bIns="0" rtlCol="0" anchor="t"/>
          <a:lstStyle/>
          <a:p>
            <a:pPr marL="342900" indent="-342900" algn="l">
              <a:lnSpc>
                <a:spcPts val="1800"/>
              </a:lnSpc>
              <a:buSzPct val="100000"/>
              <a:buChar char="•"/>
            </a:pPr>
            <a:r>
              <a:rPr lang="en-US" sz="1100" dirty="0">
                <a:solidFill>
                  <a:srgbClr val="000000"/>
                </a:solidFill>
                <a:latin typeface="Gelasio" pitchFamily="34" charset="0"/>
                <a:ea typeface="Gelasio" pitchFamily="34" charset="-122"/>
                <a:cs typeface="Gelasio" pitchFamily="34" charset="-120"/>
              </a:rPr>
              <a:t>Implicit and explicit bias in selection criteria</a:t>
            </a:r>
            <a:endParaRPr lang="en-US" sz="1100" dirty="0"/>
          </a:p>
        </p:txBody>
      </p:sp>
      <p:sp>
        <p:nvSpPr>
          <p:cNvPr id="9" name="Text 7"/>
          <p:cNvSpPr/>
          <p:nvPr/>
        </p:nvSpPr>
        <p:spPr>
          <a:xfrm>
            <a:off x="2575084" y="3071098"/>
            <a:ext cx="4564142" cy="461724"/>
          </a:xfrm>
          <a:prstGeom prst="rect">
            <a:avLst/>
          </a:prstGeom>
          <a:noFill/>
          <a:ln/>
        </p:spPr>
        <p:txBody>
          <a:bodyPr wrap="square" lIns="0" tIns="0" rIns="0" bIns="0" rtlCol="0" anchor="t"/>
          <a:lstStyle/>
          <a:p>
            <a:pPr marL="342900" indent="-342900" algn="l">
              <a:lnSpc>
                <a:spcPts val="1800"/>
              </a:lnSpc>
              <a:buSzPct val="100000"/>
              <a:buChar char="•"/>
            </a:pPr>
            <a:r>
              <a:rPr lang="en-US" sz="1100" dirty="0">
                <a:solidFill>
                  <a:srgbClr val="000000"/>
                </a:solidFill>
                <a:latin typeface="Gelasio" pitchFamily="34" charset="0"/>
                <a:ea typeface="Gelasio" pitchFamily="34" charset="-122"/>
                <a:cs typeface="Gelasio" pitchFamily="34" charset="-120"/>
              </a:rPr>
              <a:t>Data gaps that obscure the full picture, particularly in subordinate courts and ad hoc arbitrations</a:t>
            </a:r>
            <a:endParaRPr lang="en-US" sz="1100" dirty="0"/>
          </a:p>
        </p:txBody>
      </p:sp>
      <p:sp>
        <p:nvSpPr>
          <p:cNvPr id="10" name="Text 8"/>
          <p:cNvSpPr/>
          <p:nvPr/>
        </p:nvSpPr>
        <p:spPr>
          <a:xfrm>
            <a:off x="2575084" y="3662601"/>
            <a:ext cx="4564142" cy="923449"/>
          </a:xfrm>
          <a:prstGeom prst="rect">
            <a:avLst/>
          </a:prstGeom>
          <a:noFill/>
          <a:ln/>
        </p:spPr>
        <p:txBody>
          <a:bodyPr wrap="square" lIns="0" tIns="0" rIns="0" bIns="0" rtlCol="0" anchor="t"/>
          <a:lstStyle/>
          <a:p>
            <a:pPr marL="0" indent="0" algn="l">
              <a:lnSpc>
                <a:spcPts val="1800"/>
              </a:lnSpc>
              <a:buNone/>
            </a:pPr>
            <a:r>
              <a:rPr lang="en-US" sz="1100" dirty="0">
                <a:solidFill>
                  <a:srgbClr val="000000"/>
                </a:solidFill>
                <a:latin typeface="Gelasio" pitchFamily="34" charset="0"/>
                <a:ea typeface="Gelasio" pitchFamily="34" charset="-122"/>
                <a:cs typeface="Gelasio" pitchFamily="34" charset="-120"/>
              </a:rPr>
              <a:t>From the </a:t>
            </a:r>
            <a:r>
              <a:rPr lang="en-US" sz="1100" b="1" dirty="0">
                <a:solidFill>
                  <a:srgbClr val="000000"/>
                </a:solidFill>
                <a:latin typeface="Gelasio" pitchFamily="34" charset="0"/>
                <a:ea typeface="Gelasio" pitchFamily="34" charset="-122"/>
                <a:cs typeface="Gelasio" pitchFamily="34" charset="-120"/>
              </a:rPr>
              <a:t>UN Special Rapporteur's</a:t>
            </a:r>
            <a:r>
              <a:rPr lang="en-US" sz="1100" dirty="0">
                <a:solidFill>
                  <a:srgbClr val="000000"/>
                </a:solidFill>
                <a:latin typeface="Gelasio" pitchFamily="34" charset="0"/>
                <a:ea typeface="Gelasio" pitchFamily="34" charset="-122"/>
                <a:cs typeface="Gelasio" pitchFamily="34" charset="-120"/>
              </a:rPr>
              <a:t> findings on judicial diversity to the </a:t>
            </a:r>
            <a:r>
              <a:rPr lang="en-US" sz="1100" b="1" dirty="0">
                <a:solidFill>
                  <a:srgbClr val="000000"/>
                </a:solidFill>
                <a:latin typeface="Gelasio" pitchFamily="34" charset="0"/>
                <a:ea typeface="Gelasio" pitchFamily="34" charset="-122"/>
                <a:cs typeface="Gelasio" pitchFamily="34" charset="-120"/>
              </a:rPr>
              <a:t>India Justice Report 2020</a:t>
            </a:r>
            <a:r>
              <a:rPr lang="en-US" sz="1100" dirty="0">
                <a:solidFill>
                  <a:srgbClr val="000000"/>
                </a:solidFill>
                <a:latin typeface="Gelasio" pitchFamily="34" charset="0"/>
                <a:ea typeface="Gelasio" pitchFamily="34" charset="-122"/>
                <a:cs typeface="Gelasio" pitchFamily="34" charset="-120"/>
              </a:rPr>
              <a:t>, the evidence consistently shows structural and cognitive biases, uneven representation at senior levels, and significant data gaps.</a:t>
            </a:r>
            <a:endParaRPr lang="en-US" sz="1100" dirty="0"/>
          </a:p>
        </p:txBody>
      </p:sp>
      <p:pic>
        <p:nvPicPr>
          <p:cNvPr id="11" name="Image 0" descr="preencoded.png"/>
          <p:cNvPicPr>
            <a:picLocks noChangeAspect="1"/>
          </p:cNvPicPr>
          <p:nvPr/>
        </p:nvPicPr>
        <p:blipFill>
          <a:blip r:embed="rId3"/>
          <a:stretch>
            <a:fillRect/>
          </a:stretch>
        </p:blipFill>
        <p:spPr>
          <a:xfrm>
            <a:off x="7498794" y="1469946"/>
            <a:ext cx="4564142" cy="4564142"/>
          </a:xfrm>
          <a:prstGeom prst="rect">
            <a:avLst/>
          </a:prstGeom>
        </p:spPr>
      </p:pic>
      <p:sp>
        <p:nvSpPr>
          <p:cNvPr id="12" name="Text 9"/>
          <p:cNvSpPr/>
          <p:nvPr/>
        </p:nvSpPr>
        <p:spPr>
          <a:xfrm>
            <a:off x="7498794" y="6196370"/>
            <a:ext cx="4564142" cy="692587"/>
          </a:xfrm>
          <a:prstGeom prst="rect">
            <a:avLst/>
          </a:prstGeom>
          <a:noFill/>
          <a:ln/>
        </p:spPr>
        <p:txBody>
          <a:bodyPr wrap="square" lIns="0" tIns="0" rIns="0" bIns="0" rtlCol="0" anchor="t"/>
          <a:lstStyle/>
          <a:p>
            <a:pPr marL="0" indent="0" algn="l">
              <a:lnSpc>
                <a:spcPts val="1800"/>
              </a:lnSpc>
              <a:buNone/>
            </a:pPr>
            <a:r>
              <a:rPr lang="en-US" sz="1100" dirty="0">
                <a:solidFill>
                  <a:srgbClr val="000000"/>
                </a:solidFill>
                <a:latin typeface="Gelasio" pitchFamily="34" charset="0"/>
                <a:ea typeface="Gelasio" pitchFamily="34" charset="-122"/>
                <a:cs typeface="Gelasio" pitchFamily="34" charset="-120"/>
              </a:rPr>
              <a:t>The analogy matters: if courts are diversifying and reporting progress, arbitral institutions must meet a similar </a:t>
            </a:r>
            <a:r>
              <a:rPr lang="en-US" sz="1100" b="1" dirty="0">
                <a:solidFill>
                  <a:srgbClr val="C49F8C"/>
                </a:solidFill>
                <a:latin typeface="Gelasio" pitchFamily="34" charset="0"/>
                <a:ea typeface="Gelasio" pitchFamily="34" charset="-122"/>
                <a:cs typeface="Gelasio" pitchFamily="34" charset="-120"/>
              </a:rPr>
              <a:t>accountability</a:t>
            </a:r>
            <a:r>
              <a:rPr lang="en-US" sz="1100" dirty="0">
                <a:solidFill>
                  <a:srgbClr val="000000"/>
                </a:solidFill>
                <a:latin typeface="Gelasio" pitchFamily="34" charset="0"/>
                <a:ea typeface="Gelasio" pitchFamily="34" charset="-122"/>
                <a:cs typeface="Gelasio" pitchFamily="34" charset="-120"/>
              </a:rPr>
              <a:t> standard; counsel must mirror it in nominations.</a:t>
            </a:r>
            <a:endParaRPr lang="en-US" sz="1100" dirty="0"/>
          </a:p>
        </p:txBody>
      </p:sp>
      <p:sp>
        <p:nvSpPr>
          <p:cNvPr id="13" name="Text 10"/>
          <p:cNvSpPr/>
          <p:nvPr/>
        </p:nvSpPr>
        <p:spPr>
          <a:xfrm>
            <a:off x="2575084" y="7181017"/>
            <a:ext cx="9480233" cy="461724"/>
          </a:xfrm>
          <a:prstGeom prst="rect">
            <a:avLst/>
          </a:prstGeom>
          <a:noFill/>
          <a:ln/>
        </p:spPr>
        <p:txBody>
          <a:bodyPr wrap="square" lIns="0" tIns="0" rIns="0" bIns="0" rtlCol="0" anchor="t"/>
          <a:lstStyle/>
          <a:p>
            <a:pPr marL="0" indent="0" algn="l">
              <a:lnSpc>
                <a:spcPts val="1800"/>
              </a:lnSpc>
              <a:buNone/>
            </a:pPr>
            <a:r>
              <a:rPr lang="en-US" sz="1100" dirty="0">
                <a:solidFill>
                  <a:srgbClr val="000000"/>
                </a:solidFill>
                <a:latin typeface="Gelasio" pitchFamily="34" charset="0"/>
                <a:ea typeface="Gelasio" pitchFamily="34" charset="-122"/>
                <a:cs typeface="Gelasio" pitchFamily="34" charset="-120"/>
              </a:rPr>
              <a:t>Learning from judicial diversity initiatives can provide valuable frameworks for enhancing diversity in arbitral appointments—adapting successful approaches while avoiding pitfalls identified in court systems.</a:t>
            </a:r>
            <a:endParaRPr lang="en-US" sz="11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Shape 0"/>
          <p:cNvSpPr/>
          <p:nvPr/>
        </p:nvSpPr>
        <p:spPr>
          <a:xfrm>
            <a:off x="243840" y="316944"/>
            <a:ext cx="14142720" cy="7595592"/>
          </a:xfrm>
          <a:prstGeom prst="roundRect">
            <a:avLst>
              <a:gd name="adj" fmla="val 379"/>
            </a:avLst>
          </a:prstGeom>
          <a:solidFill>
            <a:srgbClr val="F9F6F0"/>
          </a:solidFill>
          <a:ln/>
        </p:spPr>
        <p:txBody>
          <a:bodyPr/>
          <a:lstStyle/>
          <a:p>
            <a:endParaRPr lang="en-US"/>
          </a:p>
        </p:txBody>
      </p:sp>
      <p:sp>
        <p:nvSpPr>
          <p:cNvPr id="3" name="Text 1"/>
          <p:cNvSpPr/>
          <p:nvPr/>
        </p:nvSpPr>
        <p:spPr>
          <a:xfrm>
            <a:off x="1011198" y="844510"/>
            <a:ext cx="5126831" cy="479584"/>
          </a:xfrm>
          <a:prstGeom prst="rect">
            <a:avLst/>
          </a:prstGeom>
          <a:noFill/>
          <a:ln/>
        </p:spPr>
        <p:txBody>
          <a:bodyPr wrap="none" lIns="0" tIns="0" rIns="0" bIns="0" rtlCol="0" anchor="t"/>
          <a:lstStyle/>
          <a:p>
            <a:pPr marL="0" indent="0" algn="l">
              <a:lnSpc>
                <a:spcPts val="3750"/>
              </a:lnSpc>
              <a:buNone/>
            </a:pPr>
            <a:r>
              <a:rPr lang="en-US" sz="3000" dirty="0">
                <a:solidFill>
                  <a:srgbClr val="484237"/>
                </a:solidFill>
                <a:latin typeface="Gelasio Semi Bold" pitchFamily="34" charset="0"/>
                <a:ea typeface="Gelasio Semi Bold" pitchFamily="34" charset="-122"/>
                <a:cs typeface="Gelasio Semi Bold" pitchFamily="34" charset="-120"/>
              </a:rPr>
              <a:t>Jurisdictional Tour: Ghana</a:t>
            </a:r>
            <a:endParaRPr lang="en-US" sz="3000" dirty="0"/>
          </a:p>
        </p:txBody>
      </p:sp>
      <p:sp>
        <p:nvSpPr>
          <p:cNvPr id="4" name="Text 2"/>
          <p:cNvSpPr/>
          <p:nvPr/>
        </p:nvSpPr>
        <p:spPr>
          <a:xfrm>
            <a:off x="1011198" y="1731645"/>
            <a:ext cx="2877860" cy="359688"/>
          </a:xfrm>
          <a:prstGeom prst="rect">
            <a:avLst/>
          </a:prstGeom>
          <a:noFill/>
          <a:ln/>
        </p:spPr>
        <p:txBody>
          <a:bodyPr wrap="none" lIns="0" tIns="0" rIns="0" bIns="0" rtlCol="0" anchor="t"/>
          <a:lstStyle/>
          <a:p>
            <a:pPr marL="0" indent="0" algn="l">
              <a:lnSpc>
                <a:spcPts val="2800"/>
              </a:lnSpc>
              <a:buNone/>
            </a:pPr>
            <a:r>
              <a:rPr lang="en-US" sz="2250" dirty="0">
                <a:solidFill>
                  <a:srgbClr val="484237"/>
                </a:solidFill>
                <a:latin typeface="Gelasio Semi Bold" pitchFamily="34" charset="0"/>
                <a:ea typeface="Gelasio Semi Bold" pitchFamily="34" charset="-122"/>
                <a:cs typeface="Gelasio Semi Bold" pitchFamily="34" charset="-120"/>
              </a:rPr>
              <a:t>Legal Framework</a:t>
            </a:r>
            <a:endParaRPr lang="en-US" sz="2250" dirty="0"/>
          </a:p>
        </p:txBody>
      </p:sp>
      <p:sp>
        <p:nvSpPr>
          <p:cNvPr id="5" name="Text 3"/>
          <p:cNvSpPr/>
          <p:nvPr/>
        </p:nvSpPr>
        <p:spPr>
          <a:xfrm>
            <a:off x="1011198" y="2283143"/>
            <a:ext cx="7377589" cy="613648"/>
          </a:xfrm>
          <a:prstGeom prst="rect">
            <a:avLst/>
          </a:prstGeom>
          <a:noFill/>
          <a:ln/>
        </p:spPr>
        <p:txBody>
          <a:bodyPr wrap="square" lIns="0" tIns="0" rIns="0" bIns="0" rtlCol="0" anchor="t"/>
          <a:lstStyle/>
          <a:p>
            <a:pPr marL="0" indent="0" algn="l">
              <a:lnSpc>
                <a:spcPts val="2400"/>
              </a:lnSpc>
              <a:buNone/>
            </a:pPr>
            <a:r>
              <a:rPr lang="en-US" sz="1500" dirty="0">
                <a:solidFill>
                  <a:srgbClr val="746558"/>
                </a:solidFill>
                <a:latin typeface="Gelasio" pitchFamily="34" charset="0"/>
                <a:ea typeface="Gelasio" pitchFamily="34" charset="-122"/>
                <a:cs typeface="Gelasio" pitchFamily="34" charset="-120"/>
              </a:rPr>
              <a:t>Ghana's </a:t>
            </a:r>
            <a:r>
              <a:rPr lang="en-US" sz="1500" b="1" dirty="0">
                <a:solidFill>
                  <a:srgbClr val="746558"/>
                </a:solidFill>
                <a:latin typeface="Gelasio" pitchFamily="34" charset="0"/>
                <a:ea typeface="Gelasio" pitchFamily="34" charset="-122"/>
                <a:cs typeface="Gelasio" pitchFamily="34" charset="-120"/>
              </a:rPr>
              <a:t>ADR Act, 2010 (Act 798)</a:t>
            </a:r>
            <a:r>
              <a:rPr lang="en-US" sz="1500" dirty="0">
                <a:solidFill>
                  <a:srgbClr val="746558"/>
                </a:solidFill>
                <a:latin typeface="Gelasio" pitchFamily="34" charset="0"/>
                <a:ea typeface="Gelasio" pitchFamily="34" charset="-122"/>
                <a:cs typeface="Gelasio" pitchFamily="34" charset="-120"/>
              </a:rPr>
              <a:t> provides a modern statutory base for arbitration that:</a:t>
            </a:r>
            <a:endParaRPr lang="en-US" sz="1500" dirty="0"/>
          </a:p>
        </p:txBody>
      </p:sp>
      <p:sp>
        <p:nvSpPr>
          <p:cNvPr id="6" name="Text 4"/>
          <p:cNvSpPr/>
          <p:nvPr/>
        </p:nvSpPr>
        <p:spPr>
          <a:xfrm>
            <a:off x="1011198" y="3069431"/>
            <a:ext cx="7377589" cy="306824"/>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746558"/>
                </a:solidFill>
                <a:latin typeface="Gelasio" pitchFamily="34" charset="0"/>
                <a:ea typeface="Gelasio" pitchFamily="34" charset="-122"/>
                <a:cs typeface="Gelasio" pitchFamily="34" charset="-120"/>
              </a:rPr>
              <a:t>Incorporates international best practices while respecting local context</a:t>
            </a:r>
            <a:endParaRPr lang="en-US" sz="1500" dirty="0"/>
          </a:p>
        </p:txBody>
      </p:sp>
      <p:sp>
        <p:nvSpPr>
          <p:cNvPr id="7" name="Text 5"/>
          <p:cNvSpPr/>
          <p:nvPr/>
        </p:nvSpPr>
        <p:spPr>
          <a:xfrm>
            <a:off x="1011198" y="3443288"/>
            <a:ext cx="7377589" cy="306824"/>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746558"/>
                </a:solidFill>
                <a:latin typeface="Gelasio" pitchFamily="34" charset="0"/>
                <a:ea typeface="Gelasio" pitchFamily="34" charset="-122"/>
                <a:cs typeface="Gelasio" pitchFamily="34" charset="-120"/>
              </a:rPr>
              <a:t>Establishes clear procedures for arbitrator appointment and challenge</a:t>
            </a:r>
            <a:endParaRPr lang="en-US" sz="1500" dirty="0"/>
          </a:p>
        </p:txBody>
      </p:sp>
      <p:sp>
        <p:nvSpPr>
          <p:cNvPr id="8" name="Text 6"/>
          <p:cNvSpPr/>
          <p:nvPr/>
        </p:nvSpPr>
        <p:spPr>
          <a:xfrm>
            <a:off x="1011198" y="3817144"/>
            <a:ext cx="7377589" cy="306824"/>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746558"/>
                </a:solidFill>
                <a:latin typeface="Gelasio" pitchFamily="34" charset="0"/>
                <a:ea typeface="Gelasio" pitchFamily="34" charset="-122"/>
                <a:cs typeface="Gelasio" pitchFamily="34" charset="-120"/>
              </a:rPr>
              <a:t>Provides robust enforcement mechanisms for arbitral awards</a:t>
            </a:r>
            <a:endParaRPr lang="en-US" sz="1500" dirty="0"/>
          </a:p>
        </p:txBody>
      </p:sp>
      <p:sp>
        <p:nvSpPr>
          <p:cNvPr id="9" name="Text 7"/>
          <p:cNvSpPr/>
          <p:nvPr/>
        </p:nvSpPr>
        <p:spPr>
          <a:xfrm>
            <a:off x="1011198" y="4191000"/>
            <a:ext cx="7377589" cy="306824"/>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746558"/>
                </a:solidFill>
                <a:latin typeface="Gelasio" pitchFamily="34" charset="0"/>
                <a:ea typeface="Gelasio" pitchFamily="34" charset="-122"/>
                <a:cs typeface="Gelasio" pitchFamily="34" charset="-120"/>
              </a:rPr>
              <a:t>Creates a supportive judicial environment for arbitration</a:t>
            </a:r>
            <a:endParaRPr lang="en-US" sz="1500" dirty="0"/>
          </a:p>
        </p:txBody>
      </p:sp>
      <p:sp>
        <p:nvSpPr>
          <p:cNvPr id="10" name="Text 8"/>
          <p:cNvSpPr/>
          <p:nvPr/>
        </p:nvSpPr>
        <p:spPr>
          <a:xfrm>
            <a:off x="1011198" y="4670465"/>
            <a:ext cx="7377589" cy="920472"/>
          </a:xfrm>
          <a:prstGeom prst="rect">
            <a:avLst/>
          </a:prstGeom>
          <a:noFill/>
          <a:ln/>
        </p:spPr>
        <p:txBody>
          <a:bodyPr wrap="square" lIns="0" tIns="0" rIns="0" bIns="0" rtlCol="0" anchor="t"/>
          <a:lstStyle/>
          <a:p>
            <a:pPr marL="0" indent="0" algn="l">
              <a:lnSpc>
                <a:spcPts val="2400"/>
              </a:lnSpc>
              <a:buNone/>
            </a:pPr>
            <a:r>
              <a:rPr lang="en-US" sz="1500" dirty="0">
                <a:solidFill>
                  <a:srgbClr val="746558"/>
                </a:solidFill>
                <a:latin typeface="Gelasio" pitchFamily="34" charset="0"/>
                <a:ea typeface="Gelasio" pitchFamily="34" charset="-122"/>
                <a:cs typeface="Gelasio" pitchFamily="34" charset="-120"/>
              </a:rPr>
              <a:t>The Ghanaian courts have increasingly supported ADR uptake, enhancing the credibility of the process and encouraging parties to consider arbitration as a viable dispute resolution method.</a:t>
            </a:r>
            <a:endParaRPr lang="en-US" sz="1500" dirty="0"/>
          </a:p>
        </p:txBody>
      </p:sp>
      <p:pic>
        <p:nvPicPr>
          <p:cNvPr id="11" name="Image 0" descr="preencoded.png"/>
          <p:cNvPicPr>
            <a:picLocks noChangeAspect="1"/>
          </p:cNvPicPr>
          <p:nvPr/>
        </p:nvPicPr>
        <p:blipFill>
          <a:blip r:embed="rId3"/>
          <a:stretch>
            <a:fillRect/>
          </a:stretch>
        </p:blipFill>
        <p:spPr>
          <a:xfrm>
            <a:off x="8864322" y="1755577"/>
            <a:ext cx="4762381" cy="3491151"/>
          </a:xfrm>
          <a:prstGeom prst="rect">
            <a:avLst/>
          </a:prstGeom>
        </p:spPr>
      </p:pic>
      <p:sp>
        <p:nvSpPr>
          <p:cNvPr id="12" name="Text 9"/>
          <p:cNvSpPr/>
          <p:nvPr/>
        </p:nvSpPr>
        <p:spPr>
          <a:xfrm>
            <a:off x="8864322" y="5462468"/>
            <a:ext cx="4762381" cy="920472"/>
          </a:xfrm>
          <a:prstGeom prst="rect">
            <a:avLst/>
          </a:prstGeom>
          <a:noFill/>
          <a:ln/>
        </p:spPr>
        <p:txBody>
          <a:bodyPr wrap="square" lIns="0" tIns="0" rIns="0" bIns="0" rtlCol="0" anchor="t"/>
          <a:lstStyle/>
          <a:p>
            <a:pPr marL="0" indent="0" algn="l">
              <a:lnSpc>
                <a:spcPts val="2400"/>
              </a:lnSpc>
              <a:buNone/>
            </a:pPr>
            <a:r>
              <a:rPr lang="en-US" sz="1500" dirty="0">
                <a:solidFill>
                  <a:srgbClr val="746558"/>
                </a:solidFill>
                <a:latin typeface="Gelasio" pitchFamily="34" charset="0"/>
                <a:ea typeface="Gelasio" pitchFamily="34" charset="-122"/>
                <a:cs typeface="Gelasio" pitchFamily="34" charset="-120"/>
              </a:rPr>
              <a:t>Ghana's emerging arbitration framework creates opportunities to nominate West African arbitrators with relevant expertise in regional disputes.</a:t>
            </a:r>
            <a:endParaRPr lang="en-US" sz="1500" dirty="0"/>
          </a:p>
        </p:txBody>
      </p:sp>
      <p:sp>
        <p:nvSpPr>
          <p:cNvPr id="13" name="Text 10"/>
          <p:cNvSpPr/>
          <p:nvPr/>
        </p:nvSpPr>
        <p:spPr>
          <a:xfrm>
            <a:off x="1011198" y="6771323"/>
            <a:ext cx="12608004" cy="613648"/>
          </a:xfrm>
          <a:prstGeom prst="rect">
            <a:avLst/>
          </a:prstGeom>
          <a:noFill/>
          <a:ln/>
        </p:spPr>
        <p:txBody>
          <a:bodyPr wrap="square" lIns="0" tIns="0" rIns="0" bIns="0" rtlCol="0" anchor="t"/>
          <a:lstStyle/>
          <a:p>
            <a:pPr marL="0" indent="0" algn="l">
              <a:lnSpc>
                <a:spcPts val="2400"/>
              </a:lnSpc>
              <a:buNone/>
            </a:pPr>
            <a:r>
              <a:rPr lang="en-US" sz="1500" dirty="0">
                <a:solidFill>
                  <a:srgbClr val="746558"/>
                </a:solidFill>
                <a:latin typeface="Gelasio" pitchFamily="34" charset="0"/>
                <a:ea typeface="Gelasio" pitchFamily="34" charset="-122"/>
                <a:cs typeface="Gelasio" pitchFamily="34" charset="-120"/>
              </a:rPr>
              <a:t>Ghana represents an emerging arbitration hub in West Africa, with significant potential to contribute diverse arbitrators with expertise in sectors vital to the region's economy, including natural resources, infrastructure, and cross-border trade.</a:t>
            </a:r>
            <a:endParaRPr lang="en-US" sz="15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Shape 0"/>
          <p:cNvSpPr/>
          <p:nvPr/>
        </p:nvSpPr>
        <p:spPr>
          <a:xfrm>
            <a:off x="243840" y="311468"/>
            <a:ext cx="14142720" cy="7606546"/>
          </a:xfrm>
          <a:prstGeom prst="roundRect">
            <a:avLst>
              <a:gd name="adj" fmla="val 378"/>
            </a:avLst>
          </a:prstGeom>
          <a:solidFill>
            <a:srgbClr val="F9F6F0"/>
          </a:solidFill>
          <a:ln/>
        </p:spPr>
        <p:txBody>
          <a:bodyPr/>
          <a:lstStyle/>
          <a:p>
            <a:endParaRPr lang="en-US"/>
          </a:p>
        </p:txBody>
      </p:sp>
      <p:sp>
        <p:nvSpPr>
          <p:cNvPr id="3" name="Text 1"/>
          <p:cNvSpPr/>
          <p:nvPr/>
        </p:nvSpPr>
        <p:spPr>
          <a:xfrm>
            <a:off x="1011198" y="839033"/>
            <a:ext cx="6250543" cy="479584"/>
          </a:xfrm>
          <a:prstGeom prst="rect">
            <a:avLst/>
          </a:prstGeom>
          <a:noFill/>
          <a:ln/>
        </p:spPr>
        <p:txBody>
          <a:bodyPr wrap="none" lIns="0" tIns="0" rIns="0" bIns="0" rtlCol="0" anchor="t"/>
          <a:lstStyle/>
          <a:p>
            <a:pPr marL="0" indent="0" algn="l">
              <a:lnSpc>
                <a:spcPts val="3750"/>
              </a:lnSpc>
              <a:buNone/>
            </a:pPr>
            <a:r>
              <a:rPr lang="en-US" sz="3000" dirty="0">
                <a:solidFill>
                  <a:srgbClr val="484237"/>
                </a:solidFill>
                <a:latin typeface="Gelasio Semi Bold" pitchFamily="34" charset="0"/>
                <a:ea typeface="Gelasio Semi Bold" pitchFamily="34" charset="-122"/>
                <a:cs typeface="Gelasio Semi Bold" pitchFamily="34" charset="-120"/>
              </a:rPr>
              <a:t>Jurisdictional Tour: South Africa</a:t>
            </a:r>
            <a:endParaRPr lang="en-US" sz="3000" dirty="0"/>
          </a:p>
        </p:txBody>
      </p:sp>
      <p:pic>
        <p:nvPicPr>
          <p:cNvPr id="4" name="Image 0" descr="preencoded.png"/>
          <p:cNvPicPr>
            <a:picLocks noChangeAspect="1"/>
          </p:cNvPicPr>
          <p:nvPr/>
        </p:nvPicPr>
        <p:blipFill>
          <a:blip r:embed="rId3"/>
          <a:stretch>
            <a:fillRect/>
          </a:stretch>
        </p:blipFill>
        <p:spPr>
          <a:xfrm>
            <a:off x="1011198" y="1750100"/>
            <a:ext cx="4762381" cy="3502104"/>
          </a:xfrm>
          <a:prstGeom prst="rect">
            <a:avLst/>
          </a:prstGeom>
        </p:spPr>
      </p:pic>
      <p:sp>
        <p:nvSpPr>
          <p:cNvPr id="5" name="Text 2"/>
          <p:cNvSpPr/>
          <p:nvPr/>
        </p:nvSpPr>
        <p:spPr>
          <a:xfrm>
            <a:off x="1011198" y="5467945"/>
            <a:ext cx="4762381" cy="920472"/>
          </a:xfrm>
          <a:prstGeom prst="rect">
            <a:avLst/>
          </a:prstGeom>
          <a:noFill/>
          <a:ln/>
        </p:spPr>
        <p:txBody>
          <a:bodyPr wrap="square" lIns="0" tIns="0" rIns="0" bIns="0" rtlCol="0" anchor="t"/>
          <a:lstStyle/>
          <a:p>
            <a:pPr marL="0" indent="0" algn="l">
              <a:lnSpc>
                <a:spcPts val="2400"/>
              </a:lnSpc>
              <a:buNone/>
            </a:pPr>
            <a:r>
              <a:rPr lang="en-US" sz="1500" dirty="0">
                <a:solidFill>
                  <a:srgbClr val="746558"/>
                </a:solidFill>
                <a:latin typeface="Gelasio" pitchFamily="34" charset="0"/>
                <a:ea typeface="Gelasio" pitchFamily="34" charset="-122"/>
                <a:cs typeface="Gelasio" pitchFamily="34" charset="-120"/>
              </a:rPr>
              <a:t>South Africa's modernized arbitration framework aligns with international standards while maintaining awareness of regional concerns.</a:t>
            </a:r>
            <a:endParaRPr lang="en-US" sz="1500" dirty="0"/>
          </a:p>
        </p:txBody>
      </p:sp>
      <p:sp>
        <p:nvSpPr>
          <p:cNvPr id="6" name="Text 3"/>
          <p:cNvSpPr/>
          <p:nvPr/>
        </p:nvSpPr>
        <p:spPr>
          <a:xfrm>
            <a:off x="6249114" y="1726168"/>
            <a:ext cx="3244572" cy="359688"/>
          </a:xfrm>
          <a:prstGeom prst="rect">
            <a:avLst/>
          </a:prstGeom>
          <a:noFill/>
          <a:ln/>
        </p:spPr>
        <p:txBody>
          <a:bodyPr wrap="none" lIns="0" tIns="0" rIns="0" bIns="0" rtlCol="0" anchor="t"/>
          <a:lstStyle/>
          <a:p>
            <a:pPr marL="0" indent="0" algn="l">
              <a:lnSpc>
                <a:spcPts val="2800"/>
              </a:lnSpc>
              <a:buNone/>
            </a:pPr>
            <a:r>
              <a:rPr lang="en-US" sz="2250" dirty="0">
                <a:solidFill>
                  <a:srgbClr val="484237"/>
                </a:solidFill>
                <a:latin typeface="Gelasio Semi Bold" pitchFamily="34" charset="0"/>
                <a:ea typeface="Gelasio Semi Bold" pitchFamily="34" charset="-122"/>
                <a:cs typeface="Gelasio Semi Bold" pitchFamily="34" charset="-120"/>
              </a:rPr>
              <a:t>Legislative Framework</a:t>
            </a:r>
            <a:endParaRPr lang="en-US" sz="2250" dirty="0"/>
          </a:p>
        </p:txBody>
      </p:sp>
      <p:sp>
        <p:nvSpPr>
          <p:cNvPr id="7" name="Text 4"/>
          <p:cNvSpPr/>
          <p:nvPr/>
        </p:nvSpPr>
        <p:spPr>
          <a:xfrm>
            <a:off x="6249114" y="2277666"/>
            <a:ext cx="7377589" cy="306824"/>
          </a:xfrm>
          <a:prstGeom prst="rect">
            <a:avLst/>
          </a:prstGeom>
          <a:noFill/>
          <a:ln/>
        </p:spPr>
        <p:txBody>
          <a:bodyPr wrap="none" lIns="0" tIns="0" rIns="0" bIns="0" rtlCol="0" anchor="t"/>
          <a:lstStyle/>
          <a:p>
            <a:pPr marL="0" indent="0" algn="l">
              <a:lnSpc>
                <a:spcPts val="2400"/>
              </a:lnSpc>
              <a:buNone/>
            </a:pPr>
            <a:r>
              <a:rPr lang="en-US" sz="1500" dirty="0">
                <a:solidFill>
                  <a:srgbClr val="746558"/>
                </a:solidFill>
                <a:latin typeface="Gelasio" pitchFamily="34" charset="0"/>
                <a:ea typeface="Gelasio" pitchFamily="34" charset="-122"/>
                <a:cs typeface="Gelasio" pitchFamily="34" charset="-120"/>
              </a:rPr>
              <a:t>South Africa's </a:t>
            </a:r>
            <a:r>
              <a:rPr lang="en-US" sz="1500" b="1" dirty="0">
                <a:solidFill>
                  <a:srgbClr val="746558"/>
                </a:solidFill>
                <a:latin typeface="Gelasio" pitchFamily="34" charset="0"/>
                <a:ea typeface="Gelasio" pitchFamily="34" charset="-122"/>
                <a:cs typeface="Gelasio" pitchFamily="34" charset="-120"/>
              </a:rPr>
              <a:t>International Arbitration Act, 2017</a:t>
            </a:r>
            <a:r>
              <a:rPr lang="en-US" sz="1500" dirty="0">
                <a:solidFill>
                  <a:srgbClr val="746558"/>
                </a:solidFill>
                <a:latin typeface="Gelasio" pitchFamily="34" charset="0"/>
                <a:ea typeface="Gelasio" pitchFamily="34" charset="-122"/>
                <a:cs typeface="Gelasio" pitchFamily="34" charset="-120"/>
              </a:rPr>
              <a:t>:</a:t>
            </a:r>
            <a:endParaRPr lang="en-US" sz="1500" dirty="0"/>
          </a:p>
        </p:txBody>
      </p:sp>
      <p:sp>
        <p:nvSpPr>
          <p:cNvPr id="8" name="Text 5"/>
          <p:cNvSpPr/>
          <p:nvPr/>
        </p:nvSpPr>
        <p:spPr>
          <a:xfrm>
            <a:off x="6249114" y="2757130"/>
            <a:ext cx="7377589" cy="613648"/>
          </a:xfrm>
          <a:prstGeom prst="rect">
            <a:avLst/>
          </a:prstGeom>
          <a:noFill/>
          <a:ln/>
        </p:spPr>
        <p:txBody>
          <a:bodyPr wrap="square" lIns="0" tIns="0" rIns="0" bIns="0" rtlCol="0" anchor="t"/>
          <a:lstStyle/>
          <a:p>
            <a:pPr marL="342900" indent="-342900" algn="l">
              <a:lnSpc>
                <a:spcPts val="2400"/>
              </a:lnSpc>
              <a:buSzPct val="100000"/>
              <a:buChar char="•"/>
            </a:pPr>
            <a:r>
              <a:rPr lang="en-US" sz="1500" dirty="0">
                <a:solidFill>
                  <a:srgbClr val="746558"/>
                </a:solidFill>
                <a:latin typeface="Gelasio" pitchFamily="34" charset="0"/>
                <a:ea typeface="Gelasio" pitchFamily="34" charset="-122"/>
                <a:cs typeface="Gelasio" pitchFamily="34" charset="-120"/>
              </a:rPr>
              <a:t>Incorporates the UNCITRAL Model Law, providing a familiar framework for international users</a:t>
            </a:r>
            <a:endParaRPr lang="en-US" sz="1500" dirty="0"/>
          </a:p>
        </p:txBody>
      </p:sp>
      <p:sp>
        <p:nvSpPr>
          <p:cNvPr id="9" name="Text 6"/>
          <p:cNvSpPr/>
          <p:nvPr/>
        </p:nvSpPr>
        <p:spPr>
          <a:xfrm>
            <a:off x="6249114" y="3437811"/>
            <a:ext cx="7377589" cy="306824"/>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746558"/>
                </a:solidFill>
                <a:latin typeface="Gelasio" pitchFamily="34" charset="0"/>
                <a:ea typeface="Gelasio" pitchFamily="34" charset="-122"/>
                <a:cs typeface="Gelasio" pitchFamily="34" charset="-120"/>
              </a:rPr>
              <a:t>Gives robust enforcement mechanisms aligned with international best practice</a:t>
            </a:r>
            <a:endParaRPr lang="en-US" sz="1500" dirty="0"/>
          </a:p>
        </p:txBody>
      </p:sp>
      <p:sp>
        <p:nvSpPr>
          <p:cNvPr id="10" name="Text 7"/>
          <p:cNvSpPr/>
          <p:nvPr/>
        </p:nvSpPr>
        <p:spPr>
          <a:xfrm>
            <a:off x="6249114" y="3811667"/>
            <a:ext cx="7377589" cy="306824"/>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746558"/>
                </a:solidFill>
                <a:latin typeface="Gelasio" pitchFamily="34" charset="0"/>
                <a:ea typeface="Gelasio" pitchFamily="34" charset="-122"/>
                <a:cs typeface="Gelasio" pitchFamily="34" charset="-120"/>
              </a:rPr>
              <a:t>Establishes clear procedures for arbitrator appointment that can facilitate diversity</a:t>
            </a:r>
            <a:endParaRPr lang="en-US" sz="1500" dirty="0"/>
          </a:p>
        </p:txBody>
      </p:sp>
      <p:sp>
        <p:nvSpPr>
          <p:cNvPr id="11" name="Text 8"/>
          <p:cNvSpPr/>
          <p:nvPr/>
        </p:nvSpPr>
        <p:spPr>
          <a:xfrm>
            <a:off x="6249114" y="4185523"/>
            <a:ext cx="7377589" cy="306824"/>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746558"/>
                </a:solidFill>
                <a:latin typeface="Gelasio" pitchFamily="34" charset="0"/>
                <a:ea typeface="Gelasio" pitchFamily="34" charset="-122"/>
                <a:cs typeface="Gelasio" pitchFamily="34" charset="-120"/>
              </a:rPr>
              <a:t>Modernizes South Africa's arbitration regime, increasing its appeal as a seat</a:t>
            </a:r>
            <a:endParaRPr lang="en-US" sz="1500" dirty="0"/>
          </a:p>
        </p:txBody>
      </p:sp>
      <p:sp>
        <p:nvSpPr>
          <p:cNvPr id="12" name="Text 9"/>
          <p:cNvSpPr/>
          <p:nvPr/>
        </p:nvSpPr>
        <p:spPr>
          <a:xfrm>
            <a:off x="6249114" y="4664988"/>
            <a:ext cx="7377589" cy="920472"/>
          </a:xfrm>
          <a:prstGeom prst="rect">
            <a:avLst/>
          </a:prstGeom>
          <a:noFill/>
          <a:ln/>
        </p:spPr>
        <p:txBody>
          <a:bodyPr wrap="square" lIns="0" tIns="0" rIns="0" bIns="0" rtlCol="0" anchor="t"/>
          <a:lstStyle/>
          <a:p>
            <a:pPr marL="0" indent="0" algn="l">
              <a:lnSpc>
                <a:spcPts val="2400"/>
              </a:lnSpc>
              <a:buNone/>
            </a:pPr>
            <a:r>
              <a:rPr lang="en-US" sz="1500" dirty="0">
                <a:solidFill>
                  <a:srgbClr val="746558"/>
                </a:solidFill>
                <a:latin typeface="Gelasio" pitchFamily="34" charset="0"/>
                <a:ea typeface="Gelasio" pitchFamily="34" charset="-122"/>
                <a:cs typeface="Gelasio" pitchFamily="34" charset="-120"/>
              </a:rPr>
              <a:t>South Africa's diverse local expertise in mining, competition, ESG, and other sectors should be leveraged for international panels, bringing valuable industry-specific knowledge to disputes.</a:t>
            </a:r>
            <a:endParaRPr lang="en-US" sz="1500" dirty="0"/>
          </a:p>
        </p:txBody>
      </p:sp>
      <p:sp>
        <p:nvSpPr>
          <p:cNvPr id="13" name="Text 10"/>
          <p:cNvSpPr/>
          <p:nvPr/>
        </p:nvSpPr>
        <p:spPr>
          <a:xfrm>
            <a:off x="1011198" y="6776799"/>
            <a:ext cx="12608004" cy="613648"/>
          </a:xfrm>
          <a:prstGeom prst="rect">
            <a:avLst/>
          </a:prstGeom>
          <a:noFill/>
          <a:ln/>
        </p:spPr>
        <p:txBody>
          <a:bodyPr wrap="square" lIns="0" tIns="0" rIns="0" bIns="0" rtlCol="0" anchor="t"/>
          <a:lstStyle/>
          <a:p>
            <a:pPr marL="0" indent="0" algn="l">
              <a:lnSpc>
                <a:spcPts val="2400"/>
              </a:lnSpc>
              <a:buNone/>
            </a:pPr>
            <a:r>
              <a:rPr lang="en-US" sz="1500" dirty="0">
                <a:solidFill>
                  <a:srgbClr val="746558"/>
                </a:solidFill>
                <a:latin typeface="Gelasio" pitchFamily="34" charset="0"/>
                <a:ea typeface="Gelasio" pitchFamily="34" charset="-122"/>
                <a:cs typeface="Gelasio" pitchFamily="34" charset="-120"/>
              </a:rPr>
              <a:t>South Africa offers a unique combination of developed legal infrastructure, diverse expertise, and understanding of both common law and civil law traditions—making its arbitrators valuable additions to international tribunals dealing with complex cross-border disputes.</a:t>
            </a:r>
            <a:endParaRPr lang="en-US" sz="15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Shape 0"/>
          <p:cNvSpPr/>
          <p:nvPr/>
        </p:nvSpPr>
        <p:spPr>
          <a:xfrm>
            <a:off x="1540550" y="243840"/>
            <a:ext cx="11549182" cy="8289965"/>
          </a:xfrm>
          <a:prstGeom prst="roundRect">
            <a:avLst>
              <a:gd name="adj" fmla="val 283"/>
            </a:avLst>
          </a:prstGeom>
          <a:solidFill>
            <a:srgbClr val="F2F2F2"/>
          </a:solidFill>
          <a:ln/>
        </p:spPr>
        <p:txBody>
          <a:bodyPr/>
          <a:lstStyle/>
          <a:p>
            <a:endParaRPr lang="en-US"/>
          </a:p>
        </p:txBody>
      </p:sp>
      <p:sp>
        <p:nvSpPr>
          <p:cNvPr id="3" name="Text 1"/>
          <p:cNvSpPr/>
          <p:nvPr/>
        </p:nvSpPr>
        <p:spPr>
          <a:xfrm>
            <a:off x="2167176" y="674608"/>
            <a:ext cx="4916329" cy="391716"/>
          </a:xfrm>
          <a:prstGeom prst="rect">
            <a:avLst/>
          </a:prstGeom>
          <a:noFill/>
          <a:ln/>
        </p:spPr>
        <p:txBody>
          <a:bodyPr wrap="none" lIns="0" tIns="0" rIns="0" bIns="0" rtlCol="0" anchor="t"/>
          <a:lstStyle/>
          <a:p>
            <a:pPr marL="0" indent="0" algn="l">
              <a:lnSpc>
                <a:spcPts val="3050"/>
              </a:lnSpc>
              <a:buNone/>
            </a:pPr>
            <a:r>
              <a:rPr lang="en-US" sz="2450" dirty="0">
                <a:solidFill>
                  <a:srgbClr val="484237"/>
                </a:solidFill>
                <a:latin typeface="Gelasio Semi Bold" pitchFamily="34" charset="0"/>
                <a:ea typeface="Gelasio Semi Bold" pitchFamily="34" charset="-122"/>
                <a:cs typeface="Gelasio Semi Bold" pitchFamily="34" charset="-120"/>
              </a:rPr>
              <a:t>Jurisdictional Tour: Hong Kong</a:t>
            </a:r>
            <a:endParaRPr lang="en-US" sz="2450" dirty="0"/>
          </a:p>
        </p:txBody>
      </p:sp>
      <p:sp>
        <p:nvSpPr>
          <p:cNvPr id="4" name="Text 2"/>
          <p:cNvSpPr/>
          <p:nvPr/>
        </p:nvSpPr>
        <p:spPr>
          <a:xfrm>
            <a:off x="2167176" y="1399103"/>
            <a:ext cx="2759869" cy="293727"/>
          </a:xfrm>
          <a:prstGeom prst="rect">
            <a:avLst/>
          </a:prstGeom>
          <a:noFill/>
          <a:ln/>
        </p:spPr>
        <p:txBody>
          <a:bodyPr wrap="none" lIns="0" tIns="0" rIns="0" bIns="0" rtlCol="0" anchor="t"/>
          <a:lstStyle/>
          <a:p>
            <a:pPr marL="0" indent="0" algn="l">
              <a:lnSpc>
                <a:spcPts val="2300"/>
              </a:lnSpc>
              <a:buNone/>
            </a:pPr>
            <a:r>
              <a:rPr lang="en-US" sz="1850" dirty="0">
                <a:solidFill>
                  <a:srgbClr val="484237"/>
                </a:solidFill>
                <a:latin typeface="Gelasio Semi Bold" pitchFamily="34" charset="0"/>
                <a:ea typeface="Gelasio Semi Bold" pitchFamily="34" charset="-122"/>
                <a:cs typeface="Gelasio Semi Bold" pitchFamily="34" charset="-120"/>
              </a:rPr>
              <a:t>Progressive Framework</a:t>
            </a:r>
            <a:endParaRPr lang="en-US" sz="1850" dirty="0"/>
          </a:p>
        </p:txBody>
      </p:sp>
      <p:sp>
        <p:nvSpPr>
          <p:cNvPr id="5" name="Text 3"/>
          <p:cNvSpPr/>
          <p:nvPr/>
        </p:nvSpPr>
        <p:spPr>
          <a:xfrm>
            <a:off x="2167176" y="1849398"/>
            <a:ext cx="5490686" cy="250627"/>
          </a:xfrm>
          <a:prstGeom prst="rect">
            <a:avLst/>
          </a:prstGeom>
          <a:noFill/>
          <a:ln/>
        </p:spPr>
        <p:txBody>
          <a:bodyPr wrap="none" lIns="0" tIns="0" rIns="0" bIns="0" rtlCol="0" anchor="t"/>
          <a:lstStyle/>
          <a:p>
            <a:pPr marL="0" indent="0" algn="l">
              <a:lnSpc>
                <a:spcPts val="1950"/>
              </a:lnSpc>
              <a:buNone/>
            </a:pPr>
            <a:r>
              <a:rPr lang="en-US" sz="1200" dirty="0">
                <a:solidFill>
                  <a:srgbClr val="000000"/>
                </a:solidFill>
                <a:latin typeface="Gelasio" pitchFamily="34" charset="0"/>
                <a:ea typeface="Gelasio" pitchFamily="34" charset="-122"/>
                <a:cs typeface="Gelasio" pitchFamily="34" charset="-120"/>
              </a:rPr>
              <a:t>Hong Kong's </a:t>
            </a:r>
            <a:r>
              <a:rPr lang="en-US" sz="1200" b="1" dirty="0">
                <a:solidFill>
                  <a:srgbClr val="000000"/>
                </a:solidFill>
                <a:latin typeface="Gelasio" pitchFamily="34" charset="0"/>
                <a:ea typeface="Gelasio" pitchFamily="34" charset="-122"/>
                <a:cs typeface="Gelasio" pitchFamily="34" charset="-120"/>
              </a:rPr>
              <a:t>Arbitration Ordinance (Cap. 609)</a:t>
            </a:r>
            <a:r>
              <a:rPr lang="en-US" sz="1200" dirty="0">
                <a:solidFill>
                  <a:srgbClr val="000000"/>
                </a:solidFill>
                <a:latin typeface="Gelasio" pitchFamily="34" charset="0"/>
                <a:ea typeface="Gelasio" pitchFamily="34" charset="-122"/>
                <a:cs typeface="Gelasio" pitchFamily="34" charset="-120"/>
              </a:rPr>
              <a:t>:</a:t>
            </a:r>
            <a:endParaRPr lang="en-US" sz="1200" dirty="0"/>
          </a:p>
        </p:txBody>
      </p:sp>
      <p:sp>
        <p:nvSpPr>
          <p:cNvPr id="6" name="Text 4"/>
          <p:cNvSpPr/>
          <p:nvPr/>
        </p:nvSpPr>
        <p:spPr>
          <a:xfrm>
            <a:off x="2167176" y="2240994"/>
            <a:ext cx="5490686" cy="250627"/>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000000"/>
                </a:solidFill>
                <a:latin typeface="Gelasio" pitchFamily="34" charset="0"/>
                <a:ea typeface="Gelasio" pitchFamily="34" charset="-122"/>
                <a:cs typeface="Gelasio" pitchFamily="34" charset="-120"/>
              </a:rPr>
              <a:t>Aligns closely with the UNCITRAL Model Law</a:t>
            </a:r>
            <a:endParaRPr lang="en-US" sz="1200" dirty="0"/>
          </a:p>
        </p:txBody>
      </p:sp>
      <p:sp>
        <p:nvSpPr>
          <p:cNvPr id="7" name="Text 5"/>
          <p:cNvSpPr/>
          <p:nvPr/>
        </p:nvSpPr>
        <p:spPr>
          <a:xfrm>
            <a:off x="2167176" y="2546390"/>
            <a:ext cx="5490686" cy="250627"/>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000000"/>
                </a:solidFill>
                <a:latin typeface="Gelasio" pitchFamily="34" charset="0"/>
                <a:ea typeface="Gelasio" pitchFamily="34" charset="-122"/>
                <a:cs typeface="Gelasio" pitchFamily="34" charset="-120"/>
              </a:rPr>
              <a:t>Unifies the domestic and international arbitration regimes</a:t>
            </a:r>
            <a:endParaRPr lang="en-US" sz="1200" dirty="0"/>
          </a:p>
        </p:txBody>
      </p:sp>
      <p:sp>
        <p:nvSpPr>
          <p:cNvPr id="8" name="Text 6"/>
          <p:cNvSpPr/>
          <p:nvPr/>
        </p:nvSpPr>
        <p:spPr>
          <a:xfrm>
            <a:off x="2167176" y="2851785"/>
            <a:ext cx="5490686" cy="250627"/>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000000"/>
                </a:solidFill>
                <a:latin typeface="Gelasio" pitchFamily="34" charset="0"/>
                <a:ea typeface="Gelasio" pitchFamily="34" charset="-122"/>
                <a:cs typeface="Gelasio" pitchFamily="34" charset="-120"/>
              </a:rPr>
              <a:t>Provides strong judicial support for arbitration</a:t>
            </a:r>
            <a:endParaRPr lang="en-US" sz="1200" dirty="0"/>
          </a:p>
        </p:txBody>
      </p:sp>
      <p:sp>
        <p:nvSpPr>
          <p:cNvPr id="9" name="Text 7"/>
          <p:cNvSpPr/>
          <p:nvPr/>
        </p:nvSpPr>
        <p:spPr>
          <a:xfrm>
            <a:off x="2167176" y="3157180"/>
            <a:ext cx="5490686" cy="250627"/>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000000"/>
                </a:solidFill>
                <a:latin typeface="Gelasio" pitchFamily="34" charset="0"/>
                <a:ea typeface="Gelasio" pitchFamily="34" charset="-122"/>
                <a:cs typeface="Gelasio" pitchFamily="34" charset="-120"/>
              </a:rPr>
              <a:t>Enshrines confidentiality protections</a:t>
            </a:r>
            <a:endParaRPr lang="en-US" sz="1200" dirty="0"/>
          </a:p>
        </p:txBody>
      </p:sp>
      <p:sp>
        <p:nvSpPr>
          <p:cNvPr id="10" name="Text 8"/>
          <p:cNvSpPr/>
          <p:nvPr/>
        </p:nvSpPr>
        <p:spPr>
          <a:xfrm>
            <a:off x="2167176" y="3548777"/>
            <a:ext cx="5490686" cy="751880"/>
          </a:xfrm>
          <a:prstGeom prst="rect">
            <a:avLst/>
          </a:prstGeom>
          <a:noFill/>
          <a:ln/>
        </p:spPr>
        <p:txBody>
          <a:bodyPr wrap="square" lIns="0" tIns="0" rIns="0" bIns="0" rtlCol="0" anchor="t"/>
          <a:lstStyle/>
          <a:p>
            <a:pPr marL="0" indent="0" algn="l">
              <a:lnSpc>
                <a:spcPts val="1950"/>
              </a:lnSpc>
              <a:buNone/>
            </a:pPr>
            <a:r>
              <a:rPr lang="en-US" sz="1200" dirty="0">
                <a:solidFill>
                  <a:srgbClr val="000000"/>
                </a:solidFill>
                <a:latin typeface="Gelasio" pitchFamily="34" charset="0"/>
                <a:ea typeface="Gelasio" pitchFamily="34" charset="-122"/>
                <a:cs typeface="Gelasio" pitchFamily="34" charset="-120"/>
              </a:rPr>
              <a:t>Institutional practice at HKIAC demonstrates sophisticated multi-language, multi-contract case management—ideal for broadening Asia-focused arbitrator slates.</a:t>
            </a:r>
            <a:endParaRPr lang="en-US" sz="1200" dirty="0"/>
          </a:p>
        </p:txBody>
      </p:sp>
      <p:sp>
        <p:nvSpPr>
          <p:cNvPr id="11" name="Text 9"/>
          <p:cNvSpPr/>
          <p:nvPr/>
        </p:nvSpPr>
        <p:spPr>
          <a:xfrm>
            <a:off x="2167176" y="4441627"/>
            <a:ext cx="5490686" cy="751880"/>
          </a:xfrm>
          <a:prstGeom prst="rect">
            <a:avLst/>
          </a:prstGeom>
          <a:noFill/>
          <a:ln/>
        </p:spPr>
        <p:txBody>
          <a:bodyPr wrap="square" lIns="0" tIns="0" rIns="0" bIns="0" rtlCol="0" anchor="t"/>
          <a:lstStyle/>
          <a:p>
            <a:pPr marL="0" indent="0" algn="l">
              <a:lnSpc>
                <a:spcPts val="1950"/>
              </a:lnSpc>
              <a:buNone/>
            </a:pPr>
            <a:r>
              <a:rPr lang="en-US" sz="1200" dirty="0">
                <a:solidFill>
                  <a:srgbClr val="000000"/>
                </a:solidFill>
                <a:latin typeface="Gelasio" pitchFamily="34" charset="0"/>
                <a:ea typeface="Gelasio" pitchFamily="34" charset="-122"/>
                <a:cs typeface="Gelasio" pitchFamily="34" charset="-120"/>
              </a:rPr>
              <a:t>Hong Kong's position as a bridge between East and West makes it an important source of arbitrators who understand both Asian and Western legal traditions and business practices.</a:t>
            </a:r>
            <a:endParaRPr lang="en-US" sz="1200" dirty="0"/>
          </a:p>
        </p:txBody>
      </p:sp>
      <p:pic>
        <p:nvPicPr>
          <p:cNvPr id="12" name="Image 0" descr="preencoded.png"/>
          <p:cNvPicPr>
            <a:picLocks noChangeAspect="1"/>
          </p:cNvPicPr>
          <p:nvPr/>
        </p:nvPicPr>
        <p:blipFill>
          <a:blip r:embed="rId3"/>
          <a:stretch>
            <a:fillRect/>
          </a:stretch>
        </p:blipFill>
        <p:spPr>
          <a:xfrm>
            <a:off x="8047673" y="1418749"/>
            <a:ext cx="4422934" cy="4937760"/>
          </a:xfrm>
          <a:prstGeom prst="rect">
            <a:avLst/>
          </a:prstGeom>
        </p:spPr>
      </p:pic>
      <p:sp>
        <p:nvSpPr>
          <p:cNvPr id="13" name="Text 10"/>
          <p:cNvSpPr/>
          <p:nvPr/>
        </p:nvSpPr>
        <p:spPr>
          <a:xfrm>
            <a:off x="8047673" y="6532721"/>
            <a:ext cx="4422934" cy="751880"/>
          </a:xfrm>
          <a:prstGeom prst="rect">
            <a:avLst/>
          </a:prstGeom>
          <a:noFill/>
          <a:ln/>
        </p:spPr>
        <p:txBody>
          <a:bodyPr wrap="square" lIns="0" tIns="0" rIns="0" bIns="0" rtlCol="0" anchor="t"/>
          <a:lstStyle/>
          <a:p>
            <a:pPr marL="0" indent="0" algn="l">
              <a:lnSpc>
                <a:spcPts val="1950"/>
              </a:lnSpc>
              <a:buNone/>
            </a:pPr>
            <a:r>
              <a:rPr lang="en-US" sz="1200" dirty="0">
                <a:solidFill>
                  <a:srgbClr val="000000"/>
                </a:solidFill>
                <a:latin typeface="Gelasio" pitchFamily="34" charset="0"/>
                <a:ea typeface="Gelasio" pitchFamily="34" charset="-122"/>
                <a:cs typeface="Gelasio" pitchFamily="34" charset="-120"/>
              </a:rPr>
              <a:t>Hong Kong maintains its status as a leading arbitration hub despite political challenges, continuing to offer world-class facilities and expertise.</a:t>
            </a:r>
            <a:endParaRPr lang="en-US" sz="1200" dirty="0"/>
          </a:p>
        </p:txBody>
      </p:sp>
      <p:sp>
        <p:nvSpPr>
          <p:cNvPr id="14" name="Text 11"/>
          <p:cNvSpPr/>
          <p:nvPr/>
        </p:nvSpPr>
        <p:spPr>
          <a:xfrm>
            <a:off x="2167176" y="7601783"/>
            <a:ext cx="10295930" cy="501253"/>
          </a:xfrm>
          <a:prstGeom prst="rect">
            <a:avLst/>
          </a:prstGeom>
          <a:noFill/>
          <a:ln/>
        </p:spPr>
        <p:txBody>
          <a:bodyPr wrap="square" lIns="0" tIns="0" rIns="0" bIns="0" rtlCol="0" anchor="t"/>
          <a:lstStyle/>
          <a:p>
            <a:pPr marL="0" indent="0" algn="l">
              <a:lnSpc>
                <a:spcPts val="1950"/>
              </a:lnSpc>
              <a:buNone/>
            </a:pPr>
            <a:r>
              <a:rPr lang="en-US" sz="1200" dirty="0">
                <a:solidFill>
                  <a:srgbClr val="000000"/>
                </a:solidFill>
                <a:latin typeface="Gelasio" pitchFamily="34" charset="0"/>
                <a:ea typeface="Gelasio" pitchFamily="34" charset="-122"/>
                <a:cs typeface="Gelasio" pitchFamily="34" charset="-120"/>
              </a:rPr>
              <a:t>Hong Kong arbitrators bring valuable linguistic capabilities, cross-cultural understanding, and familiarity with both common law principles and Asian business practices—attributes that enhance tribunal diversity in substance as well as form.</a:t>
            </a:r>
            <a:endParaRPr lang="en-US" sz="1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Shape 0"/>
          <p:cNvSpPr/>
          <p:nvPr/>
        </p:nvSpPr>
        <p:spPr>
          <a:xfrm>
            <a:off x="1727954" y="244316"/>
            <a:ext cx="11174492" cy="7740968"/>
          </a:xfrm>
          <a:prstGeom prst="roundRect">
            <a:avLst>
              <a:gd name="adj" fmla="val 294"/>
            </a:avLst>
          </a:prstGeom>
          <a:solidFill>
            <a:srgbClr val="F9F6F0"/>
          </a:solidFill>
          <a:ln/>
        </p:spPr>
        <p:txBody>
          <a:bodyPr/>
          <a:lstStyle/>
          <a:p>
            <a:endParaRPr lang="en-US"/>
          </a:p>
        </p:txBody>
      </p:sp>
      <p:pic>
        <p:nvPicPr>
          <p:cNvPr id="3" name="Image 0" descr="preencoded.png"/>
          <p:cNvPicPr>
            <a:picLocks noChangeAspect="1"/>
          </p:cNvPicPr>
          <p:nvPr/>
        </p:nvPicPr>
        <p:blipFill>
          <a:blip r:embed="rId3"/>
          <a:stretch>
            <a:fillRect/>
          </a:stretch>
        </p:blipFill>
        <p:spPr>
          <a:xfrm>
            <a:off x="8711922" y="244316"/>
            <a:ext cx="4190405" cy="7740968"/>
          </a:xfrm>
          <a:prstGeom prst="rect">
            <a:avLst/>
          </a:prstGeom>
        </p:spPr>
      </p:pic>
      <p:sp>
        <p:nvSpPr>
          <p:cNvPr id="4" name="Text 1"/>
          <p:cNvSpPr/>
          <p:nvPr/>
        </p:nvSpPr>
        <p:spPr>
          <a:xfrm>
            <a:off x="2334220" y="661154"/>
            <a:ext cx="3867745" cy="378857"/>
          </a:xfrm>
          <a:prstGeom prst="rect">
            <a:avLst/>
          </a:prstGeom>
          <a:noFill/>
          <a:ln/>
        </p:spPr>
        <p:txBody>
          <a:bodyPr wrap="none" lIns="0" tIns="0" rIns="0" bIns="0" rtlCol="0" anchor="t"/>
          <a:lstStyle/>
          <a:p>
            <a:pPr marL="0" indent="0" algn="l">
              <a:lnSpc>
                <a:spcPts val="2950"/>
              </a:lnSpc>
              <a:buNone/>
            </a:pPr>
            <a:r>
              <a:rPr lang="en-US" sz="2350" dirty="0">
                <a:solidFill>
                  <a:srgbClr val="484237"/>
                </a:solidFill>
                <a:latin typeface="Gelasio Semi Bold" pitchFamily="34" charset="0"/>
                <a:ea typeface="Gelasio Semi Bold" pitchFamily="34" charset="-122"/>
                <a:cs typeface="Gelasio Semi Bold" pitchFamily="34" charset="-120"/>
              </a:rPr>
              <a:t>Jurisdictional Tour: India</a:t>
            </a:r>
            <a:endParaRPr lang="en-US" sz="2350" dirty="0"/>
          </a:p>
        </p:txBody>
      </p:sp>
      <p:sp>
        <p:nvSpPr>
          <p:cNvPr id="5" name="Text 2"/>
          <p:cNvSpPr/>
          <p:nvPr/>
        </p:nvSpPr>
        <p:spPr>
          <a:xfrm>
            <a:off x="2334220" y="1191577"/>
            <a:ext cx="3997881" cy="284202"/>
          </a:xfrm>
          <a:prstGeom prst="rect">
            <a:avLst/>
          </a:prstGeom>
          <a:noFill/>
          <a:ln/>
        </p:spPr>
        <p:txBody>
          <a:bodyPr wrap="none" lIns="0" tIns="0" rIns="0" bIns="0" rtlCol="0" anchor="t"/>
          <a:lstStyle/>
          <a:p>
            <a:pPr marL="0" indent="0" algn="l">
              <a:lnSpc>
                <a:spcPts val="2200"/>
              </a:lnSpc>
              <a:buNone/>
            </a:pPr>
            <a:r>
              <a:rPr lang="en-US" sz="1750" dirty="0">
                <a:solidFill>
                  <a:srgbClr val="484237"/>
                </a:solidFill>
                <a:latin typeface="Gelasio Semi Bold" pitchFamily="34" charset="0"/>
                <a:ea typeface="Gelasio Semi Bold" pitchFamily="34" charset="-122"/>
                <a:cs typeface="Gelasio Semi Bold" pitchFamily="34" charset="-120"/>
              </a:rPr>
              <a:t>Progressive Arbitration Framework</a:t>
            </a:r>
            <a:endParaRPr lang="en-US" sz="1750" dirty="0"/>
          </a:p>
        </p:txBody>
      </p:sp>
      <p:sp>
        <p:nvSpPr>
          <p:cNvPr id="6" name="Text 3"/>
          <p:cNvSpPr/>
          <p:nvPr/>
        </p:nvSpPr>
        <p:spPr>
          <a:xfrm>
            <a:off x="2334220" y="1703070"/>
            <a:ext cx="5771436" cy="484823"/>
          </a:xfrm>
          <a:prstGeom prst="rect">
            <a:avLst/>
          </a:prstGeom>
          <a:noFill/>
          <a:ln/>
        </p:spPr>
        <p:txBody>
          <a:bodyPr wrap="square" lIns="0" tIns="0" rIns="0" bIns="0" rtlCol="0" anchor="t"/>
          <a:lstStyle/>
          <a:p>
            <a:pPr marL="0" indent="0" algn="l">
              <a:lnSpc>
                <a:spcPts val="1900"/>
              </a:lnSpc>
              <a:buNone/>
            </a:pPr>
            <a:r>
              <a:rPr lang="en-US" sz="1150" dirty="0">
                <a:solidFill>
                  <a:srgbClr val="746558"/>
                </a:solidFill>
                <a:latin typeface="Gelasio" pitchFamily="34" charset="0"/>
                <a:ea typeface="Gelasio" pitchFamily="34" charset="-122"/>
                <a:cs typeface="Gelasio" pitchFamily="34" charset="-120"/>
              </a:rPr>
              <a:t>India's </a:t>
            </a:r>
            <a:r>
              <a:rPr lang="en-US" sz="1150" b="1" dirty="0">
                <a:solidFill>
                  <a:srgbClr val="746558"/>
                </a:solidFill>
                <a:latin typeface="Gelasio" pitchFamily="34" charset="0"/>
                <a:ea typeface="Gelasio" pitchFamily="34" charset="-122"/>
                <a:cs typeface="Gelasio" pitchFamily="34" charset="-120"/>
              </a:rPr>
              <a:t>Arbitration and Conciliation Act, 1996</a:t>
            </a:r>
            <a:r>
              <a:rPr lang="en-US" sz="1150" dirty="0">
                <a:solidFill>
                  <a:srgbClr val="746558"/>
                </a:solidFill>
                <a:latin typeface="Gelasio" pitchFamily="34" charset="0"/>
                <a:ea typeface="Gelasio" pitchFamily="34" charset="-122"/>
                <a:cs typeface="Gelasio" pitchFamily="34" charset="-120"/>
              </a:rPr>
              <a:t> (as amended) provides a comprehensive framework:</a:t>
            </a:r>
            <a:endParaRPr lang="en-US" sz="1150" dirty="0"/>
          </a:p>
        </p:txBody>
      </p:sp>
      <p:sp>
        <p:nvSpPr>
          <p:cNvPr id="7" name="Shape 4"/>
          <p:cNvSpPr/>
          <p:nvPr/>
        </p:nvSpPr>
        <p:spPr>
          <a:xfrm>
            <a:off x="2334220" y="2358390"/>
            <a:ext cx="5771436" cy="903803"/>
          </a:xfrm>
          <a:prstGeom prst="roundRect">
            <a:avLst>
              <a:gd name="adj" fmla="val 2516"/>
            </a:avLst>
          </a:prstGeom>
          <a:solidFill>
            <a:srgbClr val="F9F6F0"/>
          </a:solidFill>
          <a:ln w="15240">
            <a:solidFill>
              <a:srgbClr val="D4CEC3"/>
            </a:solidFill>
            <a:prstDash val="solid"/>
          </a:ln>
        </p:spPr>
        <p:txBody>
          <a:bodyPr/>
          <a:lstStyle/>
          <a:p>
            <a:endParaRPr lang="en-US"/>
          </a:p>
        </p:txBody>
      </p:sp>
      <p:sp>
        <p:nvSpPr>
          <p:cNvPr id="8" name="Text 5"/>
          <p:cNvSpPr/>
          <p:nvPr/>
        </p:nvSpPr>
        <p:spPr>
          <a:xfrm>
            <a:off x="2501027" y="2525197"/>
            <a:ext cx="1894880" cy="236934"/>
          </a:xfrm>
          <a:prstGeom prst="rect">
            <a:avLst/>
          </a:prstGeom>
          <a:noFill/>
          <a:ln/>
        </p:spPr>
        <p:txBody>
          <a:bodyPr wrap="none" lIns="0" tIns="0" rIns="0" bIns="0" rtlCol="0" anchor="t"/>
          <a:lstStyle/>
          <a:p>
            <a:pPr marL="0" indent="0" algn="l">
              <a:lnSpc>
                <a:spcPts val="1850"/>
              </a:lnSpc>
              <a:buNone/>
            </a:pPr>
            <a:r>
              <a:rPr lang="en-US" sz="1450" dirty="0">
                <a:solidFill>
                  <a:srgbClr val="746558"/>
                </a:solidFill>
                <a:latin typeface="Gelasio Semi Bold" pitchFamily="34" charset="0"/>
                <a:ea typeface="Gelasio Semi Bold" pitchFamily="34" charset="-122"/>
                <a:cs typeface="Gelasio Semi Bold" pitchFamily="34" charset="-120"/>
              </a:rPr>
              <a:t>Section 11</a:t>
            </a:r>
            <a:endParaRPr lang="en-US" sz="1450" dirty="0"/>
          </a:p>
        </p:txBody>
      </p:sp>
      <p:sp>
        <p:nvSpPr>
          <p:cNvPr id="9" name="Text 6"/>
          <p:cNvSpPr/>
          <p:nvPr/>
        </p:nvSpPr>
        <p:spPr>
          <a:xfrm>
            <a:off x="2501027" y="2852976"/>
            <a:ext cx="5437823" cy="242411"/>
          </a:xfrm>
          <a:prstGeom prst="rect">
            <a:avLst/>
          </a:prstGeom>
          <a:noFill/>
          <a:ln/>
        </p:spPr>
        <p:txBody>
          <a:bodyPr wrap="none" lIns="0" tIns="0" rIns="0" bIns="0" rtlCol="0" anchor="t"/>
          <a:lstStyle/>
          <a:p>
            <a:pPr marL="0" indent="0" algn="l">
              <a:lnSpc>
                <a:spcPts val="1900"/>
              </a:lnSpc>
              <a:buNone/>
            </a:pPr>
            <a:r>
              <a:rPr lang="en-US" sz="1150" dirty="0">
                <a:solidFill>
                  <a:srgbClr val="746558"/>
                </a:solidFill>
                <a:latin typeface="Gelasio" pitchFamily="34" charset="0"/>
                <a:ea typeface="Gelasio" pitchFamily="34" charset="-122"/>
                <a:cs typeface="Gelasio" pitchFamily="34" charset="-120"/>
              </a:rPr>
              <a:t>Court supervision of appointments, ensuring appropriately qualified arbitrators</a:t>
            </a:r>
            <a:endParaRPr lang="en-US" sz="1150" dirty="0"/>
          </a:p>
        </p:txBody>
      </p:sp>
      <p:sp>
        <p:nvSpPr>
          <p:cNvPr id="10" name="Shape 7"/>
          <p:cNvSpPr/>
          <p:nvPr/>
        </p:nvSpPr>
        <p:spPr>
          <a:xfrm>
            <a:off x="2334220" y="3413760"/>
            <a:ext cx="5771436" cy="1146215"/>
          </a:xfrm>
          <a:prstGeom prst="roundRect">
            <a:avLst>
              <a:gd name="adj" fmla="val 1984"/>
            </a:avLst>
          </a:prstGeom>
          <a:solidFill>
            <a:srgbClr val="F9F6F0"/>
          </a:solidFill>
          <a:ln w="15240">
            <a:solidFill>
              <a:srgbClr val="D4CEC3"/>
            </a:solidFill>
            <a:prstDash val="solid"/>
          </a:ln>
        </p:spPr>
        <p:txBody>
          <a:bodyPr/>
          <a:lstStyle/>
          <a:p>
            <a:endParaRPr lang="en-US"/>
          </a:p>
        </p:txBody>
      </p:sp>
      <p:sp>
        <p:nvSpPr>
          <p:cNvPr id="11" name="Text 8"/>
          <p:cNvSpPr/>
          <p:nvPr/>
        </p:nvSpPr>
        <p:spPr>
          <a:xfrm>
            <a:off x="2501027" y="3580567"/>
            <a:ext cx="1894880" cy="236934"/>
          </a:xfrm>
          <a:prstGeom prst="rect">
            <a:avLst/>
          </a:prstGeom>
          <a:noFill/>
          <a:ln/>
        </p:spPr>
        <p:txBody>
          <a:bodyPr wrap="none" lIns="0" tIns="0" rIns="0" bIns="0" rtlCol="0" anchor="t"/>
          <a:lstStyle/>
          <a:p>
            <a:pPr marL="0" indent="0" algn="l">
              <a:lnSpc>
                <a:spcPts val="1850"/>
              </a:lnSpc>
              <a:buNone/>
            </a:pPr>
            <a:r>
              <a:rPr lang="en-US" sz="1450" dirty="0">
                <a:solidFill>
                  <a:srgbClr val="746558"/>
                </a:solidFill>
                <a:latin typeface="Gelasio Semi Bold" pitchFamily="34" charset="0"/>
                <a:ea typeface="Gelasio Semi Bold" pitchFamily="34" charset="-122"/>
                <a:cs typeface="Gelasio Semi Bold" pitchFamily="34" charset="-120"/>
              </a:rPr>
              <a:t>Section 12(5)</a:t>
            </a:r>
            <a:endParaRPr lang="en-US" sz="1450" dirty="0"/>
          </a:p>
        </p:txBody>
      </p:sp>
      <p:sp>
        <p:nvSpPr>
          <p:cNvPr id="12" name="Text 9"/>
          <p:cNvSpPr/>
          <p:nvPr/>
        </p:nvSpPr>
        <p:spPr>
          <a:xfrm>
            <a:off x="2501027" y="3908346"/>
            <a:ext cx="5437823" cy="484823"/>
          </a:xfrm>
          <a:prstGeom prst="rect">
            <a:avLst/>
          </a:prstGeom>
          <a:noFill/>
          <a:ln/>
        </p:spPr>
        <p:txBody>
          <a:bodyPr wrap="square" lIns="0" tIns="0" rIns="0" bIns="0" rtlCol="0" anchor="t"/>
          <a:lstStyle/>
          <a:p>
            <a:pPr marL="0" indent="0" algn="l">
              <a:lnSpc>
                <a:spcPts val="1900"/>
              </a:lnSpc>
              <a:buNone/>
            </a:pPr>
            <a:r>
              <a:rPr lang="en-US" sz="1150" dirty="0">
                <a:solidFill>
                  <a:srgbClr val="746558"/>
                </a:solidFill>
                <a:latin typeface="Gelasio" pitchFamily="34" charset="0"/>
                <a:ea typeface="Gelasio" pitchFamily="34" charset="-122"/>
                <a:cs typeface="Gelasio" pitchFamily="34" charset="-120"/>
              </a:rPr>
              <a:t>Stringent independence requirements with reference to the Fifth and Seventh Schedules</a:t>
            </a:r>
            <a:endParaRPr lang="en-US" sz="1150" dirty="0"/>
          </a:p>
        </p:txBody>
      </p:sp>
      <p:sp>
        <p:nvSpPr>
          <p:cNvPr id="13" name="Shape 10"/>
          <p:cNvSpPr/>
          <p:nvPr/>
        </p:nvSpPr>
        <p:spPr>
          <a:xfrm>
            <a:off x="2334220" y="4711541"/>
            <a:ext cx="5771436" cy="903803"/>
          </a:xfrm>
          <a:prstGeom prst="roundRect">
            <a:avLst>
              <a:gd name="adj" fmla="val 2516"/>
            </a:avLst>
          </a:prstGeom>
          <a:solidFill>
            <a:srgbClr val="F9F6F0"/>
          </a:solidFill>
          <a:ln w="15240">
            <a:solidFill>
              <a:srgbClr val="D4CEC3"/>
            </a:solidFill>
            <a:prstDash val="solid"/>
          </a:ln>
        </p:spPr>
        <p:txBody>
          <a:bodyPr/>
          <a:lstStyle/>
          <a:p>
            <a:endParaRPr lang="en-US"/>
          </a:p>
        </p:txBody>
      </p:sp>
      <p:sp>
        <p:nvSpPr>
          <p:cNvPr id="14" name="Text 11"/>
          <p:cNvSpPr/>
          <p:nvPr/>
        </p:nvSpPr>
        <p:spPr>
          <a:xfrm>
            <a:off x="2501027" y="4878348"/>
            <a:ext cx="1894880" cy="236934"/>
          </a:xfrm>
          <a:prstGeom prst="rect">
            <a:avLst/>
          </a:prstGeom>
          <a:noFill/>
          <a:ln/>
        </p:spPr>
        <p:txBody>
          <a:bodyPr wrap="none" lIns="0" tIns="0" rIns="0" bIns="0" rtlCol="0" anchor="t"/>
          <a:lstStyle/>
          <a:p>
            <a:pPr marL="0" indent="0" algn="l">
              <a:lnSpc>
                <a:spcPts val="1850"/>
              </a:lnSpc>
              <a:buNone/>
            </a:pPr>
            <a:r>
              <a:rPr lang="en-US" sz="1450" dirty="0">
                <a:solidFill>
                  <a:srgbClr val="746558"/>
                </a:solidFill>
                <a:latin typeface="Gelasio Semi Bold" pitchFamily="34" charset="0"/>
                <a:ea typeface="Gelasio Semi Bold" pitchFamily="34" charset="-122"/>
                <a:cs typeface="Gelasio Semi Bold" pitchFamily="34" charset="-120"/>
              </a:rPr>
              <a:t>Section 18</a:t>
            </a:r>
            <a:endParaRPr lang="en-US" sz="1450" dirty="0"/>
          </a:p>
        </p:txBody>
      </p:sp>
      <p:sp>
        <p:nvSpPr>
          <p:cNvPr id="15" name="Text 12"/>
          <p:cNvSpPr/>
          <p:nvPr/>
        </p:nvSpPr>
        <p:spPr>
          <a:xfrm>
            <a:off x="2501027" y="5206127"/>
            <a:ext cx="5437823" cy="242411"/>
          </a:xfrm>
          <a:prstGeom prst="rect">
            <a:avLst/>
          </a:prstGeom>
          <a:noFill/>
          <a:ln/>
        </p:spPr>
        <p:txBody>
          <a:bodyPr wrap="none" lIns="0" tIns="0" rIns="0" bIns="0" rtlCol="0" anchor="t"/>
          <a:lstStyle/>
          <a:p>
            <a:pPr marL="0" indent="0" algn="l">
              <a:lnSpc>
                <a:spcPts val="1900"/>
              </a:lnSpc>
              <a:buNone/>
            </a:pPr>
            <a:r>
              <a:rPr lang="en-US" sz="1150" dirty="0">
                <a:solidFill>
                  <a:srgbClr val="746558"/>
                </a:solidFill>
                <a:latin typeface="Gelasio" pitchFamily="34" charset="0"/>
                <a:ea typeface="Gelasio" pitchFamily="34" charset="-122"/>
                <a:cs typeface="Gelasio" pitchFamily="34" charset="-120"/>
              </a:rPr>
              <a:t>Equal treatment guarantee, supporting balanced tribunal composition</a:t>
            </a:r>
            <a:endParaRPr lang="en-US" sz="1150" dirty="0"/>
          </a:p>
        </p:txBody>
      </p:sp>
      <p:sp>
        <p:nvSpPr>
          <p:cNvPr id="16" name="Shape 13"/>
          <p:cNvSpPr/>
          <p:nvPr/>
        </p:nvSpPr>
        <p:spPr>
          <a:xfrm>
            <a:off x="2334220" y="5766911"/>
            <a:ext cx="5771436" cy="903803"/>
          </a:xfrm>
          <a:prstGeom prst="roundRect">
            <a:avLst>
              <a:gd name="adj" fmla="val 2516"/>
            </a:avLst>
          </a:prstGeom>
          <a:solidFill>
            <a:srgbClr val="F9F6F0"/>
          </a:solidFill>
          <a:ln w="15240">
            <a:solidFill>
              <a:srgbClr val="D4CEC3"/>
            </a:solidFill>
            <a:prstDash val="solid"/>
          </a:ln>
        </p:spPr>
        <p:txBody>
          <a:bodyPr/>
          <a:lstStyle/>
          <a:p>
            <a:endParaRPr lang="en-US"/>
          </a:p>
        </p:txBody>
      </p:sp>
      <p:sp>
        <p:nvSpPr>
          <p:cNvPr id="17" name="Text 14"/>
          <p:cNvSpPr/>
          <p:nvPr/>
        </p:nvSpPr>
        <p:spPr>
          <a:xfrm>
            <a:off x="2501027" y="5933718"/>
            <a:ext cx="1894880" cy="236934"/>
          </a:xfrm>
          <a:prstGeom prst="rect">
            <a:avLst/>
          </a:prstGeom>
          <a:noFill/>
          <a:ln/>
        </p:spPr>
        <p:txBody>
          <a:bodyPr wrap="none" lIns="0" tIns="0" rIns="0" bIns="0" rtlCol="0" anchor="t"/>
          <a:lstStyle/>
          <a:p>
            <a:pPr marL="0" indent="0" algn="l">
              <a:lnSpc>
                <a:spcPts val="1850"/>
              </a:lnSpc>
              <a:buNone/>
            </a:pPr>
            <a:r>
              <a:rPr lang="en-US" sz="1450" dirty="0">
                <a:solidFill>
                  <a:srgbClr val="746558"/>
                </a:solidFill>
                <a:latin typeface="Gelasio Semi Bold" pitchFamily="34" charset="0"/>
                <a:ea typeface="Gelasio Semi Bold" pitchFamily="34" charset="-122"/>
                <a:cs typeface="Gelasio Semi Bold" pitchFamily="34" charset="-120"/>
              </a:rPr>
              <a:t>Sections 34/48</a:t>
            </a:r>
            <a:endParaRPr lang="en-US" sz="1450" dirty="0"/>
          </a:p>
        </p:txBody>
      </p:sp>
      <p:sp>
        <p:nvSpPr>
          <p:cNvPr id="18" name="Text 15"/>
          <p:cNvSpPr/>
          <p:nvPr/>
        </p:nvSpPr>
        <p:spPr>
          <a:xfrm>
            <a:off x="2501027" y="6261497"/>
            <a:ext cx="5437823" cy="242411"/>
          </a:xfrm>
          <a:prstGeom prst="rect">
            <a:avLst/>
          </a:prstGeom>
          <a:noFill/>
          <a:ln/>
        </p:spPr>
        <p:txBody>
          <a:bodyPr wrap="none" lIns="0" tIns="0" rIns="0" bIns="0" rtlCol="0" anchor="t"/>
          <a:lstStyle/>
          <a:p>
            <a:pPr marL="0" indent="0" algn="l">
              <a:lnSpc>
                <a:spcPts val="1900"/>
              </a:lnSpc>
              <a:buNone/>
            </a:pPr>
            <a:r>
              <a:rPr lang="en-US" sz="1150" dirty="0">
                <a:solidFill>
                  <a:srgbClr val="746558"/>
                </a:solidFill>
                <a:latin typeface="Gelasio" pitchFamily="34" charset="0"/>
                <a:ea typeface="Gelasio" pitchFamily="34" charset="-122"/>
                <a:cs typeface="Gelasio" pitchFamily="34" charset="-120"/>
              </a:rPr>
              <a:t>Challenge and enforcement pathways that consider tribunal composition</a:t>
            </a:r>
            <a:endParaRPr lang="en-US" sz="1150" dirty="0"/>
          </a:p>
        </p:txBody>
      </p:sp>
      <p:sp>
        <p:nvSpPr>
          <p:cNvPr id="19" name="Text 16"/>
          <p:cNvSpPr/>
          <p:nvPr/>
        </p:nvSpPr>
        <p:spPr>
          <a:xfrm>
            <a:off x="2334220" y="6841212"/>
            <a:ext cx="5771436" cy="727234"/>
          </a:xfrm>
          <a:prstGeom prst="rect">
            <a:avLst/>
          </a:prstGeom>
          <a:noFill/>
          <a:ln/>
        </p:spPr>
        <p:txBody>
          <a:bodyPr wrap="square" lIns="0" tIns="0" rIns="0" bIns="0" rtlCol="0" anchor="t"/>
          <a:lstStyle/>
          <a:p>
            <a:pPr marL="0" indent="0" algn="l">
              <a:lnSpc>
                <a:spcPts val="1900"/>
              </a:lnSpc>
              <a:buNone/>
            </a:pPr>
            <a:r>
              <a:rPr lang="en-US" sz="1150" dirty="0">
                <a:solidFill>
                  <a:srgbClr val="746558"/>
                </a:solidFill>
                <a:latin typeface="Gelasio" pitchFamily="34" charset="0"/>
                <a:ea typeface="Gelasio" pitchFamily="34" charset="-122"/>
                <a:cs typeface="Gelasio" pitchFamily="34" charset="-120"/>
              </a:rPr>
              <a:t>This framework provides ample doctrinal support to insist on </a:t>
            </a:r>
            <a:r>
              <a:rPr lang="en-US" sz="1150" b="1" dirty="0">
                <a:solidFill>
                  <a:srgbClr val="C49F8C"/>
                </a:solidFill>
                <a:latin typeface="Gelasio" pitchFamily="34" charset="0"/>
                <a:ea typeface="Gelasio" pitchFamily="34" charset="-122"/>
                <a:cs typeface="Gelasio" pitchFamily="34" charset="-120"/>
              </a:rPr>
              <a:t>broad-based</a:t>
            </a:r>
            <a:r>
              <a:rPr lang="en-US" sz="1150" dirty="0">
                <a:solidFill>
                  <a:srgbClr val="746558"/>
                </a:solidFill>
                <a:latin typeface="Gelasio" pitchFamily="34" charset="0"/>
                <a:ea typeface="Gelasio" pitchFamily="34" charset="-122"/>
                <a:cs typeface="Gelasio" pitchFamily="34" charset="-120"/>
              </a:rPr>
              <a:t> tribunal constitution, reinforced by the Supreme Court's progressive jurisprudence on arbitrator independence and impartiality.</a:t>
            </a:r>
            <a:endParaRPr lang="en-US" sz="11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Shape 0"/>
          <p:cNvSpPr/>
          <p:nvPr/>
        </p:nvSpPr>
        <p:spPr>
          <a:xfrm>
            <a:off x="881301" y="243840"/>
            <a:ext cx="12867799" cy="7788473"/>
          </a:xfrm>
          <a:prstGeom prst="roundRect">
            <a:avLst>
              <a:gd name="adj" fmla="val 336"/>
            </a:avLst>
          </a:prstGeom>
          <a:solidFill>
            <a:srgbClr val="F2F2F2"/>
          </a:solidFill>
          <a:ln/>
        </p:spPr>
        <p:txBody>
          <a:bodyPr/>
          <a:lstStyle/>
          <a:p>
            <a:endParaRPr lang="en-US"/>
          </a:p>
        </p:txBody>
      </p:sp>
      <p:sp>
        <p:nvSpPr>
          <p:cNvPr id="3" name="Text 1"/>
          <p:cNvSpPr/>
          <p:nvPr/>
        </p:nvSpPr>
        <p:spPr>
          <a:xfrm>
            <a:off x="1579483" y="723781"/>
            <a:ext cx="7182564" cy="436364"/>
          </a:xfrm>
          <a:prstGeom prst="rect">
            <a:avLst/>
          </a:prstGeom>
          <a:noFill/>
          <a:ln/>
        </p:spPr>
        <p:txBody>
          <a:bodyPr wrap="none" lIns="0" tIns="0" rIns="0" bIns="0" rtlCol="0" anchor="t"/>
          <a:lstStyle/>
          <a:p>
            <a:pPr marL="0" indent="0" algn="l">
              <a:lnSpc>
                <a:spcPts val="3400"/>
              </a:lnSpc>
              <a:buNone/>
            </a:pPr>
            <a:r>
              <a:rPr lang="en-US" sz="2700" dirty="0">
                <a:solidFill>
                  <a:srgbClr val="484237"/>
                </a:solidFill>
                <a:latin typeface="Gelasio Semi Bold" pitchFamily="34" charset="0"/>
                <a:ea typeface="Gelasio Semi Bold" pitchFamily="34" charset="-122"/>
                <a:cs typeface="Gelasio Semi Bold" pitchFamily="34" charset="-120"/>
              </a:rPr>
              <a:t>What the Data Tells Us: User Perspectives</a:t>
            </a:r>
            <a:endParaRPr lang="en-US" sz="2700" dirty="0"/>
          </a:p>
        </p:txBody>
      </p:sp>
      <p:sp>
        <p:nvSpPr>
          <p:cNvPr id="4" name="Text 2"/>
          <p:cNvSpPr/>
          <p:nvPr/>
        </p:nvSpPr>
        <p:spPr>
          <a:xfrm>
            <a:off x="1579483" y="1531025"/>
            <a:ext cx="6381274" cy="327184"/>
          </a:xfrm>
          <a:prstGeom prst="rect">
            <a:avLst/>
          </a:prstGeom>
          <a:noFill/>
          <a:ln/>
        </p:spPr>
        <p:txBody>
          <a:bodyPr wrap="none" lIns="0" tIns="0" rIns="0" bIns="0" rtlCol="0" anchor="t"/>
          <a:lstStyle/>
          <a:p>
            <a:pPr marL="0" indent="0" algn="l">
              <a:lnSpc>
                <a:spcPts val="2550"/>
              </a:lnSpc>
              <a:buNone/>
            </a:pPr>
            <a:r>
              <a:rPr lang="en-US" sz="2050" dirty="0">
                <a:solidFill>
                  <a:srgbClr val="484237"/>
                </a:solidFill>
                <a:latin typeface="Gelasio Semi Bold" pitchFamily="34" charset="0"/>
                <a:ea typeface="Gelasio Semi Bold" pitchFamily="34" charset="-122"/>
                <a:cs typeface="Gelasio Semi Bold" pitchFamily="34" charset="-120"/>
              </a:rPr>
              <a:t>White &amp; Case / Queen Mary 2021 Survey Findings</a:t>
            </a:r>
            <a:endParaRPr lang="en-US" sz="2050" dirty="0"/>
          </a:p>
        </p:txBody>
      </p:sp>
      <p:sp>
        <p:nvSpPr>
          <p:cNvPr id="5" name="Text 3"/>
          <p:cNvSpPr/>
          <p:nvPr/>
        </p:nvSpPr>
        <p:spPr>
          <a:xfrm>
            <a:off x="1579483" y="2032754"/>
            <a:ext cx="6712506" cy="279202"/>
          </a:xfrm>
          <a:prstGeom prst="rect">
            <a:avLst/>
          </a:prstGeom>
          <a:noFill/>
          <a:ln/>
        </p:spPr>
        <p:txBody>
          <a:bodyPr wrap="none" lIns="0" tIns="0" rIns="0" bIns="0" rtlCol="0" anchor="t"/>
          <a:lstStyle/>
          <a:p>
            <a:pPr marL="0" indent="0" algn="l">
              <a:lnSpc>
                <a:spcPts val="2150"/>
              </a:lnSpc>
              <a:buNone/>
            </a:pPr>
            <a:r>
              <a:rPr lang="en-US" sz="1350" dirty="0">
                <a:solidFill>
                  <a:srgbClr val="000000"/>
                </a:solidFill>
                <a:latin typeface="Gelasio" pitchFamily="34" charset="0"/>
                <a:ea typeface="Gelasio" pitchFamily="34" charset="-122"/>
                <a:cs typeface="Gelasio" pitchFamily="34" charset="-120"/>
              </a:rPr>
              <a:t>This authoritative survey revealed several key insights:</a:t>
            </a:r>
            <a:endParaRPr lang="en-US" sz="1350" dirty="0"/>
          </a:p>
        </p:txBody>
      </p:sp>
      <p:sp>
        <p:nvSpPr>
          <p:cNvPr id="6" name="Text 4"/>
          <p:cNvSpPr/>
          <p:nvPr/>
        </p:nvSpPr>
        <p:spPr>
          <a:xfrm>
            <a:off x="1579483" y="2468999"/>
            <a:ext cx="6712506" cy="558403"/>
          </a:xfrm>
          <a:prstGeom prst="rect">
            <a:avLst/>
          </a:prstGeom>
          <a:noFill/>
          <a:ln/>
        </p:spPr>
        <p:txBody>
          <a:bodyPr wrap="square" lIns="0" tIns="0" rIns="0" bIns="0" rtlCol="0" anchor="t"/>
          <a:lstStyle/>
          <a:p>
            <a:pPr marL="342900" indent="-342900" algn="l">
              <a:lnSpc>
                <a:spcPts val="2150"/>
              </a:lnSpc>
              <a:buSzPct val="100000"/>
              <a:buChar char="•"/>
            </a:pPr>
            <a:r>
              <a:rPr lang="en-US" sz="1350" dirty="0">
                <a:solidFill>
                  <a:srgbClr val="000000"/>
                </a:solidFill>
                <a:latin typeface="Gelasio" pitchFamily="34" charset="0"/>
                <a:ea typeface="Gelasio" pitchFamily="34" charset="-122"/>
                <a:cs typeface="Gelasio" pitchFamily="34" charset="-120"/>
              </a:rPr>
              <a:t>Visible progress on </a:t>
            </a:r>
            <a:r>
              <a:rPr lang="en-US" sz="1350" b="1" dirty="0">
                <a:solidFill>
                  <a:srgbClr val="C49F8C"/>
                </a:solidFill>
                <a:latin typeface="Gelasio" pitchFamily="34" charset="0"/>
                <a:ea typeface="Gelasio" pitchFamily="34" charset="-122"/>
                <a:cs typeface="Gelasio" pitchFamily="34" charset="-120"/>
              </a:rPr>
              <a:t>gender</a:t>
            </a:r>
            <a:r>
              <a:rPr lang="en-US" sz="1350" dirty="0">
                <a:solidFill>
                  <a:srgbClr val="000000"/>
                </a:solidFill>
                <a:latin typeface="Gelasio" pitchFamily="34" charset="0"/>
                <a:ea typeface="Gelasio" pitchFamily="34" charset="-122"/>
                <a:cs typeface="Gelasio" pitchFamily="34" charset="-120"/>
              </a:rPr>
              <a:t> diversity, but much less on </a:t>
            </a:r>
            <a:r>
              <a:rPr lang="en-US" sz="1350" b="1" dirty="0">
                <a:solidFill>
                  <a:srgbClr val="000000"/>
                </a:solidFill>
                <a:latin typeface="Gelasio" pitchFamily="34" charset="0"/>
                <a:ea typeface="Gelasio" pitchFamily="34" charset="-122"/>
                <a:cs typeface="Gelasio" pitchFamily="34" charset="-120"/>
              </a:rPr>
              <a:t>geographic, age, cultural, and ethnic</a:t>
            </a:r>
            <a:r>
              <a:rPr lang="en-US" sz="1350" dirty="0">
                <a:solidFill>
                  <a:srgbClr val="000000"/>
                </a:solidFill>
                <a:latin typeface="Gelasio" pitchFamily="34" charset="0"/>
                <a:ea typeface="Gelasio" pitchFamily="34" charset="-122"/>
                <a:cs typeface="Gelasio" pitchFamily="34" charset="-120"/>
              </a:rPr>
              <a:t> diversity</a:t>
            </a:r>
            <a:endParaRPr lang="en-US" sz="1350" dirty="0"/>
          </a:p>
        </p:txBody>
      </p:sp>
      <p:sp>
        <p:nvSpPr>
          <p:cNvPr id="7" name="Text 5"/>
          <p:cNvSpPr/>
          <p:nvPr/>
        </p:nvSpPr>
        <p:spPr>
          <a:xfrm>
            <a:off x="1579483" y="3088481"/>
            <a:ext cx="6712506" cy="558403"/>
          </a:xfrm>
          <a:prstGeom prst="rect">
            <a:avLst/>
          </a:prstGeom>
          <a:noFill/>
          <a:ln/>
        </p:spPr>
        <p:txBody>
          <a:bodyPr wrap="square" lIns="0" tIns="0" rIns="0" bIns="0" rtlCol="0" anchor="t"/>
          <a:lstStyle/>
          <a:p>
            <a:pPr marL="342900" indent="-342900" algn="l">
              <a:lnSpc>
                <a:spcPts val="2150"/>
              </a:lnSpc>
              <a:buSzPct val="100000"/>
              <a:buChar char="•"/>
            </a:pPr>
            <a:r>
              <a:rPr lang="en-US" sz="1350" dirty="0">
                <a:solidFill>
                  <a:srgbClr val="000000"/>
                </a:solidFill>
                <a:latin typeface="Gelasio" pitchFamily="34" charset="0"/>
                <a:ea typeface="Gelasio" pitchFamily="34" charset="-122"/>
                <a:cs typeface="Gelasio" pitchFamily="34" charset="-120"/>
              </a:rPr>
              <a:t>Users identify a </a:t>
            </a:r>
            <a:r>
              <a:rPr lang="en-US" sz="1350" b="1" dirty="0">
                <a:solidFill>
                  <a:srgbClr val="000000"/>
                </a:solidFill>
                <a:latin typeface="Gelasio" pitchFamily="34" charset="0"/>
                <a:ea typeface="Gelasio" pitchFamily="34" charset="-122"/>
                <a:cs typeface="Gelasio" pitchFamily="34" charset="-120"/>
              </a:rPr>
              <a:t>significant role for institutions and counsel</a:t>
            </a:r>
            <a:r>
              <a:rPr lang="en-US" sz="1350" dirty="0">
                <a:solidFill>
                  <a:srgbClr val="000000"/>
                </a:solidFill>
                <a:latin typeface="Gelasio" pitchFamily="34" charset="0"/>
                <a:ea typeface="Gelasio" pitchFamily="34" charset="-122"/>
                <a:cs typeface="Gelasio" pitchFamily="34" charset="-120"/>
              </a:rPr>
              <a:t> in addressing the pipeline problem</a:t>
            </a:r>
            <a:endParaRPr lang="en-US" sz="1350" dirty="0"/>
          </a:p>
        </p:txBody>
      </p:sp>
      <p:sp>
        <p:nvSpPr>
          <p:cNvPr id="8" name="Text 6"/>
          <p:cNvSpPr/>
          <p:nvPr/>
        </p:nvSpPr>
        <p:spPr>
          <a:xfrm>
            <a:off x="1579483" y="3707963"/>
            <a:ext cx="6712506" cy="837605"/>
          </a:xfrm>
          <a:prstGeom prst="rect">
            <a:avLst/>
          </a:prstGeom>
          <a:noFill/>
          <a:ln/>
        </p:spPr>
        <p:txBody>
          <a:bodyPr wrap="square" lIns="0" tIns="0" rIns="0" bIns="0" rtlCol="0" anchor="t"/>
          <a:lstStyle/>
          <a:p>
            <a:pPr marL="342900" indent="-342900" algn="l">
              <a:lnSpc>
                <a:spcPts val="2150"/>
              </a:lnSpc>
              <a:buSzPct val="100000"/>
              <a:buChar char="•"/>
            </a:pPr>
            <a:r>
              <a:rPr lang="en-US" sz="1350" dirty="0">
                <a:solidFill>
                  <a:srgbClr val="000000"/>
                </a:solidFill>
                <a:latin typeface="Gelasio" pitchFamily="34" charset="0"/>
                <a:ea typeface="Gelasio" pitchFamily="34" charset="-122"/>
                <a:cs typeface="Gelasio" pitchFamily="34" charset="-120"/>
              </a:rPr>
              <a:t>Call for </a:t>
            </a:r>
            <a:r>
              <a:rPr lang="en-US" sz="1350" b="1" dirty="0">
                <a:solidFill>
                  <a:srgbClr val="000000"/>
                </a:solidFill>
                <a:latin typeface="Gelasio" pitchFamily="34" charset="0"/>
                <a:ea typeface="Gelasio" pitchFamily="34" charset="-122"/>
                <a:cs typeface="Gelasio" pitchFamily="34" charset="-120"/>
              </a:rPr>
              <a:t>visibility-building initiatives</a:t>
            </a:r>
            <a:r>
              <a:rPr lang="en-US" sz="1350" dirty="0">
                <a:solidFill>
                  <a:srgbClr val="000000"/>
                </a:solidFill>
                <a:latin typeface="Gelasio" pitchFamily="34" charset="0"/>
                <a:ea typeface="Gelasio" pitchFamily="34" charset="-122"/>
                <a:cs typeface="Gelasio" pitchFamily="34" charset="-120"/>
              </a:rPr>
              <a:t> including education in emerging jurisdictions, mentorships, and speaking opportunities for less-experienced arbitrators</a:t>
            </a:r>
            <a:endParaRPr lang="en-US" sz="1350" dirty="0"/>
          </a:p>
        </p:txBody>
      </p:sp>
      <p:sp>
        <p:nvSpPr>
          <p:cNvPr id="9" name="Text 7"/>
          <p:cNvSpPr/>
          <p:nvPr/>
        </p:nvSpPr>
        <p:spPr>
          <a:xfrm>
            <a:off x="1579483" y="4606647"/>
            <a:ext cx="6712506" cy="558403"/>
          </a:xfrm>
          <a:prstGeom prst="rect">
            <a:avLst/>
          </a:prstGeom>
          <a:noFill/>
          <a:ln/>
        </p:spPr>
        <p:txBody>
          <a:bodyPr wrap="square" lIns="0" tIns="0" rIns="0" bIns="0" rtlCol="0" anchor="t"/>
          <a:lstStyle/>
          <a:p>
            <a:pPr marL="342900" indent="-342900" algn="l">
              <a:lnSpc>
                <a:spcPts val="2150"/>
              </a:lnSpc>
              <a:buSzPct val="100000"/>
              <a:buChar char="•"/>
            </a:pPr>
            <a:r>
              <a:rPr lang="en-US" sz="1350" dirty="0">
                <a:solidFill>
                  <a:srgbClr val="000000"/>
                </a:solidFill>
                <a:latin typeface="Gelasio" pitchFamily="34" charset="0"/>
                <a:ea typeface="Gelasio" pitchFamily="34" charset="-122"/>
                <a:cs typeface="Gelasio" pitchFamily="34" charset="-120"/>
              </a:rPr>
              <a:t>Recognition that diverse tribunals deliver higher quality decisions by bringing multiple perspectives to complex issues</a:t>
            </a:r>
            <a:endParaRPr lang="en-US" sz="1350" dirty="0"/>
          </a:p>
        </p:txBody>
      </p:sp>
      <p:pic>
        <p:nvPicPr>
          <p:cNvPr id="10" name="Image 0" descr="preencoded.png"/>
          <p:cNvPicPr>
            <a:picLocks noChangeAspect="1"/>
          </p:cNvPicPr>
          <p:nvPr/>
        </p:nvPicPr>
        <p:blipFill>
          <a:blip r:embed="rId3"/>
          <a:stretch>
            <a:fillRect/>
          </a:stretch>
        </p:blipFill>
        <p:spPr>
          <a:xfrm>
            <a:off x="8725376" y="1552813"/>
            <a:ext cx="4333042" cy="4333042"/>
          </a:xfrm>
          <a:prstGeom prst="rect">
            <a:avLst/>
          </a:prstGeom>
        </p:spPr>
      </p:pic>
      <p:sp>
        <p:nvSpPr>
          <p:cNvPr id="11" name="Text 8"/>
          <p:cNvSpPr/>
          <p:nvPr/>
        </p:nvSpPr>
        <p:spPr>
          <a:xfrm>
            <a:off x="8725376" y="6082189"/>
            <a:ext cx="4333042" cy="558403"/>
          </a:xfrm>
          <a:prstGeom prst="rect">
            <a:avLst/>
          </a:prstGeom>
          <a:noFill/>
          <a:ln/>
        </p:spPr>
        <p:txBody>
          <a:bodyPr wrap="square" lIns="0" tIns="0" rIns="0" bIns="0" rtlCol="0" anchor="t"/>
          <a:lstStyle/>
          <a:p>
            <a:pPr marL="0" indent="0" algn="l">
              <a:lnSpc>
                <a:spcPts val="2150"/>
              </a:lnSpc>
              <a:buNone/>
            </a:pPr>
            <a:r>
              <a:rPr lang="en-US" sz="1350" dirty="0">
                <a:solidFill>
                  <a:srgbClr val="000000"/>
                </a:solidFill>
                <a:latin typeface="Gelasio" pitchFamily="34" charset="0"/>
                <a:ea typeface="Gelasio" pitchFamily="34" charset="-122"/>
                <a:cs typeface="Gelasio" pitchFamily="34" charset="-120"/>
              </a:rPr>
              <a:t>Users increasingly recognize diversity as a quality indicator, not merely a representation issue.</a:t>
            </a:r>
            <a:endParaRPr lang="en-US" sz="1350" dirty="0"/>
          </a:p>
        </p:txBody>
      </p:sp>
      <p:sp>
        <p:nvSpPr>
          <p:cNvPr id="12" name="Text 9"/>
          <p:cNvSpPr/>
          <p:nvPr/>
        </p:nvSpPr>
        <p:spPr>
          <a:xfrm>
            <a:off x="1579483" y="6993969"/>
            <a:ext cx="11471434" cy="558403"/>
          </a:xfrm>
          <a:prstGeom prst="rect">
            <a:avLst/>
          </a:prstGeom>
          <a:noFill/>
          <a:ln/>
        </p:spPr>
        <p:txBody>
          <a:bodyPr wrap="square" lIns="0" tIns="0" rIns="0" bIns="0" rtlCol="0" anchor="t"/>
          <a:lstStyle/>
          <a:p>
            <a:pPr marL="0" indent="0" algn="l">
              <a:lnSpc>
                <a:spcPts val="2150"/>
              </a:lnSpc>
              <a:buNone/>
            </a:pPr>
            <a:r>
              <a:rPr lang="en-US" sz="1350" dirty="0">
                <a:solidFill>
                  <a:srgbClr val="000000"/>
                </a:solidFill>
                <a:latin typeface="Gelasio" pitchFamily="34" charset="0"/>
                <a:ea typeface="Gelasio" pitchFamily="34" charset="-122"/>
                <a:cs typeface="Gelasio" pitchFamily="34" charset="-120"/>
              </a:rPr>
              <a:t>These insights should motivate practical steps: develop and publish </a:t>
            </a:r>
            <a:r>
              <a:rPr lang="en-US" sz="1350" b="1" dirty="0">
                <a:solidFill>
                  <a:srgbClr val="000000"/>
                </a:solidFill>
                <a:latin typeface="Gelasio" pitchFamily="34" charset="0"/>
                <a:ea typeface="Gelasio" pitchFamily="34" charset="-122"/>
                <a:cs typeface="Gelasio" pitchFamily="34" charset="-120"/>
              </a:rPr>
              <a:t>diverse-shortlist policies</a:t>
            </a:r>
            <a:r>
              <a:rPr lang="en-US" sz="1350" dirty="0">
                <a:solidFill>
                  <a:srgbClr val="000000"/>
                </a:solidFill>
                <a:latin typeface="Gelasio" pitchFamily="34" charset="0"/>
                <a:ea typeface="Gelasio" pitchFamily="34" charset="-122"/>
                <a:cs typeface="Gelasio" pitchFamily="34" charset="-120"/>
              </a:rPr>
              <a:t>, commit to regular audits, and create structured opportunities for new arbitrators to gain visibility and experience.</a:t>
            </a:r>
            <a:endParaRPr lang="en-US" sz="13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Shape 0"/>
          <p:cNvSpPr/>
          <p:nvPr/>
        </p:nvSpPr>
        <p:spPr>
          <a:xfrm>
            <a:off x="243840" y="977741"/>
            <a:ext cx="14142720" cy="6274118"/>
          </a:xfrm>
          <a:prstGeom prst="roundRect">
            <a:avLst>
              <a:gd name="adj" fmla="val 459"/>
            </a:avLst>
          </a:prstGeom>
          <a:solidFill>
            <a:srgbClr val="F9F6F0"/>
          </a:solidFill>
          <a:ln/>
        </p:spPr>
        <p:txBody>
          <a:bodyPr/>
          <a:lstStyle/>
          <a:p>
            <a:endParaRPr lang="en-US"/>
          </a:p>
        </p:txBody>
      </p:sp>
      <p:sp>
        <p:nvSpPr>
          <p:cNvPr id="3" name="Text 1"/>
          <p:cNvSpPr/>
          <p:nvPr/>
        </p:nvSpPr>
        <p:spPr>
          <a:xfrm>
            <a:off x="1011198" y="1505307"/>
            <a:ext cx="8326041" cy="479584"/>
          </a:xfrm>
          <a:prstGeom prst="rect">
            <a:avLst/>
          </a:prstGeom>
          <a:noFill/>
          <a:ln/>
        </p:spPr>
        <p:txBody>
          <a:bodyPr wrap="none" lIns="0" tIns="0" rIns="0" bIns="0" rtlCol="0" anchor="t"/>
          <a:lstStyle/>
          <a:p>
            <a:pPr marL="0" indent="0" algn="l">
              <a:lnSpc>
                <a:spcPts val="3750"/>
              </a:lnSpc>
              <a:buNone/>
            </a:pPr>
            <a:r>
              <a:rPr lang="en-US" sz="3000" dirty="0">
                <a:solidFill>
                  <a:srgbClr val="484237"/>
                </a:solidFill>
                <a:latin typeface="Gelasio Semi Bold" pitchFamily="34" charset="0"/>
                <a:ea typeface="Gelasio Semi Bold" pitchFamily="34" charset="-122"/>
                <a:cs typeface="Gelasio Semi Bold" pitchFamily="34" charset="-120"/>
              </a:rPr>
              <a:t>Transparency Projects: Building Confidence</a:t>
            </a:r>
            <a:endParaRPr lang="en-US" sz="3000" dirty="0"/>
          </a:p>
        </p:txBody>
      </p:sp>
      <p:sp>
        <p:nvSpPr>
          <p:cNvPr id="4" name="Text 2"/>
          <p:cNvSpPr/>
          <p:nvPr/>
        </p:nvSpPr>
        <p:spPr>
          <a:xfrm>
            <a:off x="1011198" y="2176701"/>
            <a:ext cx="5700951" cy="359688"/>
          </a:xfrm>
          <a:prstGeom prst="rect">
            <a:avLst/>
          </a:prstGeom>
          <a:noFill/>
          <a:ln/>
        </p:spPr>
        <p:txBody>
          <a:bodyPr wrap="none" lIns="0" tIns="0" rIns="0" bIns="0" rtlCol="0" anchor="t"/>
          <a:lstStyle/>
          <a:p>
            <a:pPr marL="0" indent="0" algn="l">
              <a:lnSpc>
                <a:spcPts val="2800"/>
              </a:lnSpc>
              <a:buNone/>
            </a:pPr>
            <a:r>
              <a:rPr lang="en-US" sz="2250" dirty="0">
                <a:solidFill>
                  <a:srgbClr val="484237"/>
                </a:solidFill>
                <a:latin typeface="Gelasio Semi Bold" pitchFamily="34" charset="0"/>
                <a:ea typeface="Gelasio Semi Bold" pitchFamily="34" charset="-122"/>
                <a:cs typeface="Gelasio Semi Bold" pitchFamily="34" charset="-120"/>
              </a:rPr>
              <a:t>Evidence-Based Nomination Confidence</a:t>
            </a:r>
            <a:endParaRPr lang="en-US" sz="2250" dirty="0"/>
          </a:p>
        </p:txBody>
      </p:sp>
      <p:sp>
        <p:nvSpPr>
          <p:cNvPr id="5" name="Text 3"/>
          <p:cNvSpPr/>
          <p:nvPr/>
        </p:nvSpPr>
        <p:spPr>
          <a:xfrm>
            <a:off x="1011198" y="2824163"/>
            <a:ext cx="12608004" cy="306824"/>
          </a:xfrm>
          <a:prstGeom prst="rect">
            <a:avLst/>
          </a:prstGeom>
          <a:noFill/>
          <a:ln/>
        </p:spPr>
        <p:txBody>
          <a:bodyPr wrap="none" lIns="0" tIns="0" rIns="0" bIns="0" rtlCol="0" anchor="t"/>
          <a:lstStyle/>
          <a:p>
            <a:pPr marL="0" indent="0" algn="l">
              <a:lnSpc>
                <a:spcPts val="2400"/>
              </a:lnSpc>
              <a:buNone/>
            </a:pPr>
            <a:r>
              <a:rPr lang="en-US" sz="1500" dirty="0">
                <a:solidFill>
                  <a:srgbClr val="746558"/>
                </a:solidFill>
                <a:latin typeface="Gelasio" pitchFamily="34" charset="0"/>
                <a:ea typeface="Gelasio" pitchFamily="34" charset="-122"/>
                <a:cs typeface="Gelasio" pitchFamily="34" charset="-120"/>
              </a:rPr>
              <a:t>Emerging transparency initiatives are transforming how parties select arbitrators:</a:t>
            </a:r>
            <a:endParaRPr lang="en-US" sz="1500" dirty="0"/>
          </a:p>
        </p:txBody>
      </p:sp>
      <p:sp>
        <p:nvSpPr>
          <p:cNvPr id="6" name="Shape 4"/>
          <p:cNvSpPr/>
          <p:nvPr/>
        </p:nvSpPr>
        <p:spPr>
          <a:xfrm>
            <a:off x="1011198" y="3346728"/>
            <a:ext cx="4074795" cy="1718786"/>
          </a:xfrm>
          <a:prstGeom prst="roundRect">
            <a:avLst>
              <a:gd name="adj" fmla="val 1674"/>
            </a:avLst>
          </a:prstGeom>
          <a:solidFill>
            <a:srgbClr val="EEE8DD"/>
          </a:solidFill>
          <a:ln/>
        </p:spPr>
        <p:txBody>
          <a:bodyPr/>
          <a:lstStyle/>
          <a:p>
            <a:endParaRPr lang="en-US"/>
          </a:p>
        </p:txBody>
      </p:sp>
      <p:sp>
        <p:nvSpPr>
          <p:cNvPr id="7" name="Text 5"/>
          <p:cNvSpPr/>
          <p:nvPr/>
        </p:nvSpPr>
        <p:spPr>
          <a:xfrm>
            <a:off x="1203008" y="3538538"/>
            <a:ext cx="2673310" cy="299680"/>
          </a:xfrm>
          <a:prstGeom prst="rect">
            <a:avLst/>
          </a:prstGeom>
          <a:noFill/>
          <a:ln/>
        </p:spPr>
        <p:txBody>
          <a:bodyPr wrap="none" lIns="0" tIns="0" rIns="0" bIns="0" rtlCol="0" anchor="t"/>
          <a:lstStyle/>
          <a:p>
            <a:pPr marL="0" indent="0" algn="l">
              <a:lnSpc>
                <a:spcPts val="2350"/>
              </a:lnSpc>
              <a:buNone/>
            </a:pPr>
            <a:r>
              <a:rPr lang="en-US" sz="1850" dirty="0">
                <a:solidFill>
                  <a:srgbClr val="746558"/>
                </a:solidFill>
                <a:latin typeface="Gelasio Semi Bold" pitchFamily="34" charset="0"/>
                <a:ea typeface="Gelasio Semi Bold" pitchFamily="34" charset="-122"/>
                <a:cs typeface="Gelasio Semi Bold" pitchFamily="34" charset="-120"/>
              </a:rPr>
              <a:t>Arbitrator Intelligence</a:t>
            </a:r>
            <a:endParaRPr lang="en-US" sz="1850" dirty="0"/>
          </a:p>
        </p:txBody>
      </p:sp>
      <p:sp>
        <p:nvSpPr>
          <p:cNvPr id="8" name="Text 6"/>
          <p:cNvSpPr/>
          <p:nvPr/>
        </p:nvSpPr>
        <p:spPr>
          <a:xfrm>
            <a:off x="1203008" y="3953232"/>
            <a:ext cx="3691176" cy="920472"/>
          </a:xfrm>
          <a:prstGeom prst="rect">
            <a:avLst/>
          </a:prstGeom>
          <a:noFill/>
          <a:ln/>
        </p:spPr>
        <p:txBody>
          <a:bodyPr wrap="square" lIns="0" tIns="0" rIns="0" bIns="0" rtlCol="0" anchor="t"/>
          <a:lstStyle/>
          <a:p>
            <a:pPr marL="0" indent="0" algn="l">
              <a:lnSpc>
                <a:spcPts val="2400"/>
              </a:lnSpc>
              <a:buNone/>
            </a:pPr>
            <a:r>
              <a:rPr lang="en-US" sz="1500" dirty="0">
                <a:solidFill>
                  <a:srgbClr val="746558"/>
                </a:solidFill>
                <a:latin typeface="Gelasio" pitchFamily="34" charset="0"/>
                <a:ea typeface="Gelasio" pitchFamily="34" charset="-122"/>
                <a:cs typeface="Gelasio" pitchFamily="34" charset="-120"/>
              </a:rPr>
              <a:t>Aggregates feedback and data on arbitrator performance, providing an evidence base for nominations</a:t>
            </a:r>
            <a:endParaRPr lang="en-US" sz="1500" dirty="0"/>
          </a:p>
        </p:txBody>
      </p:sp>
      <p:sp>
        <p:nvSpPr>
          <p:cNvPr id="9" name="Shape 7"/>
          <p:cNvSpPr/>
          <p:nvPr/>
        </p:nvSpPr>
        <p:spPr>
          <a:xfrm>
            <a:off x="5277803" y="3346728"/>
            <a:ext cx="4074795" cy="1718786"/>
          </a:xfrm>
          <a:prstGeom prst="roundRect">
            <a:avLst>
              <a:gd name="adj" fmla="val 1674"/>
            </a:avLst>
          </a:prstGeom>
          <a:solidFill>
            <a:srgbClr val="EEE8DD"/>
          </a:solidFill>
          <a:ln/>
        </p:spPr>
        <p:txBody>
          <a:bodyPr/>
          <a:lstStyle/>
          <a:p>
            <a:endParaRPr lang="en-US"/>
          </a:p>
        </p:txBody>
      </p:sp>
      <p:sp>
        <p:nvSpPr>
          <p:cNvPr id="10" name="Text 8"/>
          <p:cNvSpPr/>
          <p:nvPr/>
        </p:nvSpPr>
        <p:spPr>
          <a:xfrm>
            <a:off x="5469612" y="3538538"/>
            <a:ext cx="2448520" cy="299680"/>
          </a:xfrm>
          <a:prstGeom prst="rect">
            <a:avLst/>
          </a:prstGeom>
          <a:noFill/>
          <a:ln/>
        </p:spPr>
        <p:txBody>
          <a:bodyPr wrap="none" lIns="0" tIns="0" rIns="0" bIns="0" rtlCol="0" anchor="t"/>
          <a:lstStyle/>
          <a:p>
            <a:pPr marL="0" indent="0" algn="l">
              <a:lnSpc>
                <a:spcPts val="2350"/>
              </a:lnSpc>
              <a:buNone/>
            </a:pPr>
            <a:r>
              <a:rPr lang="en-US" sz="1850" dirty="0">
                <a:solidFill>
                  <a:srgbClr val="746558"/>
                </a:solidFill>
                <a:latin typeface="Gelasio Semi Bold" pitchFamily="34" charset="0"/>
                <a:ea typeface="Gelasio Semi Bold" pitchFamily="34" charset="-122"/>
                <a:cs typeface="Gelasio Semi Bold" pitchFamily="34" charset="-120"/>
              </a:rPr>
              <a:t>Institutional Rosters</a:t>
            </a:r>
            <a:endParaRPr lang="en-US" sz="1850" dirty="0"/>
          </a:p>
        </p:txBody>
      </p:sp>
      <p:sp>
        <p:nvSpPr>
          <p:cNvPr id="11" name="Text 9"/>
          <p:cNvSpPr/>
          <p:nvPr/>
        </p:nvSpPr>
        <p:spPr>
          <a:xfrm>
            <a:off x="5469612" y="3953232"/>
            <a:ext cx="3691176" cy="920472"/>
          </a:xfrm>
          <a:prstGeom prst="rect">
            <a:avLst/>
          </a:prstGeom>
          <a:noFill/>
          <a:ln/>
        </p:spPr>
        <p:txBody>
          <a:bodyPr wrap="square" lIns="0" tIns="0" rIns="0" bIns="0" rtlCol="0" anchor="t"/>
          <a:lstStyle/>
          <a:p>
            <a:pPr marL="0" indent="0" algn="l">
              <a:lnSpc>
                <a:spcPts val="2400"/>
              </a:lnSpc>
              <a:buNone/>
            </a:pPr>
            <a:r>
              <a:rPr lang="en-US" sz="1500" dirty="0">
                <a:solidFill>
                  <a:srgbClr val="746558"/>
                </a:solidFill>
                <a:latin typeface="Gelasio" pitchFamily="34" charset="0"/>
                <a:ea typeface="Gelasio" pitchFamily="34" charset="-122"/>
                <a:cs typeface="Gelasio" pitchFamily="34" charset="-120"/>
              </a:rPr>
              <a:t>Increasingly include detailed information on arbitrator experience, expertise, and approach</a:t>
            </a:r>
            <a:endParaRPr lang="en-US" sz="1500" dirty="0"/>
          </a:p>
        </p:txBody>
      </p:sp>
      <p:sp>
        <p:nvSpPr>
          <p:cNvPr id="12" name="Shape 10"/>
          <p:cNvSpPr/>
          <p:nvPr/>
        </p:nvSpPr>
        <p:spPr>
          <a:xfrm>
            <a:off x="9544407" y="3346728"/>
            <a:ext cx="4074795" cy="1718786"/>
          </a:xfrm>
          <a:prstGeom prst="roundRect">
            <a:avLst>
              <a:gd name="adj" fmla="val 1674"/>
            </a:avLst>
          </a:prstGeom>
          <a:solidFill>
            <a:srgbClr val="EEE8DD"/>
          </a:solidFill>
          <a:ln/>
        </p:spPr>
        <p:txBody>
          <a:bodyPr/>
          <a:lstStyle/>
          <a:p>
            <a:endParaRPr lang="en-US"/>
          </a:p>
        </p:txBody>
      </p:sp>
      <p:sp>
        <p:nvSpPr>
          <p:cNvPr id="13" name="Text 11"/>
          <p:cNvSpPr/>
          <p:nvPr/>
        </p:nvSpPr>
        <p:spPr>
          <a:xfrm>
            <a:off x="9736217" y="3538538"/>
            <a:ext cx="2398157" cy="299680"/>
          </a:xfrm>
          <a:prstGeom prst="rect">
            <a:avLst/>
          </a:prstGeom>
          <a:noFill/>
          <a:ln/>
        </p:spPr>
        <p:txBody>
          <a:bodyPr wrap="none" lIns="0" tIns="0" rIns="0" bIns="0" rtlCol="0" anchor="t"/>
          <a:lstStyle/>
          <a:p>
            <a:pPr marL="0" indent="0" algn="l">
              <a:lnSpc>
                <a:spcPts val="2350"/>
              </a:lnSpc>
              <a:buNone/>
            </a:pPr>
            <a:r>
              <a:rPr lang="en-US" sz="1850" dirty="0">
                <a:solidFill>
                  <a:srgbClr val="746558"/>
                </a:solidFill>
                <a:latin typeface="Gelasio Semi Bold" pitchFamily="34" charset="0"/>
                <a:ea typeface="Gelasio Semi Bold" pitchFamily="34" charset="-122"/>
                <a:cs typeface="Gelasio Semi Bold" pitchFamily="34" charset="-120"/>
              </a:rPr>
              <a:t>Diversity Databases</a:t>
            </a:r>
            <a:endParaRPr lang="en-US" sz="1850" dirty="0"/>
          </a:p>
        </p:txBody>
      </p:sp>
      <p:sp>
        <p:nvSpPr>
          <p:cNvPr id="14" name="Text 12"/>
          <p:cNvSpPr/>
          <p:nvPr/>
        </p:nvSpPr>
        <p:spPr>
          <a:xfrm>
            <a:off x="9736217" y="3953232"/>
            <a:ext cx="3691176" cy="920472"/>
          </a:xfrm>
          <a:prstGeom prst="rect">
            <a:avLst/>
          </a:prstGeom>
          <a:noFill/>
          <a:ln/>
        </p:spPr>
        <p:txBody>
          <a:bodyPr wrap="square" lIns="0" tIns="0" rIns="0" bIns="0" rtlCol="0" anchor="t"/>
          <a:lstStyle/>
          <a:p>
            <a:pPr marL="0" indent="0" algn="l">
              <a:lnSpc>
                <a:spcPts val="2400"/>
              </a:lnSpc>
              <a:buNone/>
            </a:pPr>
            <a:r>
              <a:rPr lang="en-US" sz="1500" dirty="0">
                <a:solidFill>
                  <a:srgbClr val="746558"/>
                </a:solidFill>
                <a:latin typeface="Gelasio" pitchFamily="34" charset="0"/>
                <a:ea typeface="Gelasio" pitchFamily="34" charset="-122"/>
                <a:cs typeface="Gelasio" pitchFamily="34" charset="-120"/>
              </a:rPr>
              <a:t>Compile information on qualified arbitrators from underrepresented groups to facilitate identification</a:t>
            </a:r>
            <a:endParaRPr lang="en-US" sz="1500" dirty="0"/>
          </a:p>
        </p:txBody>
      </p:sp>
      <p:sp>
        <p:nvSpPr>
          <p:cNvPr id="15" name="Text 13"/>
          <p:cNvSpPr/>
          <p:nvPr/>
        </p:nvSpPr>
        <p:spPr>
          <a:xfrm>
            <a:off x="1011198" y="5281255"/>
            <a:ext cx="12608004" cy="613648"/>
          </a:xfrm>
          <a:prstGeom prst="rect">
            <a:avLst/>
          </a:prstGeom>
          <a:noFill/>
          <a:ln/>
        </p:spPr>
        <p:txBody>
          <a:bodyPr wrap="square" lIns="0" tIns="0" rIns="0" bIns="0" rtlCol="0" anchor="t"/>
          <a:lstStyle/>
          <a:p>
            <a:pPr marL="0" indent="0" algn="l">
              <a:lnSpc>
                <a:spcPts val="2400"/>
              </a:lnSpc>
              <a:buNone/>
            </a:pPr>
            <a:r>
              <a:rPr lang="en-US" sz="1500" dirty="0">
                <a:solidFill>
                  <a:srgbClr val="746558"/>
                </a:solidFill>
                <a:latin typeface="Gelasio" pitchFamily="34" charset="0"/>
                <a:ea typeface="Gelasio" pitchFamily="34" charset="-122"/>
                <a:cs typeface="Gelasio" pitchFamily="34" charset="-120"/>
              </a:rPr>
              <a:t>These projects reduce perceived "first-time" risk while preserving quality and neutrality. They enable parties to nominate outside the usual suspects with greater confidence by providing objective data on capabilities and approach.</a:t>
            </a:r>
            <a:endParaRPr lang="en-US" sz="1500" dirty="0"/>
          </a:p>
        </p:txBody>
      </p:sp>
      <p:sp>
        <p:nvSpPr>
          <p:cNvPr id="16" name="Text 14"/>
          <p:cNvSpPr/>
          <p:nvPr/>
        </p:nvSpPr>
        <p:spPr>
          <a:xfrm>
            <a:off x="1011198" y="6110645"/>
            <a:ext cx="12608004" cy="613648"/>
          </a:xfrm>
          <a:prstGeom prst="rect">
            <a:avLst/>
          </a:prstGeom>
          <a:noFill/>
          <a:ln/>
        </p:spPr>
        <p:txBody>
          <a:bodyPr wrap="square" lIns="0" tIns="0" rIns="0" bIns="0" rtlCol="0" anchor="t"/>
          <a:lstStyle/>
          <a:p>
            <a:pPr marL="0" indent="0" algn="l">
              <a:lnSpc>
                <a:spcPts val="2400"/>
              </a:lnSpc>
              <a:buNone/>
            </a:pPr>
            <a:r>
              <a:rPr lang="en-US" sz="1500" dirty="0">
                <a:solidFill>
                  <a:srgbClr val="746558"/>
                </a:solidFill>
                <a:latin typeface="Gelasio" pitchFamily="34" charset="0"/>
                <a:ea typeface="Gelasio" pitchFamily="34" charset="-122"/>
                <a:cs typeface="Gelasio" pitchFamily="34" charset="-120"/>
              </a:rPr>
              <a:t>Transparency tools transform diversity from an aspirational goal to a practical reality by addressing the information asymmetry that often drives parties toward familiar names.</a:t>
            </a:r>
            <a:endParaRPr lang="en-US" sz="15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Shape 0"/>
          <p:cNvSpPr/>
          <p:nvPr/>
        </p:nvSpPr>
        <p:spPr>
          <a:xfrm>
            <a:off x="881301" y="243840"/>
            <a:ext cx="12867799" cy="7788473"/>
          </a:xfrm>
          <a:prstGeom prst="roundRect">
            <a:avLst>
              <a:gd name="adj" fmla="val 336"/>
            </a:avLst>
          </a:prstGeom>
          <a:solidFill>
            <a:srgbClr val="F2F2F2"/>
          </a:solidFill>
          <a:ln/>
        </p:spPr>
        <p:txBody>
          <a:bodyPr/>
          <a:lstStyle/>
          <a:p>
            <a:endParaRPr lang="en-US"/>
          </a:p>
        </p:txBody>
      </p:sp>
      <p:sp>
        <p:nvSpPr>
          <p:cNvPr id="3" name="Text 1"/>
          <p:cNvSpPr/>
          <p:nvPr/>
        </p:nvSpPr>
        <p:spPr>
          <a:xfrm>
            <a:off x="1579483" y="723781"/>
            <a:ext cx="5190649" cy="436364"/>
          </a:xfrm>
          <a:prstGeom prst="rect">
            <a:avLst/>
          </a:prstGeom>
          <a:noFill/>
          <a:ln/>
        </p:spPr>
        <p:txBody>
          <a:bodyPr wrap="none" lIns="0" tIns="0" rIns="0" bIns="0" rtlCol="0" anchor="t"/>
          <a:lstStyle/>
          <a:p>
            <a:pPr marL="0" indent="0" algn="l">
              <a:lnSpc>
                <a:spcPts val="3400"/>
              </a:lnSpc>
              <a:buNone/>
            </a:pPr>
            <a:r>
              <a:rPr lang="en-US" sz="2700" dirty="0">
                <a:solidFill>
                  <a:srgbClr val="484237"/>
                </a:solidFill>
                <a:latin typeface="Gelasio Semi Bold" pitchFamily="34" charset="0"/>
                <a:ea typeface="Gelasio Semi Bold" pitchFamily="34" charset="-122"/>
                <a:cs typeface="Gelasio Semi Bold" pitchFamily="34" charset="-120"/>
              </a:rPr>
              <a:t>Female Arbitrator Perspective</a:t>
            </a:r>
            <a:endParaRPr lang="en-US" sz="2700" dirty="0"/>
          </a:p>
        </p:txBody>
      </p:sp>
      <p:pic>
        <p:nvPicPr>
          <p:cNvPr id="4" name="Image 0" descr="preencoded.png"/>
          <p:cNvPicPr>
            <a:picLocks noChangeAspect="1"/>
          </p:cNvPicPr>
          <p:nvPr/>
        </p:nvPicPr>
        <p:blipFill>
          <a:blip r:embed="rId3"/>
          <a:stretch>
            <a:fillRect/>
          </a:stretch>
        </p:blipFill>
        <p:spPr>
          <a:xfrm>
            <a:off x="1579483" y="1552813"/>
            <a:ext cx="4333042" cy="4333042"/>
          </a:xfrm>
          <a:prstGeom prst="rect">
            <a:avLst/>
          </a:prstGeom>
        </p:spPr>
      </p:pic>
      <p:sp>
        <p:nvSpPr>
          <p:cNvPr id="5" name="Text 2"/>
          <p:cNvSpPr/>
          <p:nvPr/>
        </p:nvSpPr>
        <p:spPr>
          <a:xfrm>
            <a:off x="1579483" y="6082189"/>
            <a:ext cx="4333042" cy="558403"/>
          </a:xfrm>
          <a:prstGeom prst="rect">
            <a:avLst/>
          </a:prstGeom>
          <a:noFill/>
          <a:ln/>
        </p:spPr>
        <p:txBody>
          <a:bodyPr wrap="square" lIns="0" tIns="0" rIns="0" bIns="0" rtlCol="0" anchor="t"/>
          <a:lstStyle/>
          <a:p>
            <a:pPr marL="0" indent="0" algn="l">
              <a:lnSpc>
                <a:spcPts val="2150"/>
              </a:lnSpc>
              <a:buNone/>
            </a:pPr>
            <a:r>
              <a:rPr lang="en-US" sz="1350" dirty="0">
                <a:solidFill>
                  <a:srgbClr val="000000"/>
                </a:solidFill>
                <a:latin typeface="Gelasio" pitchFamily="34" charset="0"/>
                <a:ea typeface="Gelasio" pitchFamily="34" charset="-122"/>
                <a:cs typeface="Gelasio" pitchFamily="34" charset="-120"/>
              </a:rPr>
              <a:t>Female arbitrators bring valuable perspectives that may otherwise be absent from tribunal deliberations.</a:t>
            </a:r>
            <a:endParaRPr lang="en-US" sz="1350" dirty="0"/>
          </a:p>
        </p:txBody>
      </p:sp>
      <p:sp>
        <p:nvSpPr>
          <p:cNvPr id="6" name="Text 3"/>
          <p:cNvSpPr/>
          <p:nvPr/>
        </p:nvSpPr>
        <p:spPr>
          <a:xfrm>
            <a:off x="6345912" y="1531025"/>
            <a:ext cx="4840248" cy="327184"/>
          </a:xfrm>
          <a:prstGeom prst="rect">
            <a:avLst/>
          </a:prstGeom>
          <a:noFill/>
          <a:ln/>
        </p:spPr>
        <p:txBody>
          <a:bodyPr wrap="none" lIns="0" tIns="0" rIns="0" bIns="0" rtlCol="0" anchor="t"/>
          <a:lstStyle/>
          <a:p>
            <a:pPr marL="0" indent="0" algn="l">
              <a:lnSpc>
                <a:spcPts val="2550"/>
              </a:lnSpc>
              <a:buNone/>
            </a:pPr>
            <a:r>
              <a:rPr lang="en-US" sz="2050" dirty="0">
                <a:solidFill>
                  <a:srgbClr val="484237"/>
                </a:solidFill>
                <a:latin typeface="Gelasio Semi Bold" pitchFamily="34" charset="0"/>
                <a:ea typeface="Gelasio Semi Bold" pitchFamily="34" charset="-122"/>
                <a:cs typeface="Gelasio Semi Bold" pitchFamily="34" charset="-120"/>
              </a:rPr>
              <a:t>Unique Challenges and Contributions</a:t>
            </a:r>
            <a:endParaRPr lang="en-US" sz="2050" dirty="0"/>
          </a:p>
        </p:txBody>
      </p:sp>
      <p:sp>
        <p:nvSpPr>
          <p:cNvPr id="7" name="Text 4"/>
          <p:cNvSpPr/>
          <p:nvPr/>
        </p:nvSpPr>
        <p:spPr>
          <a:xfrm>
            <a:off x="6345912" y="2032754"/>
            <a:ext cx="6712506" cy="279202"/>
          </a:xfrm>
          <a:prstGeom prst="rect">
            <a:avLst/>
          </a:prstGeom>
          <a:noFill/>
          <a:ln/>
        </p:spPr>
        <p:txBody>
          <a:bodyPr wrap="none" lIns="0" tIns="0" rIns="0" bIns="0" rtlCol="0" anchor="t"/>
          <a:lstStyle/>
          <a:p>
            <a:pPr marL="0" indent="0" algn="l">
              <a:lnSpc>
                <a:spcPts val="2150"/>
              </a:lnSpc>
              <a:buNone/>
            </a:pPr>
            <a:r>
              <a:rPr lang="en-US" sz="1350" dirty="0">
                <a:solidFill>
                  <a:srgbClr val="000000"/>
                </a:solidFill>
                <a:latin typeface="Gelasio" pitchFamily="34" charset="0"/>
                <a:ea typeface="Gelasio" pitchFamily="34" charset="-122"/>
                <a:cs typeface="Gelasio" pitchFamily="34" charset="-120"/>
              </a:rPr>
              <a:t>Female arbitrators navigate distinct professional realities:</a:t>
            </a:r>
            <a:endParaRPr lang="en-US" sz="1350" dirty="0"/>
          </a:p>
        </p:txBody>
      </p:sp>
      <p:sp>
        <p:nvSpPr>
          <p:cNvPr id="8" name="Text 5"/>
          <p:cNvSpPr/>
          <p:nvPr/>
        </p:nvSpPr>
        <p:spPr>
          <a:xfrm>
            <a:off x="6345912" y="2468999"/>
            <a:ext cx="6712506" cy="279202"/>
          </a:xfrm>
          <a:prstGeom prst="rect">
            <a:avLst/>
          </a:prstGeom>
          <a:noFill/>
          <a:ln/>
        </p:spPr>
        <p:txBody>
          <a:bodyPr wrap="none" lIns="0" tIns="0" rIns="0" bIns="0" rtlCol="0" anchor="t"/>
          <a:lstStyle/>
          <a:p>
            <a:pPr marL="342900" indent="-342900" algn="l">
              <a:lnSpc>
                <a:spcPts val="2150"/>
              </a:lnSpc>
              <a:buSzPct val="100000"/>
              <a:buChar char="•"/>
            </a:pPr>
            <a:r>
              <a:rPr lang="en-US" sz="1350" dirty="0">
                <a:solidFill>
                  <a:srgbClr val="000000"/>
                </a:solidFill>
                <a:latin typeface="Gelasio" pitchFamily="34" charset="0"/>
                <a:ea typeface="Gelasio" pitchFamily="34" charset="-122"/>
                <a:cs typeface="Gelasio" pitchFamily="34" charset="-120"/>
              </a:rPr>
              <a:t>Often face higher scrutiny of qualifications despite equivalent expertise</a:t>
            </a:r>
            <a:endParaRPr lang="en-US" sz="1350" dirty="0"/>
          </a:p>
        </p:txBody>
      </p:sp>
      <p:sp>
        <p:nvSpPr>
          <p:cNvPr id="9" name="Text 6"/>
          <p:cNvSpPr/>
          <p:nvPr/>
        </p:nvSpPr>
        <p:spPr>
          <a:xfrm>
            <a:off x="6345912" y="2809280"/>
            <a:ext cx="6712506" cy="279202"/>
          </a:xfrm>
          <a:prstGeom prst="rect">
            <a:avLst/>
          </a:prstGeom>
          <a:noFill/>
          <a:ln/>
        </p:spPr>
        <p:txBody>
          <a:bodyPr wrap="none" lIns="0" tIns="0" rIns="0" bIns="0" rtlCol="0" anchor="t"/>
          <a:lstStyle/>
          <a:p>
            <a:pPr marL="342900" indent="-342900" algn="l">
              <a:lnSpc>
                <a:spcPts val="2150"/>
              </a:lnSpc>
              <a:buSzPct val="100000"/>
              <a:buChar char="•"/>
            </a:pPr>
            <a:r>
              <a:rPr lang="en-US" sz="1350" dirty="0">
                <a:solidFill>
                  <a:srgbClr val="000000"/>
                </a:solidFill>
                <a:latin typeface="Gelasio" pitchFamily="34" charset="0"/>
                <a:ea typeface="Gelasio" pitchFamily="34" charset="-122"/>
                <a:cs typeface="Gelasio" pitchFamily="34" charset="-120"/>
              </a:rPr>
              <a:t>May encounter implicit bias in evaluation of demeanor and authority</a:t>
            </a:r>
            <a:endParaRPr lang="en-US" sz="1350" dirty="0"/>
          </a:p>
        </p:txBody>
      </p:sp>
      <p:sp>
        <p:nvSpPr>
          <p:cNvPr id="10" name="Text 7"/>
          <p:cNvSpPr/>
          <p:nvPr/>
        </p:nvSpPr>
        <p:spPr>
          <a:xfrm>
            <a:off x="6345912" y="3149560"/>
            <a:ext cx="6712506" cy="558403"/>
          </a:xfrm>
          <a:prstGeom prst="rect">
            <a:avLst/>
          </a:prstGeom>
          <a:noFill/>
          <a:ln/>
        </p:spPr>
        <p:txBody>
          <a:bodyPr wrap="square" lIns="0" tIns="0" rIns="0" bIns="0" rtlCol="0" anchor="t"/>
          <a:lstStyle/>
          <a:p>
            <a:pPr marL="342900" indent="-342900" algn="l">
              <a:lnSpc>
                <a:spcPts val="2150"/>
              </a:lnSpc>
              <a:buSzPct val="100000"/>
              <a:buChar char="•"/>
            </a:pPr>
            <a:r>
              <a:rPr lang="en-US" sz="1350" dirty="0">
                <a:solidFill>
                  <a:srgbClr val="000000"/>
                </a:solidFill>
                <a:latin typeface="Gelasio" pitchFamily="34" charset="0"/>
                <a:ea typeface="Gelasio" pitchFamily="34" charset="-122"/>
                <a:cs typeface="Gelasio" pitchFamily="34" charset="-120"/>
              </a:rPr>
              <a:t>Bring different lived experiences to assessment of witness credibility and fact patterns</a:t>
            </a:r>
            <a:endParaRPr lang="en-US" sz="1350" dirty="0"/>
          </a:p>
        </p:txBody>
      </p:sp>
      <p:sp>
        <p:nvSpPr>
          <p:cNvPr id="11" name="Text 8"/>
          <p:cNvSpPr/>
          <p:nvPr/>
        </p:nvSpPr>
        <p:spPr>
          <a:xfrm>
            <a:off x="6345912" y="3769043"/>
            <a:ext cx="6712506" cy="279202"/>
          </a:xfrm>
          <a:prstGeom prst="rect">
            <a:avLst/>
          </a:prstGeom>
          <a:noFill/>
          <a:ln/>
        </p:spPr>
        <p:txBody>
          <a:bodyPr wrap="none" lIns="0" tIns="0" rIns="0" bIns="0" rtlCol="0" anchor="t"/>
          <a:lstStyle/>
          <a:p>
            <a:pPr marL="342900" indent="-342900" algn="l">
              <a:lnSpc>
                <a:spcPts val="2150"/>
              </a:lnSpc>
              <a:buSzPct val="100000"/>
              <a:buChar char="•"/>
            </a:pPr>
            <a:r>
              <a:rPr lang="en-US" sz="1350" dirty="0">
                <a:solidFill>
                  <a:srgbClr val="000000"/>
                </a:solidFill>
                <a:latin typeface="Gelasio" pitchFamily="34" charset="0"/>
                <a:ea typeface="Gelasio" pitchFamily="34" charset="-122"/>
                <a:cs typeface="Gelasio" pitchFamily="34" charset="-120"/>
              </a:rPr>
              <a:t>Often develop innovative case management techniques that benefit all parties</a:t>
            </a:r>
            <a:endParaRPr lang="en-US" sz="1350" dirty="0"/>
          </a:p>
        </p:txBody>
      </p:sp>
      <p:sp>
        <p:nvSpPr>
          <p:cNvPr id="12" name="Text 9"/>
          <p:cNvSpPr/>
          <p:nvPr/>
        </p:nvSpPr>
        <p:spPr>
          <a:xfrm>
            <a:off x="6345912" y="4205288"/>
            <a:ext cx="6712506" cy="837605"/>
          </a:xfrm>
          <a:prstGeom prst="rect">
            <a:avLst/>
          </a:prstGeom>
          <a:noFill/>
          <a:ln/>
        </p:spPr>
        <p:txBody>
          <a:bodyPr wrap="square" lIns="0" tIns="0" rIns="0" bIns="0" rtlCol="0" anchor="t"/>
          <a:lstStyle/>
          <a:p>
            <a:pPr marL="0" indent="0" algn="l">
              <a:lnSpc>
                <a:spcPts val="2150"/>
              </a:lnSpc>
              <a:buNone/>
            </a:pPr>
            <a:r>
              <a:rPr lang="en-US" sz="1350" dirty="0">
                <a:solidFill>
                  <a:srgbClr val="000000"/>
                </a:solidFill>
                <a:latin typeface="Gelasio" pitchFamily="34" charset="0"/>
                <a:ea typeface="Gelasio" pitchFamily="34" charset="-122"/>
                <a:cs typeface="Gelasio" pitchFamily="34" charset="-120"/>
              </a:rPr>
              <a:t>Research shows that mixed-gender tribunals tend to deliberate more thoroughly and consider a wider range of perspectives—enhancing the quality of the decision-making process and the resulting award.</a:t>
            </a:r>
            <a:endParaRPr lang="en-US" sz="1350" dirty="0"/>
          </a:p>
        </p:txBody>
      </p:sp>
      <p:sp>
        <p:nvSpPr>
          <p:cNvPr id="13" name="Text 10"/>
          <p:cNvSpPr/>
          <p:nvPr/>
        </p:nvSpPr>
        <p:spPr>
          <a:xfrm>
            <a:off x="1579483" y="6993969"/>
            <a:ext cx="11471434" cy="558403"/>
          </a:xfrm>
          <a:prstGeom prst="rect">
            <a:avLst/>
          </a:prstGeom>
          <a:noFill/>
          <a:ln/>
        </p:spPr>
        <p:txBody>
          <a:bodyPr wrap="square" lIns="0" tIns="0" rIns="0" bIns="0" rtlCol="0" anchor="t"/>
          <a:lstStyle/>
          <a:p>
            <a:pPr marL="0" indent="0" algn="l">
              <a:lnSpc>
                <a:spcPts val="2150"/>
              </a:lnSpc>
              <a:buNone/>
            </a:pPr>
            <a:r>
              <a:rPr lang="en-US" sz="1350" dirty="0">
                <a:solidFill>
                  <a:srgbClr val="000000"/>
                </a:solidFill>
                <a:latin typeface="Gelasio" pitchFamily="34" charset="0"/>
                <a:ea typeface="Gelasio" pitchFamily="34" charset="-122"/>
                <a:cs typeface="Gelasio" pitchFamily="34" charset="-120"/>
              </a:rPr>
              <a:t>The </a:t>
            </a:r>
            <a:r>
              <a:rPr lang="en-US" sz="1350" dirty="0">
                <a:solidFill>
                  <a:srgbClr val="C49F8C"/>
                </a:solidFill>
                <a:latin typeface="Gelasio" pitchFamily="34" charset="0"/>
                <a:ea typeface="Gelasio" pitchFamily="34" charset="-122"/>
                <a:cs typeface="Gelasio" pitchFamily="34" charset="-120"/>
              </a:rPr>
              <a:t>ERA Pledge</a:t>
            </a:r>
            <a:r>
              <a:rPr lang="en-US" sz="1350" dirty="0">
                <a:solidFill>
                  <a:srgbClr val="000000"/>
                </a:solidFill>
                <a:latin typeface="Gelasio" pitchFamily="34" charset="0"/>
                <a:ea typeface="Gelasio" pitchFamily="34" charset="-122"/>
                <a:cs typeface="Gelasio" pitchFamily="34" charset="-120"/>
              </a:rPr>
              <a:t> (Equal Representation in Arbitration) has made significant progress in raising awareness and increasing appointments of female arbitrators—demonstrating the impact of focused initiatives when supported by institutions and counsel.</a:t>
            </a:r>
            <a:endParaRPr lang="en-US" sz="13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31">
    <p:spTree>
      <p:nvGrpSpPr>
        <p:cNvPr id="1" name=""/>
        <p:cNvGrpSpPr/>
        <p:nvPr/>
      </p:nvGrpSpPr>
      <p:grpSpPr>
        <a:xfrm>
          <a:off x="0" y="0"/>
          <a:ext cx="0" cy="0"/>
          <a:chOff x="0" y="0"/>
          <a:chExt cx="0" cy="0"/>
        </a:xfrm>
      </p:grpSpPr>
      <p:sp>
        <p:nvSpPr>
          <p:cNvPr id="2" name="Shape 0"/>
          <p:cNvSpPr/>
          <p:nvPr/>
        </p:nvSpPr>
        <p:spPr>
          <a:xfrm>
            <a:off x="1553408" y="243840"/>
            <a:ext cx="11523583" cy="7774543"/>
          </a:xfrm>
          <a:prstGeom prst="roundRect">
            <a:avLst>
              <a:gd name="adj" fmla="val 302"/>
            </a:avLst>
          </a:prstGeom>
          <a:solidFill>
            <a:srgbClr val="F2F2F2"/>
          </a:solidFill>
          <a:ln/>
        </p:spPr>
        <p:txBody>
          <a:bodyPr/>
          <a:lstStyle/>
          <a:p>
            <a:endParaRPr lang="en-US"/>
          </a:p>
        </p:txBody>
      </p:sp>
      <p:sp>
        <p:nvSpPr>
          <p:cNvPr id="3" name="Text 1"/>
          <p:cNvSpPr/>
          <p:nvPr/>
        </p:nvSpPr>
        <p:spPr>
          <a:xfrm>
            <a:off x="2178606" y="673656"/>
            <a:ext cx="9391174" cy="390763"/>
          </a:xfrm>
          <a:prstGeom prst="rect">
            <a:avLst/>
          </a:prstGeom>
          <a:noFill/>
          <a:ln/>
        </p:spPr>
        <p:txBody>
          <a:bodyPr wrap="none" lIns="0" tIns="0" rIns="0" bIns="0" rtlCol="0" anchor="t"/>
          <a:lstStyle/>
          <a:p>
            <a:pPr marL="0" indent="0" algn="l">
              <a:lnSpc>
                <a:spcPts val="3050"/>
              </a:lnSpc>
              <a:buNone/>
            </a:pPr>
            <a:r>
              <a:rPr lang="en-US" sz="2450" dirty="0">
                <a:solidFill>
                  <a:srgbClr val="484237"/>
                </a:solidFill>
                <a:latin typeface="Gelasio Semi Bold" pitchFamily="34" charset="0"/>
                <a:ea typeface="Gelasio Semi Bold" pitchFamily="34" charset="-122"/>
                <a:cs typeface="Gelasio Semi Bold" pitchFamily="34" charset="-120"/>
              </a:rPr>
              <a:t>The Female Arbitrator Experience: Challenges and Strategies</a:t>
            </a:r>
            <a:endParaRPr lang="en-US" sz="2450" dirty="0"/>
          </a:p>
        </p:txBody>
      </p:sp>
      <p:sp>
        <p:nvSpPr>
          <p:cNvPr id="4" name="Text 2"/>
          <p:cNvSpPr/>
          <p:nvPr/>
        </p:nvSpPr>
        <p:spPr>
          <a:xfrm>
            <a:off x="2178606" y="1220629"/>
            <a:ext cx="4180165" cy="293013"/>
          </a:xfrm>
          <a:prstGeom prst="rect">
            <a:avLst/>
          </a:prstGeom>
          <a:noFill/>
          <a:ln/>
        </p:spPr>
        <p:txBody>
          <a:bodyPr wrap="none" lIns="0" tIns="0" rIns="0" bIns="0" rtlCol="0" anchor="t"/>
          <a:lstStyle/>
          <a:p>
            <a:pPr marL="0" indent="0" algn="l">
              <a:lnSpc>
                <a:spcPts val="2300"/>
              </a:lnSpc>
              <a:buNone/>
            </a:pPr>
            <a:r>
              <a:rPr lang="en-US" sz="1800" dirty="0">
                <a:solidFill>
                  <a:srgbClr val="484237"/>
                </a:solidFill>
                <a:latin typeface="Gelasio Semi Bold" pitchFamily="34" charset="0"/>
                <a:ea typeface="Gelasio Semi Bold" pitchFamily="34" charset="-122"/>
                <a:cs typeface="Gelasio Semi Bold" pitchFamily="34" charset="-120"/>
              </a:rPr>
              <a:t>Navigating Gender-Specific Barriers</a:t>
            </a:r>
            <a:endParaRPr lang="en-US" sz="1800" dirty="0"/>
          </a:p>
        </p:txBody>
      </p:sp>
      <p:sp>
        <p:nvSpPr>
          <p:cNvPr id="5" name="Text 3"/>
          <p:cNvSpPr/>
          <p:nvPr/>
        </p:nvSpPr>
        <p:spPr>
          <a:xfrm>
            <a:off x="2178606" y="1748076"/>
            <a:ext cx="10273189" cy="250031"/>
          </a:xfrm>
          <a:prstGeom prst="rect">
            <a:avLst/>
          </a:prstGeom>
          <a:noFill/>
          <a:ln/>
        </p:spPr>
        <p:txBody>
          <a:bodyPr wrap="none" lIns="0" tIns="0" rIns="0" bIns="0" rtlCol="0" anchor="t"/>
          <a:lstStyle/>
          <a:p>
            <a:pPr marL="0" indent="0" algn="l">
              <a:lnSpc>
                <a:spcPts val="1950"/>
              </a:lnSpc>
              <a:buNone/>
            </a:pPr>
            <a:r>
              <a:rPr lang="en-US" sz="1200" dirty="0">
                <a:solidFill>
                  <a:srgbClr val="000000"/>
                </a:solidFill>
                <a:latin typeface="Gelasio" pitchFamily="34" charset="0"/>
                <a:ea typeface="Gelasio" pitchFamily="34" charset="-122"/>
                <a:cs typeface="Gelasio" pitchFamily="34" charset="-120"/>
              </a:rPr>
              <a:t>Female arbitrators face distinct challenges requiring targeted strategies:</a:t>
            </a:r>
            <a:endParaRPr lang="en-US" sz="1200" dirty="0"/>
          </a:p>
        </p:txBody>
      </p:sp>
      <p:pic>
        <p:nvPicPr>
          <p:cNvPr id="6" name="Image 0" descr="preencoded.png"/>
          <p:cNvPicPr>
            <a:picLocks noChangeAspect="1"/>
          </p:cNvPicPr>
          <p:nvPr/>
        </p:nvPicPr>
        <p:blipFill>
          <a:blip r:embed="rId3"/>
          <a:stretch>
            <a:fillRect/>
          </a:stretch>
        </p:blipFill>
        <p:spPr>
          <a:xfrm>
            <a:off x="2178606" y="2173962"/>
            <a:ext cx="5136594" cy="625197"/>
          </a:xfrm>
          <a:prstGeom prst="rect">
            <a:avLst/>
          </a:prstGeom>
        </p:spPr>
      </p:pic>
      <p:sp>
        <p:nvSpPr>
          <p:cNvPr id="7" name="Text 4"/>
          <p:cNvSpPr/>
          <p:nvPr/>
        </p:nvSpPr>
        <p:spPr>
          <a:xfrm>
            <a:off x="2334816" y="2955369"/>
            <a:ext cx="1959888" cy="244197"/>
          </a:xfrm>
          <a:prstGeom prst="rect">
            <a:avLst/>
          </a:prstGeom>
          <a:noFill/>
          <a:ln/>
        </p:spPr>
        <p:txBody>
          <a:bodyPr wrap="none" lIns="0" tIns="0" rIns="0" bIns="0" rtlCol="0" anchor="t"/>
          <a:lstStyle/>
          <a:p>
            <a:pPr marL="0" indent="0" algn="l">
              <a:lnSpc>
                <a:spcPts val="1900"/>
              </a:lnSpc>
              <a:buNone/>
            </a:pPr>
            <a:r>
              <a:rPr lang="en-US" sz="1500" dirty="0">
                <a:solidFill>
                  <a:srgbClr val="000000"/>
                </a:solidFill>
                <a:latin typeface="Gelasio Semi Bold" pitchFamily="34" charset="0"/>
                <a:ea typeface="Gelasio Semi Bold" pitchFamily="34" charset="-122"/>
                <a:cs typeface="Gelasio Semi Bold" pitchFamily="34" charset="-120"/>
              </a:rPr>
              <a:t>Visibility Challenges</a:t>
            </a:r>
            <a:endParaRPr lang="en-US" sz="1500" dirty="0"/>
          </a:p>
        </p:txBody>
      </p:sp>
      <p:sp>
        <p:nvSpPr>
          <p:cNvPr id="8" name="Text 5"/>
          <p:cNvSpPr/>
          <p:nvPr/>
        </p:nvSpPr>
        <p:spPr>
          <a:xfrm>
            <a:off x="2334816" y="3293269"/>
            <a:ext cx="4824174" cy="500063"/>
          </a:xfrm>
          <a:prstGeom prst="rect">
            <a:avLst/>
          </a:prstGeom>
          <a:noFill/>
          <a:ln/>
        </p:spPr>
        <p:txBody>
          <a:bodyPr wrap="square" lIns="0" tIns="0" rIns="0" bIns="0" rtlCol="0" anchor="t"/>
          <a:lstStyle/>
          <a:p>
            <a:pPr marL="0" indent="0" algn="l">
              <a:lnSpc>
                <a:spcPts val="1950"/>
              </a:lnSpc>
              <a:buNone/>
            </a:pPr>
            <a:r>
              <a:rPr lang="en-US" sz="1200" dirty="0">
                <a:solidFill>
                  <a:srgbClr val="000000"/>
                </a:solidFill>
                <a:latin typeface="Gelasio" pitchFamily="34" charset="0"/>
                <a:ea typeface="Gelasio" pitchFamily="34" charset="-122"/>
                <a:cs typeface="Gelasio" pitchFamily="34" charset="-120"/>
              </a:rPr>
              <a:t>Women often report difficulty gaining the visibility necessary for appointments</a:t>
            </a:r>
            <a:endParaRPr lang="en-US" sz="1200" dirty="0"/>
          </a:p>
        </p:txBody>
      </p:sp>
      <p:sp>
        <p:nvSpPr>
          <p:cNvPr id="9" name="Text 6"/>
          <p:cNvSpPr/>
          <p:nvPr/>
        </p:nvSpPr>
        <p:spPr>
          <a:xfrm>
            <a:off x="2334816" y="3887033"/>
            <a:ext cx="4824174" cy="500063"/>
          </a:xfrm>
          <a:prstGeom prst="rect">
            <a:avLst/>
          </a:prstGeom>
          <a:noFill/>
          <a:ln/>
        </p:spPr>
        <p:txBody>
          <a:bodyPr wrap="square" lIns="0" tIns="0" rIns="0" bIns="0" rtlCol="0" anchor="t"/>
          <a:lstStyle/>
          <a:p>
            <a:pPr marL="0" indent="0" algn="l">
              <a:lnSpc>
                <a:spcPts val="1950"/>
              </a:lnSpc>
              <a:buNone/>
            </a:pPr>
            <a:r>
              <a:rPr lang="en-US" sz="1200" dirty="0">
                <a:solidFill>
                  <a:srgbClr val="000000"/>
                </a:solidFill>
                <a:latin typeface="Gelasio" pitchFamily="34" charset="0"/>
                <a:ea typeface="Gelasio" pitchFamily="34" charset="-122"/>
                <a:cs typeface="Gelasio" pitchFamily="34" charset="-120"/>
              </a:rPr>
              <a:t>Strategic networking, publications, and speaking engagements can help overcome this barrier</a:t>
            </a:r>
            <a:endParaRPr lang="en-US" sz="1200" dirty="0"/>
          </a:p>
        </p:txBody>
      </p:sp>
      <p:pic>
        <p:nvPicPr>
          <p:cNvPr id="10" name="Image 1" descr="preencoded.png"/>
          <p:cNvPicPr>
            <a:picLocks noChangeAspect="1"/>
          </p:cNvPicPr>
          <p:nvPr/>
        </p:nvPicPr>
        <p:blipFill>
          <a:blip r:embed="rId4"/>
          <a:stretch>
            <a:fillRect/>
          </a:stretch>
        </p:blipFill>
        <p:spPr>
          <a:xfrm>
            <a:off x="7315200" y="2173962"/>
            <a:ext cx="5136594" cy="625197"/>
          </a:xfrm>
          <a:prstGeom prst="rect">
            <a:avLst/>
          </a:prstGeom>
        </p:spPr>
      </p:pic>
      <p:sp>
        <p:nvSpPr>
          <p:cNvPr id="11" name="Text 7"/>
          <p:cNvSpPr/>
          <p:nvPr/>
        </p:nvSpPr>
        <p:spPr>
          <a:xfrm>
            <a:off x="7471410" y="2955369"/>
            <a:ext cx="1954054" cy="244197"/>
          </a:xfrm>
          <a:prstGeom prst="rect">
            <a:avLst/>
          </a:prstGeom>
          <a:noFill/>
          <a:ln/>
        </p:spPr>
        <p:txBody>
          <a:bodyPr wrap="none" lIns="0" tIns="0" rIns="0" bIns="0" rtlCol="0" anchor="t"/>
          <a:lstStyle/>
          <a:p>
            <a:pPr marL="0" indent="0" algn="l">
              <a:lnSpc>
                <a:spcPts val="1900"/>
              </a:lnSpc>
              <a:buNone/>
            </a:pPr>
            <a:r>
              <a:rPr lang="en-US" sz="1500" dirty="0">
                <a:solidFill>
                  <a:srgbClr val="000000"/>
                </a:solidFill>
                <a:latin typeface="Gelasio Semi Bold" pitchFamily="34" charset="0"/>
                <a:ea typeface="Gelasio Semi Bold" pitchFamily="34" charset="-122"/>
                <a:cs typeface="Gelasio Semi Bold" pitchFamily="34" charset="-120"/>
              </a:rPr>
              <a:t>Work-Life Balance</a:t>
            </a:r>
            <a:endParaRPr lang="en-US" sz="1500" dirty="0"/>
          </a:p>
        </p:txBody>
      </p:sp>
      <p:sp>
        <p:nvSpPr>
          <p:cNvPr id="12" name="Text 8"/>
          <p:cNvSpPr/>
          <p:nvPr/>
        </p:nvSpPr>
        <p:spPr>
          <a:xfrm>
            <a:off x="7471410" y="3293269"/>
            <a:ext cx="4824174" cy="500063"/>
          </a:xfrm>
          <a:prstGeom prst="rect">
            <a:avLst/>
          </a:prstGeom>
          <a:noFill/>
          <a:ln/>
        </p:spPr>
        <p:txBody>
          <a:bodyPr wrap="square" lIns="0" tIns="0" rIns="0" bIns="0" rtlCol="0" anchor="t"/>
          <a:lstStyle/>
          <a:p>
            <a:pPr marL="0" indent="0" algn="l">
              <a:lnSpc>
                <a:spcPts val="1950"/>
              </a:lnSpc>
              <a:buNone/>
            </a:pPr>
            <a:r>
              <a:rPr lang="en-US" sz="1200" dirty="0">
                <a:solidFill>
                  <a:srgbClr val="000000"/>
                </a:solidFill>
                <a:latin typeface="Gelasio" pitchFamily="34" charset="0"/>
                <a:ea typeface="Gelasio" pitchFamily="34" charset="-122"/>
                <a:cs typeface="Gelasio" pitchFamily="34" charset="-120"/>
              </a:rPr>
              <a:t>The demanding schedule of international arbitration can present challenges for those with caregiving responsibilities</a:t>
            </a:r>
            <a:endParaRPr lang="en-US" sz="1200" dirty="0"/>
          </a:p>
        </p:txBody>
      </p:sp>
      <p:sp>
        <p:nvSpPr>
          <p:cNvPr id="13" name="Text 9"/>
          <p:cNvSpPr/>
          <p:nvPr/>
        </p:nvSpPr>
        <p:spPr>
          <a:xfrm>
            <a:off x="7471410" y="3887033"/>
            <a:ext cx="4824174" cy="500063"/>
          </a:xfrm>
          <a:prstGeom prst="rect">
            <a:avLst/>
          </a:prstGeom>
          <a:noFill/>
          <a:ln/>
        </p:spPr>
        <p:txBody>
          <a:bodyPr wrap="square" lIns="0" tIns="0" rIns="0" bIns="0" rtlCol="0" anchor="t"/>
          <a:lstStyle/>
          <a:p>
            <a:pPr marL="0" indent="0" algn="l">
              <a:lnSpc>
                <a:spcPts val="1950"/>
              </a:lnSpc>
              <a:buNone/>
            </a:pPr>
            <a:r>
              <a:rPr lang="en-US" sz="1200" dirty="0">
                <a:solidFill>
                  <a:srgbClr val="000000"/>
                </a:solidFill>
                <a:latin typeface="Gelasio" pitchFamily="34" charset="0"/>
                <a:ea typeface="Gelasio" pitchFamily="34" charset="-122"/>
                <a:cs typeface="Gelasio" pitchFamily="34" charset="-120"/>
              </a:rPr>
              <a:t>Flexible hearing schedules and remote participation options can mitigate these issues</a:t>
            </a:r>
            <a:endParaRPr lang="en-US" sz="1200" dirty="0"/>
          </a:p>
        </p:txBody>
      </p:sp>
      <p:pic>
        <p:nvPicPr>
          <p:cNvPr id="14" name="Image 2" descr="preencoded.png"/>
          <p:cNvPicPr>
            <a:picLocks noChangeAspect="1"/>
          </p:cNvPicPr>
          <p:nvPr/>
        </p:nvPicPr>
        <p:blipFill>
          <a:blip r:embed="rId5"/>
          <a:stretch>
            <a:fillRect/>
          </a:stretch>
        </p:blipFill>
        <p:spPr>
          <a:xfrm>
            <a:off x="2178606" y="4543306"/>
            <a:ext cx="5136594" cy="625197"/>
          </a:xfrm>
          <a:prstGeom prst="rect">
            <a:avLst/>
          </a:prstGeom>
        </p:spPr>
      </p:pic>
      <p:sp>
        <p:nvSpPr>
          <p:cNvPr id="15" name="Text 10"/>
          <p:cNvSpPr/>
          <p:nvPr/>
        </p:nvSpPr>
        <p:spPr>
          <a:xfrm>
            <a:off x="2334816" y="5324713"/>
            <a:ext cx="1954054" cy="244197"/>
          </a:xfrm>
          <a:prstGeom prst="rect">
            <a:avLst/>
          </a:prstGeom>
          <a:noFill/>
          <a:ln/>
        </p:spPr>
        <p:txBody>
          <a:bodyPr wrap="none" lIns="0" tIns="0" rIns="0" bIns="0" rtlCol="0" anchor="t"/>
          <a:lstStyle/>
          <a:p>
            <a:pPr marL="0" indent="0" algn="l">
              <a:lnSpc>
                <a:spcPts val="1900"/>
              </a:lnSpc>
              <a:buNone/>
            </a:pPr>
            <a:r>
              <a:rPr lang="en-US" sz="1500" dirty="0">
                <a:solidFill>
                  <a:srgbClr val="000000"/>
                </a:solidFill>
                <a:latin typeface="Gelasio Semi Bold" pitchFamily="34" charset="0"/>
                <a:ea typeface="Gelasio Semi Bold" pitchFamily="34" charset="-122"/>
                <a:cs typeface="Gelasio Semi Bold" pitchFamily="34" charset="-120"/>
              </a:rPr>
              <a:t>Implicit Bias</a:t>
            </a:r>
            <a:endParaRPr lang="en-US" sz="1500" dirty="0"/>
          </a:p>
        </p:txBody>
      </p:sp>
      <p:sp>
        <p:nvSpPr>
          <p:cNvPr id="16" name="Text 11"/>
          <p:cNvSpPr/>
          <p:nvPr/>
        </p:nvSpPr>
        <p:spPr>
          <a:xfrm>
            <a:off x="2334816" y="5662613"/>
            <a:ext cx="4824174" cy="500063"/>
          </a:xfrm>
          <a:prstGeom prst="rect">
            <a:avLst/>
          </a:prstGeom>
          <a:noFill/>
          <a:ln/>
        </p:spPr>
        <p:txBody>
          <a:bodyPr wrap="square" lIns="0" tIns="0" rIns="0" bIns="0" rtlCol="0" anchor="t"/>
          <a:lstStyle/>
          <a:p>
            <a:pPr marL="0" indent="0" algn="l">
              <a:lnSpc>
                <a:spcPts val="1950"/>
              </a:lnSpc>
              <a:buNone/>
            </a:pPr>
            <a:r>
              <a:rPr lang="en-US" sz="1200" dirty="0">
                <a:solidFill>
                  <a:srgbClr val="000000"/>
                </a:solidFill>
                <a:latin typeface="Gelasio" pitchFamily="34" charset="0"/>
                <a:ea typeface="Gelasio" pitchFamily="34" charset="-122"/>
                <a:cs typeface="Gelasio" pitchFamily="34" charset="-120"/>
              </a:rPr>
              <a:t>Research shows women may face higher standards and greater scrutiny of their qualifications</a:t>
            </a:r>
            <a:endParaRPr lang="en-US" sz="1200" dirty="0"/>
          </a:p>
        </p:txBody>
      </p:sp>
      <p:sp>
        <p:nvSpPr>
          <p:cNvPr id="17" name="Text 12"/>
          <p:cNvSpPr/>
          <p:nvPr/>
        </p:nvSpPr>
        <p:spPr>
          <a:xfrm>
            <a:off x="2334816" y="6256377"/>
            <a:ext cx="4824174" cy="500063"/>
          </a:xfrm>
          <a:prstGeom prst="rect">
            <a:avLst/>
          </a:prstGeom>
          <a:noFill/>
          <a:ln/>
        </p:spPr>
        <p:txBody>
          <a:bodyPr wrap="square" lIns="0" tIns="0" rIns="0" bIns="0" rtlCol="0" anchor="t"/>
          <a:lstStyle/>
          <a:p>
            <a:pPr marL="0" indent="0" algn="l">
              <a:lnSpc>
                <a:spcPts val="1950"/>
              </a:lnSpc>
              <a:buNone/>
            </a:pPr>
            <a:r>
              <a:rPr lang="en-US" sz="1200" dirty="0">
                <a:solidFill>
                  <a:srgbClr val="000000"/>
                </a:solidFill>
                <a:latin typeface="Gelasio" pitchFamily="34" charset="0"/>
                <a:ea typeface="Gelasio" pitchFamily="34" charset="-122"/>
                <a:cs typeface="Gelasio" pitchFamily="34" charset="-120"/>
              </a:rPr>
              <a:t>Structured selection criteria and blind CV reviews can help combat these biases</a:t>
            </a:r>
            <a:endParaRPr lang="en-US" sz="1200" dirty="0"/>
          </a:p>
        </p:txBody>
      </p:sp>
      <p:pic>
        <p:nvPicPr>
          <p:cNvPr id="18" name="Image 3" descr="preencoded.png"/>
          <p:cNvPicPr>
            <a:picLocks noChangeAspect="1"/>
          </p:cNvPicPr>
          <p:nvPr/>
        </p:nvPicPr>
        <p:blipFill>
          <a:blip r:embed="rId6"/>
          <a:stretch>
            <a:fillRect/>
          </a:stretch>
        </p:blipFill>
        <p:spPr>
          <a:xfrm>
            <a:off x="7315200" y="4543306"/>
            <a:ext cx="5136594" cy="625197"/>
          </a:xfrm>
          <a:prstGeom prst="rect">
            <a:avLst/>
          </a:prstGeom>
        </p:spPr>
      </p:pic>
      <p:sp>
        <p:nvSpPr>
          <p:cNvPr id="19" name="Text 13"/>
          <p:cNvSpPr/>
          <p:nvPr/>
        </p:nvSpPr>
        <p:spPr>
          <a:xfrm>
            <a:off x="7471410" y="5324713"/>
            <a:ext cx="1954054" cy="244197"/>
          </a:xfrm>
          <a:prstGeom prst="rect">
            <a:avLst/>
          </a:prstGeom>
          <a:noFill/>
          <a:ln/>
        </p:spPr>
        <p:txBody>
          <a:bodyPr wrap="none" lIns="0" tIns="0" rIns="0" bIns="0" rtlCol="0" anchor="t"/>
          <a:lstStyle/>
          <a:p>
            <a:pPr marL="0" indent="0" algn="l">
              <a:lnSpc>
                <a:spcPts val="1900"/>
              </a:lnSpc>
              <a:buNone/>
            </a:pPr>
            <a:r>
              <a:rPr lang="en-US" sz="1500" dirty="0">
                <a:solidFill>
                  <a:srgbClr val="000000"/>
                </a:solidFill>
                <a:latin typeface="Gelasio Semi Bold" pitchFamily="34" charset="0"/>
                <a:ea typeface="Gelasio Semi Bold" pitchFamily="34" charset="-122"/>
                <a:cs typeface="Gelasio Semi Bold" pitchFamily="34" charset="-120"/>
              </a:rPr>
              <a:t>Success Strategies</a:t>
            </a:r>
            <a:endParaRPr lang="en-US" sz="1500" dirty="0"/>
          </a:p>
        </p:txBody>
      </p:sp>
      <p:sp>
        <p:nvSpPr>
          <p:cNvPr id="20" name="Text 14"/>
          <p:cNvSpPr/>
          <p:nvPr/>
        </p:nvSpPr>
        <p:spPr>
          <a:xfrm>
            <a:off x="7471410" y="5662613"/>
            <a:ext cx="4824174" cy="750094"/>
          </a:xfrm>
          <a:prstGeom prst="rect">
            <a:avLst/>
          </a:prstGeom>
          <a:noFill/>
          <a:ln/>
        </p:spPr>
        <p:txBody>
          <a:bodyPr wrap="square" lIns="0" tIns="0" rIns="0" bIns="0" rtlCol="0" anchor="t"/>
          <a:lstStyle/>
          <a:p>
            <a:pPr marL="0" indent="0" algn="l">
              <a:lnSpc>
                <a:spcPts val="1950"/>
              </a:lnSpc>
              <a:buNone/>
            </a:pPr>
            <a:r>
              <a:rPr lang="en-US" sz="1200" dirty="0">
                <a:solidFill>
                  <a:srgbClr val="000000"/>
                </a:solidFill>
                <a:latin typeface="Gelasio" pitchFamily="34" charset="0"/>
                <a:ea typeface="Gelasio" pitchFamily="34" charset="-122"/>
                <a:cs typeface="Gelasio" pitchFamily="34" charset="-120"/>
              </a:rPr>
              <a:t>Developing sector-specific expertise, participating in women's arbitration networks, and seeking institutional appointments have proven effective</a:t>
            </a:r>
            <a:endParaRPr lang="en-US" sz="1200" dirty="0"/>
          </a:p>
        </p:txBody>
      </p:sp>
      <p:sp>
        <p:nvSpPr>
          <p:cNvPr id="21" name="Text 15"/>
          <p:cNvSpPr/>
          <p:nvPr/>
        </p:nvSpPr>
        <p:spPr>
          <a:xfrm>
            <a:off x="2178606" y="7088505"/>
            <a:ext cx="10273189" cy="500063"/>
          </a:xfrm>
          <a:prstGeom prst="rect">
            <a:avLst/>
          </a:prstGeom>
          <a:noFill/>
          <a:ln/>
        </p:spPr>
        <p:txBody>
          <a:bodyPr wrap="square" lIns="0" tIns="0" rIns="0" bIns="0" rtlCol="0" anchor="t"/>
          <a:lstStyle/>
          <a:p>
            <a:pPr marL="0" indent="0" algn="l">
              <a:lnSpc>
                <a:spcPts val="1950"/>
              </a:lnSpc>
              <a:buNone/>
            </a:pPr>
            <a:r>
              <a:rPr lang="en-US" sz="1200" dirty="0">
                <a:solidFill>
                  <a:srgbClr val="000000"/>
                </a:solidFill>
                <a:latin typeface="Gelasio" pitchFamily="34" charset="0"/>
                <a:ea typeface="Gelasio" pitchFamily="34" charset="-122"/>
                <a:cs typeface="Gelasio" pitchFamily="34" charset="-120"/>
              </a:rPr>
              <a:t>The </a:t>
            </a:r>
            <a:r>
              <a:rPr lang="en-US" sz="1200" dirty="0">
                <a:solidFill>
                  <a:srgbClr val="C49F8C"/>
                </a:solidFill>
                <a:latin typeface="Gelasio" pitchFamily="34" charset="0"/>
                <a:ea typeface="Gelasio" pitchFamily="34" charset="-122"/>
                <a:cs typeface="Gelasio" pitchFamily="34" charset="-120"/>
              </a:rPr>
              <a:t>Equal Representation in Arbitration Pledge</a:t>
            </a:r>
            <a:r>
              <a:rPr lang="en-US" sz="1200" dirty="0">
                <a:solidFill>
                  <a:srgbClr val="000000"/>
                </a:solidFill>
                <a:latin typeface="Gelasio" pitchFamily="34" charset="0"/>
                <a:ea typeface="Gelasio" pitchFamily="34" charset="-122"/>
                <a:cs typeface="Gelasio" pitchFamily="34" charset="-120"/>
              </a:rPr>
              <a:t> has made significant progress in raising awareness and increasing appointments of female arbitrators—demonstrating the impact of focused initiatives.</a:t>
            </a:r>
            <a:endParaRPr lang="en-US" sz="1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1091327" y="243840"/>
            <a:ext cx="12447746" cy="7767161"/>
          </a:xfrm>
          <a:prstGeom prst="roundRect">
            <a:avLst>
              <a:gd name="adj" fmla="val 326"/>
            </a:avLst>
          </a:prstGeom>
          <a:solidFill>
            <a:srgbClr val="F9F6F0"/>
          </a:solidFill>
          <a:ln/>
        </p:spPr>
        <p:txBody>
          <a:bodyPr/>
          <a:lstStyle/>
          <a:p>
            <a:endParaRPr lang="en-US"/>
          </a:p>
        </p:txBody>
      </p:sp>
      <p:sp>
        <p:nvSpPr>
          <p:cNvPr id="3" name="Text 1"/>
          <p:cNvSpPr/>
          <p:nvPr/>
        </p:nvSpPr>
        <p:spPr>
          <a:xfrm>
            <a:off x="1766768" y="708184"/>
            <a:ext cx="3377208" cy="422196"/>
          </a:xfrm>
          <a:prstGeom prst="rect">
            <a:avLst/>
          </a:prstGeom>
          <a:noFill/>
          <a:ln/>
        </p:spPr>
        <p:txBody>
          <a:bodyPr wrap="none" lIns="0" tIns="0" rIns="0" bIns="0" rtlCol="0" anchor="t"/>
          <a:lstStyle/>
          <a:p>
            <a:pPr marL="0" indent="0" algn="l">
              <a:lnSpc>
                <a:spcPts val="3300"/>
              </a:lnSpc>
              <a:buNone/>
            </a:pPr>
            <a:r>
              <a:rPr lang="en-US" sz="2650" dirty="0">
                <a:solidFill>
                  <a:srgbClr val="484237"/>
                </a:solidFill>
                <a:latin typeface="Gelasio Semi Bold" pitchFamily="34" charset="0"/>
                <a:ea typeface="Gelasio Semi Bold" pitchFamily="34" charset="-122"/>
                <a:cs typeface="Gelasio Semi Bold" pitchFamily="34" charset="-120"/>
              </a:rPr>
              <a:t>Agenda</a:t>
            </a:r>
            <a:endParaRPr lang="en-US" sz="2650" dirty="0"/>
          </a:p>
        </p:txBody>
      </p:sp>
      <p:pic>
        <p:nvPicPr>
          <p:cNvPr id="4" name="Image 0" descr="preencoded.png"/>
          <p:cNvPicPr>
            <a:picLocks noChangeAspect="1"/>
          </p:cNvPicPr>
          <p:nvPr/>
        </p:nvPicPr>
        <p:blipFill>
          <a:blip r:embed="rId3"/>
          <a:stretch>
            <a:fillRect/>
          </a:stretch>
        </p:blipFill>
        <p:spPr>
          <a:xfrm>
            <a:off x="1766768" y="1468041"/>
            <a:ext cx="844272" cy="1013103"/>
          </a:xfrm>
          <a:prstGeom prst="rect">
            <a:avLst/>
          </a:prstGeom>
        </p:spPr>
      </p:pic>
      <p:sp>
        <p:nvSpPr>
          <p:cNvPr id="5" name="Text 2"/>
          <p:cNvSpPr/>
          <p:nvPr/>
        </p:nvSpPr>
        <p:spPr>
          <a:xfrm>
            <a:off x="2779871" y="1636871"/>
            <a:ext cx="4976336" cy="263843"/>
          </a:xfrm>
          <a:prstGeom prst="rect">
            <a:avLst/>
          </a:prstGeom>
          <a:noFill/>
          <a:ln/>
        </p:spPr>
        <p:txBody>
          <a:bodyPr wrap="none" lIns="0" tIns="0" rIns="0" bIns="0" rtlCol="0" anchor="t"/>
          <a:lstStyle/>
          <a:p>
            <a:pPr marL="0" indent="0" algn="l">
              <a:lnSpc>
                <a:spcPts val="2050"/>
              </a:lnSpc>
              <a:buNone/>
            </a:pPr>
            <a:r>
              <a:rPr lang="en-US" sz="1650" dirty="0">
                <a:solidFill>
                  <a:srgbClr val="746558"/>
                </a:solidFill>
                <a:latin typeface="Gelasio Semi Bold" pitchFamily="34" charset="0"/>
                <a:ea typeface="Gelasio Semi Bold" pitchFamily="34" charset="-122"/>
                <a:cs typeface="Gelasio Semi Bold" pitchFamily="34" charset="-120"/>
              </a:rPr>
              <a:t>Foundations: Why Diversity Belongs at the Core</a:t>
            </a:r>
            <a:endParaRPr lang="en-US" sz="1650" dirty="0"/>
          </a:p>
        </p:txBody>
      </p:sp>
      <p:sp>
        <p:nvSpPr>
          <p:cNvPr id="6" name="Text 3"/>
          <p:cNvSpPr/>
          <p:nvPr/>
        </p:nvSpPr>
        <p:spPr>
          <a:xfrm>
            <a:off x="2779871" y="2001917"/>
            <a:ext cx="10083760" cy="270034"/>
          </a:xfrm>
          <a:prstGeom prst="rect">
            <a:avLst/>
          </a:prstGeom>
          <a:noFill/>
          <a:ln/>
        </p:spPr>
        <p:txBody>
          <a:bodyPr wrap="none" lIns="0" tIns="0" rIns="0" bIns="0" rtlCol="0" anchor="t"/>
          <a:lstStyle/>
          <a:p>
            <a:pPr marL="0" indent="0" algn="l">
              <a:lnSpc>
                <a:spcPts val="2100"/>
              </a:lnSpc>
              <a:buNone/>
            </a:pPr>
            <a:r>
              <a:rPr lang="en-US" sz="1300" dirty="0">
                <a:solidFill>
                  <a:srgbClr val="746558"/>
                </a:solidFill>
                <a:latin typeface="Gelasio" pitchFamily="34" charset="0"/>
                <a:ea typeface="Gelasio" pitchFamily="34" charset="-122"/>
                <a:cs typeface="Gelasio" pitchFamily="34" charset="-120"/>
              </a:rPr>
              <a:t>The legal architecture and doctrinal foundations that place diversity at the heart of arbitral legitimacy.</a:t>
            </a:r>
            <a:endParaRPr lang="en-US" sz="1300" dirty="0"/>
          </a:p>
        </p:txBody>
      </p:sp>
      <p:pic>
        <p:nvPicPr>
          <p:cNvPr id="7" name="Image 1" descr="preencoded.png"/>
          <p:cNvPicPr>
            <a:picLocks noChangeAspect="1"/>
          </p:cNvPicPr>
          <p:nvPr/>
        </p:nvPicPr>
        <p:blipFill>
          <a:blip r:embed="rId4"/>
          <a:stretch>
            <a:fillRect/>
          </a:stretch>
        </p:blipFill>
        <p:spPr>
          <a:xfrm>
            <a:off x="1766768" y="2481143"/>
            <a:ext cx="844272" cy="1013103"/>
          </a:xfrm>
          <a:prstGeom prst="rect">
            <a:avLst/>
          </a:prstGeom>
        </p:spPr>
      </p:pic>
      <p:sp>
        <p:nvSpPr>
          <p:cNvPr id="8" name="Text 4"/>
          <p:cNvSpPr/>
          <p:nvPr/>
        </p:nvSpPr>
        <p:spPr>
          <a:xfrm>
            <a:off x="2779871" y="2649974"/>
            <a:ext cx="4742021" cy="263843"/>
          </a:xfrm>
          <a:prstGeom prst="rect">
            <a:avLst/>
          </a:prstGeom>
          <a:noFill/>
          <a:ln/>
        </p:spPr>
        <p:txBody>
          <a:bodyPr wrap="none" lIns="0" tIns="0" rIns="0" bIns="0" rtlCol="0" anchor="t"/>
          <a:lstStyle/>
          <a:p>
            <a:pPr marL="0" indent="0" algn="l">
              <a:lnSpc>
                <a:spcPts val="2050"/>
              </a:lnSpc>
              <a:buNone/>
            </a:pPr>
            <a:r>
              <a:rPr lang="en-US" sz="1650" dirty="0">
                <a:solidFill>
                  <a:srgbClr val="746558"/>
                </a:solidFill>
                <a:latin typeface="Gelasio Semi Bold" pitchFamily="34" charset="0"/>
                <a:ea typeface="Gelasio Semi Bold" pitchFamily="34" charset="-122"/>
                <a:cs typeface="Gelasio Semi Bold" pitchFamily="34" charset="-120"/>
              </a:rPr>
              <a:t>Evidence, Law-Finding &amp; Award Acceptability</a:t>
            </a:r>
            <a:endParaRPr lang="en-US" sz="1650" dirty="0"/>
          </a:p>
        </p:txBody>
      </p:sp>
      <p:sp>
        <p:nvSpPr>
          <p:cNvPr id="9" name="Text 5"/>
          <p:cNvSpPr/>
          <p:nvPr/>
        </p:nvSpPr>
        <p:spPr>
          <a:xfrm>
            <a:off x="2779871" y="3015020"/>
            <a:ext cx="10083760" cy="270034"/>
          </a:xfrm>
          <a:prstGeom prst="rect">
            <a:avLst/>
          </a:prstGeom>
          <a:noFill/>
          <a:ln/>
        </p:spPr>
        <p:txBody>
          <a:bodyPr wrap="none" lIns="0" tIns="0" rIns="0" bIns="0" rtlCol="0" anchor="t"/>
          <a:lstStyle/>
          <a:p>
            <a:pPr marL="0" indent="0" algn="l">
              <a:lnSpc>
                <a:spcPts val="2100"/>
              </a:lnSpc>
              <a:buNone/>
            </a:pPr>
            <a:r>
              <a:rPr lang="en-US" sz="1300" dirty="0">
                <a:solidFill>
                  <a:srgbClr val="746558"/>
                </a:solidFill>
                <a:latin typeface="Gelasio" pitchFamily="34" charset="0"/>
                <a:ea typeface="Gelasio" pitchFamily="34" charset="-122"/>
                <a:cs typeface="Gelasio" pitchFamily="34" charset="-120"/>
              </a:rPr>
              <a:t>How diverse tribunals enhance quality of decision-making and award enforcement.</a:t>
            </a:r>
            <a:endParaRPr lang="en-US" sz="1300" dirty="0"/>
          </a:p>
        </p:txBody>
      </p:sp>
      <p:pic>
        <p:nvPicPr>
          <p:cNvPr id="10" name="Image 2" descr="preencoded.png"/>
          <p:cNvPicPr>
            <a:picLocks noChangeAspect="1"/>
          </p:cNvPicPr>
          <p:nvPr/>
        </p:nvPicPr>
        <p:blipFill>
          <a:blip r:embed="rId5"/>
          <a:stretch>
            <a:fillRect/>
          </a:stretch>
        </p:blipFill>
        <p:spPr>
          <a:xfrm>
            <a:off x="1766768" y="3494246"/>
            <a:ext cx="844272" cy="1013103"/>
          </a:xfrm>
          <a:prstGeom prst="rect">
            <a:avLst/>
          </a:prstGeom>
        </p:spPr>
      </p:pic>
      <p:sp>
        <p:nvSpPr>
          <p:cNvPr id="11" name="Text 6"/>
          <p:cNvSpPr/>
          <p:nvPr/>
        </p:nvSpPr>
        <p:spPr>
          <a:xfrm>
            <a:off x="2779871" y="3663077"/>
            <a:ext cx="4001333" cy="263843"/>
          </a:xfrm>
          <a:prstGeom prst="rect">
            <a:avLst/>
          </a:prstGeom>
          <a:noFill/>
          <a:ln/>
        </p:spPr>
        <p:txBody>
          <a:bodyPr wrap="none" lIns="0" tIns="0" rIns="0" bIns="0" rtlCol="0" anchor="t"/>
          <a:lstStyle/>
          <a:p>
            <a:pPr marL="0" indent="0" algn="l">
              <a:lnSpc>
                <a:spcPts val="2050"/>
              </a:lnSpc>
              <a:buNone/>
            </a:pPr>
            <a:r>
              <a:rPr lang="en-US" sz="1650" dirty="0">
                <a:solidFill>
                  <a:srgbClr val="746558"/>
                </a:solidFill>
                <a:latin typeface="Gelasio Semi Bold" pitchFamily="34" charset="0"/>
                <a:ea typeface="Gelasio Semi Bold" pitchFamily="34" charset="-122"/>
                <a:cs typeface="Gelasio Semi Bold" pitchFamily="34" charset="-120"/>
              </a:rPr>
              <a:t>Appointments, Disclosure &amp; Challenge</a:t>
            </a:r>
            <a:endParaRPr lang="en-US" sz="1650" dirty="0"/>
          </a:p>
        </p:txBody>
      </p:sp>
      <p:sp>
        <p:nvSpPr>
          <p:cNvPr id="12" name="Text 7"/>
          <p:cNvSpPr/>
          <p:nvPr/>
        </p:nvSpPr>
        <p:spPr>
          <a:xfrm>
            <a:off x="2779871" y="4028123"/>
            <a:ext cx="10083760" cy="270034"/>
          </a:xfrm>
          <a:prstGeom prst="rect">
            <a:avLst/>
          </a:prstGeom>
          <a:noFill/>
          <a:ln/>
        </p:spPr>
        <p:txBody>
          <a:bodyPr wrap="none" lIns="0" tIns="0" rIns="0" bIns="0" rtlCol="0" anchor="t"/>
          <a:lstStyle/>
          <a:p>
            <a:pPr marL="0" indent="0" algn="l">
              <a:lnSpc>
                <a:spcPts val="2100"/>
              </a:lnSpc>
              <a:buNone/>
            </a:pPr>
            <a:r>
              <a:rPr lang="en-US" sz="1300" dirty="0">
                <a:solidFill>
                  <a:srgbClr val="746558"/>
                </a:solidFill>
                <a:latin typeface="Gelasio" pitchFamily="34" charset="0"/>
                <a:ea typeface="Gelasio" pitchFamily="34" charset="-122"/>
                <a:cs typeface="Gelasio" pitchFamily="34" charset="-120"/>
              </a:rPr>
              <a:t>Critical junctures where diversity is won or lost in arbitral practice.</a:t>
            </a:r>
            <a:endParaRPr lang="en-US" sz="1300" dirty="0"/>
          </a:p>
        </p:txBody>
      </p:sp>
      <p:pic>
        <p:nvPicPr>
          <p:cNvPr id="13" name="Image 3" descr="preencoded.png"/>
          <p:cNvPicPr>
            <a:picLocks noChangeAspect="1"/>
          </p:cNvPicPr>
          <p:nvPr/>
        </p:nvPicPr>
        <p:blipFill>
          <a:blip r:embed="rId6"/>
          <a:stretch>
            <a:fillRect/>
          </a:stretch>
        </p:blipFill>
        <p:spPr>
          <a:xfrm>
            <a:off x="1766768" y="4507349"/>
            <a:ext cx="844272" cy="1013103"/>
          </a:xfrm>
          <a:prstGeom prst="rect">
            <a:avLst/>
          </a:prstGeom>
        </p:spPr>
      </p:pic>
      <p:sp>
        <p:nvSpPr>
          <p:cNvPr id="14" name="Text 8"/>
          <p:cNvSpPr/>
          <p:nvPr/>
        </p:nvSpPr>
        <p:spPr>
          <a:xfrm>
            <a:off x="2779871" y="4676180"/>
            <a:ext cx="4720590" cy="263843"/>
          </a:xfrm>
          <a:prstGeom prst="rect">
            <a:avLst/>
          </a:prstGeom>
          <a:noFill/>
          <a:ln/>
        </p:spPr>
        <p:txBody>
          <a:bodyPr wrap="none" lIns="0" tIns="0" rIns="0" bIns="0" rtlCol="0" anchor="t"/>
          <a:lstStyle/>
          <a:p>
            <a:pPr marL="0" indent="0" algn="l">
              <a:lnSpc>
                <a:spcPts val="2050"/>
              </a:lnSpc>
              <a:buNone/>
            </a:pPr>
            <a:r>
              <a:rPr lang="en-US" sz="1650" dirty="0">
                <a:solidFill>
                  <a:srgbClr val="746558"/>
                </a:solidFill>
                <a:latin typeface="Gelasio Semi Bold" pitchFamily="34" charset="0"/>
                <a:ea typeface="Gelasio Semi Bold" pitchFamily="34" charset="-122"/>
                <a:cs typeface="Gelasio Semi Bold" pitchFamily="34" charset="-120"/>
              </a:rPr>
              <a:t>Comparative Systems &amp; Public Law Analogies</a:t>
            </a:r>
            <a:endParaRPr lang="en-US" sz="1650" dirty="0"/>
          </a:p>
        </p:txBody>
      </p:sp>
      <p:sp>
        <p:nvSpPr>
          <p:cNvPr id="15" name="Text 9"/>
          <p:cNvSpPr/>
          <p:nvPr/>
        </p:nvSpPr>
        <p:spPr>
          <a:xfrm>
            <a:off x="2779871" y="5041225"/>
            <a:ext cx="10083760" cy="270034"/>
          </a:xfrm>
          <a:prstGeom prst="rect">
            <a:avLst/>
          </a:prstGeom>
          <a:noFill/>
          <a:ln/>
        </p:spPr>
        <p:txBody>
          <a:bodyPr wrap="none" lIns="0" tIns="0" rIns="0" bIns="0" rtlCol="0" anchor="t"/>
          <a:lstStyle/>
          <a:p>
            <a:pPr marL="0" indent="0" algn="l">
              <a:lnSpc>
                <a:spcPts val="2100"/>
              </a:lnSpc>
              <a:buNone/>
            </a:pPr>
            <a:r>
              <a:rPr lang="en-US" sz="1300" dirty="0">
                <a:solidFill>
                  <a:srgbClr val="746558"/>
                </a:solidFill>
                <a:latin typeface="Gelasio" pitchFamily="34" charset="0"/>
                <a:ea typeface="Gelasio" pitchFamily="34" charset="-122"/>
                <a:cs typeface="Gelasio" pitchFamily="34" charset="-120"/>
              </a:rPr>
              <a:t>Lessons from jurisdictional approaches and judicial diversity initiatives.</a:t>
            </a:r>
            <a:endParaRPr lang="en-US" sz="1300" dirty="0"/>
          </a:p>
        </p:txBody>
      </p:sp>
      <p:pic>
        <p:nvPicPr>
          <p:cNvPr id="16" name="Image 4" descr="preencoded.png"/>
          <p:cNvPicPr>
            <a:picLocks noChangeAspect="1"/>
          </p:cNvPicPr>
          <p:nvPr/>
        </p:nvPicPr>
        <p:blipFill>
          <a:blip r:embed="rId7"/>
          <a:stretch>
            <a:fillRect/>
          </a:stretch>
        </p:blipFill>
        <p:spPr>
          <a:xfrm>
            <a:off x="1766768" y="5520452"/>
            <a:ext cx="844272" cy="1013103"/>
          </a:xfrm>
          <a:prstGeom prst="rect">
            <a:avLst/>
          </a:prstGeom>
        </p:spPr>
      </p:pic>
      <p:sp>
        <p:nvSpPr>
          <p:cNvPr id="17" name="Text 10"/>
          <p:cNvSpPr/>
          <p:nvPr/>
        </p:nvSpPr>
        <p:spPr>
          <a:xfrm>
            <a:off x="2779871" y="5689282"/>
            <a:ext cx="2605445" cy="263843"/>
          </a:xfrm>
          <a:prstGeom prst="rect">
            <a:avLst/>
          </a:prstGeom>
          <a:noFill/>
          <a:ln/>
        </p:spPr>
        <p:txBody>
          <a:bodyPr wrap="none" lIns="0" tIns="0" rIns="0" bIns="0" rtlCol="0" anchor="t"/>
          <a:lstStyle/>
          <a:p>
            <a:pPr marL="0" indent="0" algn="l">
              <a:lnSpc>
                <a:spcPts val="2050"/>
              </a:lnSpc>
              <a:buNone/>
            </a:pPr>
            <a:r>
              <a:rPr lang="en-US" sz="1650" dirty="0">
                <a:solidFill>
                  <a:srgbClr val="746558"/>
                </a:solidFill>
                <a:latin typeface="Gelasio Semi Bold" pitchFamily="34" charset="0"/>
                <a:ea typeface="Gelasio Semi Bold" pitchFamily="34" charset="-122"/>
                <a:cs typeface="Gelasio Semi Bold" pitchFamily="34" charset="-120"/>
              </a:rPr>
              <a:t>Data &amp; User Perspectives</a:t>
            </a:r>
            <a:endParaRPr lang="en-US" sz="1650" dirty="0"/>
          </a:p>
        </p:txBody>
      </p:sp>
      <p:sp>
        <p:nvSpPr>
          <p:cNvPr id="18" name="Text 11"/>
          <p:cNvSpPr/>
          <p:nvPr/>
        </p:nvSpPr>
        <p:spPr>
          <a:xfrm>
            <a:off x="2779871" y="6054328"/>
            <a:ext cx="10083760" cy="270034"/>
          </a:xfrm>
          <a:prstGeom prst="rect">
            <a:avLst/>
          </a:prstGeom>
          <a:noFill/>
          <a:ln/>
        </p:spPr>
        <p:txBody>
          <a:bodyPr wrap="none" lIns="0" tIns="0" rIns="0" bIns="0" rtlCol="0" anchor="t"/>
          <a:lstStyle/>
          <a:p>
            <a:pPr marL="0" indent="0" algn="l">
              <a:lnSpc>
                <a:spcPts val="2100"/>
              </a:lnSpc>
              <a:buNone/>
            </a:pPr>
            <a:r>
              <a:rPr lang="en-US" sz="1300" dirty="0">
                <a:solidFill>
                  <a:srgbClr val="746558"/>
                </a:solidFill>
                <a:latin typeface="Gelasio" pitchFamily="34" charset="0"/>
                <a:ea typeface="Gelasio" pitchFamily="34" charset="-122"/>
                <a:cs typeface="Gelasio" pitchFamily="34" charset="-120"/>
              </a:rPr>
              <a:t>What empirical evidence tells us about diversity in international arbitration.</a:t>
            </a:r>
            <a:endParaRPr lang="en-US" sz="1300" dirty="0"/>
          </a:p>
        </p:txBody>
      </p:sp>
      <p:pic>
        <p:nvPicPr>
          <p:cNvPr id="19" name="Image 5" descr="preencoded.png"/>
          <p:cNvPicPr>
            <a:picLocks noChangeAspect="1"/>
          </p:cNvPicPr>
          <p:nvPr/>
        </p:nvPicPr>
        <p:blipFill>
          <a:blip r:embed="rId8"/>
          <a:stretch>
            <a:fillRect/>
          </a:stretch>
        </p:blipFill>
        <p:spPr>
          <a:xfrm>
            <a:off x="1766768" y="6533555"/>
            <a:ext cx="844272" cy="1013103"/>
          </a:xfrm>
          <a:prstGeom prst="rect">
            <a:avLst/>
          </a:prstGeom>
        </p:spPr>
      </p:pic>
      <p:sp>
        <p:nvSpPr>
          <p:cNvPr id="20" name="Text 12"/>
          <p:cNvSpPr/>
          <p:nvPr/>
        </p:nvSpPr>
        <p:spPr>
          <a:xfrm>
            <a:off x="2779871" y="6702385"/>
            <a:ext cx="2360057" cy="263843"/>
          </a:xfrm>
          <a:prstGeom prst="rect">
            <a:avLst/>
          </a:prstGeom>
          <a:noFill/>
          <a:ln/>
        </p:spPr>
        <p:txBody>
          <a:bodyPr wrap="none" lIns="0" tIns="0" rIns="0" bIns="0" rtlCol="0" anchor="t"/>
          <a:lstStyle/>
          <a:p>
            <a:pPr marL="0" indent="0" algn="l">
              <a:lnSpc>
                <a:spcPts val="2050"/>
              </a:lnSpc>
              <a:buNone/>
            </a:pPr>
            <a:r>
              <a:rPr lang="en-US" sz="1650" dirty="0">
                <a:solidFill>
                  <a:srgbClr val="746558"/>
                </a:solidFill>
                <a:latin typeface="Gelasio Semi Bold" pitchFamily="34" charset="0"/>
                <a:ea typeface="Gelasio Semi Bold" pitchFamily="34" charset="-122"/>
                <a:cs typeface="Gelasio Semi Bold" pitchFamily="34" charset="-120"/>
              </a:rPr>
              <a:t>Operational Playbooks</a:t>
            </a:r>
            <a:endParaRPr lang="en-US" sz="1650" dirty="0"/>
          </a:p>
        </p:txBody>
      </p:sp>
      <p:sp>
        <p:nvSpPr>
          <p:cNvPr id="21" name="Text 13"/>
          <p:cNvSpPr/>
          <p:nvPr/>
        </p:nvSpPr>
        <p:spPr>
          <a:xfrm>
            <a:off x="2779871" y="7067431"/>
            <a:ext cx="10083760" cy="270034"/>
          </a:xfrm>
          <a:prstGeom prst="rect">
            <a:avLst/>
          </a:prstGeom>
          <a:noFill/>
          <a:ln/>
        </p:spPr>
        <p:txBody>
          <a:bodyPr wrap="none" lIns="0" tIns="0" rIns="0" bIns="0" rtlCol="0" anchor="t"/>
          <a:lstStyle/>
          <a:p>
            <a:pPr marL="0" indent="0" algn="l">
              <a:lnSpc>
                <a:spcPts val="2100"/>
              </a:lnSpc>
              <a:buNone/>
            </a:pPr>
            <a:r>
              <a:rPr lang="en-US" sz="1300" dirty="0">
                <a:solidFill>
                  <a:srgbClr val="746558"/>
                </a:solidFill>
                <a:latin typeface="Gelasio" pitchFamily="34" charset="0"/>
                <a:ea typeface="Gelasio" pitchFamily="34" charset="-122"/>
                <a:cs typeface="Gelasio" pitchFamily="34" charset="-120"/>
              </a:rPr>
              <a:t>Practical strategies for counsel, institutions, and arbitrators to enhance inclusion.</a:t>
            </a:r>
            <a:endParaRPr lang="en-US" sz="13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Shape 0"/>
          <p:cNvSpPr/>
          <p:nvPr/>
        </p:nvSpPr>
        <p:spPr>
          <a:xfrm>
            <a:off x="243840" y="938451"/>
            <a:ext cx="14142720" cy="6352699"/>
          </a:xfrm>
          <a:prstGeom prst="roundRect">
            <a:avLst>
              <a:gd name="adj" fmla="val 453"/>
            </a:avLst>
          </a:prstGeom>
          <a:solidFill>
            <a:srgbClr val="F9F6F0"/>
          </a:solidFill>
          <a:ln/>
        </p:spPr>
        <p:txBody>
          <a:bodyPr/>
          <a:lstStyle/>
          <a:p>
            <a:endParaRPr lang="en-US"/>
          </a:p>
        </p:txBody>
      </p:sp>
      <p:sp>
        <p:nvSpPr>
          <p:cNvPr id="3" name="Text 1"/>
          <p:cNvSpPr/>
          <p:nvPr/>
        </p:nvSpPr>
        <p:spPr>
          <a:xfrm>
            <a:off x="1011198" y="1466017"/>
            <a:ext cx="8044696" cy="479584"/>
          </a:xfrm>
          <a:prstGeom prst="rect">
            <a:avLst/>
          </a:prstGeom>
          <a:noFill/>
          <a:ln/>
        </p:spPr>
        <p:txBody>
          <a:bodyPr wrap="none" lIns="0" tIns="0" rIns="0" bIns="0" rtlCol="0" anchor="t"/>
          <a:lstStyle/>
          <a:p>
            <a:pPr marL="0" indent="0" algn="l">
              <a:lnSpc>
                <a:spcPts val="3750"/>
              </a:lnSpc>
              <a:buNone/>
            </a:pPr>
            <a:r>
              <a:rPr lang="en-US" sz="3000" dirty="0">
                <a:solidFill>
                  <a:srgbClr val="484237"/>
                </a:solidFill>
                <a:latin typeface="Gelasio Semi Bold" pitchFamily="34" charset="0"/>
                <a:ea typeface="Gelasio Semi Bold" pitchFamily="34" charset="-122"/>
                <a:cs typeface="Gelasio Semi Bold" pitchFamily="34" charset="-120"/>
              </a:rPr>
              <a:t>Digital Inclusion in the Post-Pandemic Era</a:t>
            </a:r>
            <a:endParaRPr lang="en-US" sz="3000" dirty="0"/>
          </a:p>
        </p:txBody>
      </p:sp>
      <p:sp>
        <p:nvSpPr>
          <p:cNvPr id="4" name="Text 2"/>
          <p:cNvSpPr/>
          <p:nvPr/>
        </p:nvSpPr>
        <p:spPr>
          <a:xfrm>
            <a:off x="1011198" y="2353151"/>
            <a:ext cx="2877860" cy="359688"/>
          </a:xfrm>
          <a:prstGeom prst="rect">
            <a:avLst/>
          </a:prstGeom>
          <a:noFill/>
          <a:ln/>
        </p:spPr>
        <p:txBody>
          <a:bodyPr wrap="none" lIns="0" tIns="0" rIns="0" bIns="0" rtlCol="0" anchor="t"/>
          <a:lstStyle/>
          <a:p>
            <a:pPr marL="0" indent="0" algn="l">
              <a:lnSpc>
                <a:spcPts val="2800"/>
              </a:lnSpc>
              <a:buNone/>
            </a:pPr>
            <a:r>
              <a:rPr lang="en-US" sz="2250" dirty="0">
                <a:solidFill>
                  <a:srgbClr val="484237"/>
                </a:solidFill>
                <a:latin typeface="Gelasio Semi Bold" pitchFamily="34" charset="0"/>
                <a:ea typeface="Gelasio Semi Bold" pitchFamily="34" charset="-122"/>
                <a:cs typeface="Gelasio Semi Bold" pitchFamily="34" charset="-120"/>
              </a:rPr>
              <a:t>Opportunities</a:t>
            </a:r>
            <a:endParaRPr lang="en-US" sz="2250" dirty="0"/>
          </a:p>
        </p:txBody>
      </p:sp>
      <p:sp>
        <p:nvSpPr>
          <p:cNvPr id="5" name="Text 3"/>
          <p:cNvSpPr/>
          <p:nvPr/>
        </p:nvSpPr>
        <p:spPr>
          <a:xfrm>
            <a:off x="1011198" y="2904649"/>
            <a:ext cx="6070044" cy="306824"/>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746558"/>
                </a:solidFill>
                <a:latin typeface="Gelasio" pitchFamily="34" charset="0"/>
                <a:ea typeface="Gelasio" pitchFamily="34" charset="-122"/>
                <a:cs typeface="Gelasio" pitchFamily="34" charset="-120"/>
              </a:rPr>
              <a:t>Virtual hearings have lowered geographical barriers to participation</a:t>
            </a:r>
            <a:endParaRPr lang="en-US" sz="1500" dirty="0"/>
          </a:p>
        </p:txBody>
      </p:sp>
      <p:sp>
        <p:nvSpPr>
          <p:cNvPr id="6" name="Text 4"/>
          <p:cNvSpPr/>
          <p:nvPr/>
        </p:nvSpPr>
        <p:spPr>
          <a:xfrm>
            <a:off x="1011198" y="3278505"/>
            <a:ext cx="6070044" cy="613648"/>
          </a:xfrm>
          <a:prstGeom prst="rect">
            <a:avLst/>
          </a:prstGeom>
          <a:noFill/>
          <a:ln/>
        </p:spPr>
        <p:txBody>
          <a:bodyPr wrap="square" lIns="0" tIns="0" rIns="0" bIns="0" rtlCol="0" anchor="t"/>
          <a:lstStyle/>
          <a:p>
            <a:pPr marL="342900" indent="-342900" algn="l">
              <a:lnSpc>
                <a:spcPts val="2400"/>
              </a:lnSpc>
              <a:buSzPct val="100000"/>
              <a:buChar char="•"/>
            </a:pPr>
            <a:r>
              <a:rPr lang="en-US" sz="1500" dirty="0">
                <a:solidFill>
                  <a:srgbClr val="746558"/>
                </a:solidFill>
                <a:latin typeface="Gelasio" pitchFamily="34" charset="0"/>
                <a:ea typeface="Gelasio" pitchFamily="34" charset="-122"/>
                <a:cs typeface="Gelasio" pitchFamily="34" charset="-120"/>
              </a:rPr>
              <a:t>Remote proceedings reduce travel costs that previously limited arbitrator diversity</a:t>
            </a:r>
            <a:endParaRPr lang="en-US" sz="1500" dirty="0"/>
          </a:p>
        </p:txBody>
      </p:sp>
      <p:sp>
        <p:nvSpPr>
          <p:cNvPr id="7" name="Text 5"/>
          <p:cNvSpPr/>
          <p:nvPr/>
        </p:nvSpPr>
        <p:spPr>
          <a:xfrm>
            <a:off x="1011198" y="3959185"/>
            <a:ext cx="6070044" cy="613648"/>
          </a:xfrm>
          <a:prstGeom prst="rect">
            <a:avLst/>
          </a:prstGeom>
          <a:noFill/>
          <a:ln/>
        </p:spPr>
        <p:txBody>
          <a:bodyPr wrap="square" lIns="0" tIns="0" rIns="0" bIns="0" rtlCol="0" anchor="t"/>
          <a:lstStyle/>
          <a:p>
            <a:pPr marL="342900" indent="-342900" algn="l">
              <a:lnSpc>
                <a:spcPts val="2400"/>
              </a:lnSpc>
              <a:buSzPct val="100000"/>
              <a:buChar char="•"/>
            </a:pPr>
            <a:r>
              <a:rPr lang="en-US" sz="1500" dirty="0">
                <a:solidFill>
                  <a:srgbClr val="746558"/>
                </a:solidFill>
                <a:latin typeface="Gelasio" pitchFamily="34" charset="0"/>
                <a:ea typeface="Gelasio" pitchFamily="34" charset="-122"/>
                <a:cs typeface="Gelasio" pitchFamily="34" charset="-120"/>
              </a:rPr>
              <a:t>Technology enables participation of experts and arbitrators from underrepresented regions</a:t>
            </a:r>
            <a:endParaRPr lang="en-US" sz="1500" dirty="0"/>
          </a:p>
        </p:txBody>
      </p:sp>
      <p:sp>
        <p:nvSpPr>
          <p:cNvPr id="8" name="Text 6"/>
          <p:cNvSpPr/>
          <p:nvPr/>
        </p:nvSpPr>
        <p:spPr>
          <a:xfrm>
            <a:off x="1011198" y="4639866"/>
            <a:ext cx="6070044" cy="613648"/>
          </a:xfrm>
          <a:prstGeom prst="rect">
            <a:avLst/>
          </a:prstGeom>
          <a:noFill/>
          <a:ln/>
        </p:spPr>
        <p:txBody>
          <a:bodyPr wrap="square" lIns="0" tIns="0" rIns="0" bIns="0" rtlCol="0" anchor="t"/>
          <a:lstStyle/>
          <a:p>
            <a:pPr marL="342900" indent="-342900" algn="l">
              <a:lnSpc>
                <a:spcPts val="2400"/>
              </a:lnSpc>
              <a:buSzPct val="100000"/>
              <a:buChar char="•"/>
            </a:pPr>
            <a:r>
              <a:rPr lang="en-US" sz="1500" dirty="0">
                <a:solidFill>
                  <a:srgbClr val="746558"/>
                </a:solidFill>
                <a:latin typeface="Gelasio" pitchFamily="34" charset="0"/>
                <a:ea typeface="Gelasio" pitchFamily="34" charset="-122"/>
                <a:cs typeface="Gelasio" pitchFamily="34" charset="-120"/>
              </a:rPr>
              <a:t>Hybrid formats allow flexible tribunal constitution that might otherwise be impractical</a:t>
            </a:r>
            <a:endParaRPr lang="en-US" sz="1500" dirty="0"/>
          </a:p>
        </p:txBody>
      </p:sp>
      <p:sp>
        <p:nvSpPr>
          <p:cNvPr id="9" name="Text 7"/>
          <p:cNvSpPr/>
          <p:nvPr/>
        </p:nvSpPr>
        <p:spPr>
          <a:xfrm>
            <a:off x="7556778" y="2353151"/>
            <a:ext cx="2877860" cy="359688"/>
          </a:xfrm>
          <a:prstGeom prst="rect">
            <a:avLst/>
          </a:prstGeom>
          <a:noFill/>
          <a:ln/>
        </p:spPr>
        <p:txBody>
          <a:bodyPr wrap="none" lIns="0" tIns="0" rIns="0" bIns="0" rtlCol="0" anchor="t"/>
          <a:lstStyle/>
          <a:p>
            <a:pPr marL="0" indent="0" algn="l">
              <a:lnSpc>
                <a:spcPts val="2800"/>
              </a:lnSpc>
              <a:buNone/>
            </a:pPr>
            <a:r>
              <a:rPr lang="en-US" sz="2250" dirty="0">
                <a:solidFill>
                  <a:srgbClr val="484237"/>
                </a:solidFill>
                <a:latin typeface="Gelasio Semi Bold" pitchFamily="34" charset="0"/>
                <a:ea typeface="Gelasio Semi Bold" pitchFamily="34" charset="-122"/>
                <a:cs typeface="Gelasio Semi Bold" pitchFamily="34" charset="-120"/>
              </a:rPr>
              <a:t>Challenges</a:t>
            </a:r>
            <a:endParaRPr lang="en-US" sz="2250" dirty="0"/>
          </a:p>
        </p:txBody>
      </p:sp>
      <p:sp>
        <p:nvSpPr>
          <p:cNvPr id="10" name="Text 8"/>
          <p:cNvSpPr/>
          <p:nvPr/>
        </p:nvSpPr>
        <p:spPr>
          <a:xfrm>
            <a:off x="7556778" y="2904649"/>
            <a:ext cx="6070044" cy="613648"/>
          </a:xfrm>
          <a:prstGeom prst="rect">
            <a:avLst/>
          </a:prstGeom>
          <a:noFill/>
          <a:ln/>
        </p:spPr>
        <p:txBody>
          <a:bodyPr wrap="square" lIns="0" tIns="0" rIns="0" bIns="0" rtlCol="0" anchor="t"/>
          <a:lstStyle/>
          <a:p>
            <a:pPr marL="342900" indent="-342900" algn="l">
              <a:lnSpc>
                <a:spcPts val="2400"/>
              </a:lnSpc>
              <a:buSzPct val="100000"/>
              <a:buChar char="•"/>
            </a:pPr>
            <a:r>
              <a:rPr lang="en-US" sz="1500" dirty="0">
                <a:solidFill>
                  <a:srgbClr val="746558"/>
                </a:solidFill>
                <a:latin typeface="Gelasio" pitchFamily="34" charset="0"/>
                <a:ea typeface="Gelasio" pitchFamily="34" charset="-122"/>
                <a:cs typeface="Gelasio" pitchFamily="34" charset="-120"/>
              </a:rPr>
              <a:t>Bandwidth inequities can create disadvantages for participants in certain regions</a:t>
            </a:r>
            <a:endParaRPr lang="en-US" sz="1500" dirty="0"/>
          </a:p>
        </p:txBody>
      </p:sp>
      <p:sp>
        <p:nvSpPr>
          <p:cNvPr id="11" name="Text 9"/>
          <p:cNvSpPr/>
          <p:nvPr/>
        </p:nvSpPr>
        <p:spPr>
          <a:xfrm>
            <a:off x="7556778" y="3585329"/>
            <a:ext cx="6070044" cy="613648"/>
          </a:xfrm>
          <a:prstGeom prst="rect">
            <a:avLst/>
          </a:prstGeom>
          <a:noFill/>
          <a:ln/>
        </p:spPr>
        <p:txBody>
          <a:bodyPr wrap="square" lIns="0" tIns="0" rIns="0" bIns="0" rtlCol="0" anchor="t"/>
          <a:lstStyle/>
          <a:p>
            <a:pPr marL="342900" indent="-342900" algn="l">
              <a:lnSpc>
                <a:spcPts val="2400"/>
              </a:lnSpc>
              <a:buSzPct val="100000"/>
              <a:buChar char="•"/>
            </a:pPr>
            <a:r>
              <a:rPr lang="en-US" sz="1500" dirty="0">
                <a:solidFill>
                  <a:srgbClr val="746558"/>
                </a:solidFill>
                <a:latin typeface="Gelasio" pitchFamily="34" charset="0"/>
                <a:ea typeface="Gelasio" pitchFamily="34" charset="-122"/>
                <a:cs typeface="Gelasio" pitchFamily="34" charset="-120"/>
              </a:rPr>
              <a:t>Time-zone burdens may fall disproportionately on arbitrators from certain areas</a:t>
            </a:r>
            <a:endParaRPr lang="en-US" sz="1500" dirty="0"/>
          </a:p>
        </p:txBody>
      </p:sp>
      <p:sp>
        <p:nvSpPr>
          <p:cNvPr id="12" name="Text 10"/>
          <p:cNvSpPr/>
          <p:nvPr/>
        </p:nvSpPr>
        <p:spPr>
          <a:xfrm>
            <a:off x="7556778" y="4266009"/>
            <a:ext cx="6070044" cy="613648"/>
          </a:xfrm>
          <a:prstGeom prst="rect">
            <a:avLst/>
          </a:prstGeom>
          <a:noFill/>
          <a:ln/>
        </p:spPr>
        <p:txBody>
          <a:bodyPr wrap="square" lIns="0" tIns="0" rIns="0" bIns="0" rtlCol="0" anchor="t"/>
          <a:lstStyle/>
          <a:p>
            <a:pPr marL="342900" indent="-342900" algn="l">
              <a:lnSpc>
                <a:spcPts val="2400"/>
              </a:lnSpc>
              <a:buSzPct val="100000"/>
              <a:buChar char="•"/>
            </a:pPr>
            <a:r>
              <a:rPr lang="en-US" sz="1500" dirty="0">
                <a:solidFill>
                  <a:srgbClr val="746558"/>
                </a:solidFill>
                <a:latin typeface="Gelasio" pitchFamily="34" charset="0"/>
                <a:ea typeface="Gelasio" pitchFamily="34" charset="-122"/>
                <a:cs typeface="Gelasio" pitchFamily="34" charset="-120"/>
              </a:rPr>
              <a:t>Technology access varies significantly across regions and economic circumstances</a:t>
            </a:r>
            <a:endParaRPr lang="en-US" sz="1500" dirty="0"/>
          </a:p>
        </p:txBody>
      </p:sp>
      <p:sp>
        <p:nvSpPr>
          <p:cNvPr id="13" name="Text 11"/>
          <p:cNvSpPr/>
          <p:nvPr/>
        </p:nvSpPr>
        <p:spPr>
          <a:xfrm>
            <a:off x="7556778" y="4946690"/>
            <a:ext cx="6070044" cy="613648"/>
          </a:xfrm>
          <a:prstGeom prst="rect">
            <a:avLst/>
          </a:prstGeom>
          <a:noFill/>
          <a:ln/>
        </p:spPr>
        <p:txBody>
          <a:bodyPr wrap="square" lIns="0" tIns="0" rIns="0" bIns="0" rtlCol="0" anchor="t"/>
          <a:lstStyle/>
          <a:p>
            <a:pPr marL="342900" indent="-342900" algn="l">
              <a:lnSpc>
                <a:spcPts val="2400"/>
              </a:lnSpc>
              <a:buSzPct val="100000"/>
              <a:buChar char="•"/>
            </a:pPr>
            <a:r>
              <a:rPr lang="en-US" sz="1500" dirty="0">
                <a:solidFill>
                  <a:srgbClr val="746558"/>
                </a:solidFill>
                <a:latin typeface="Gelasio" pitchFamily="34" charset="0"/>
                <a:ea typeface="Gelasio" pitchFamily="34" charset="-122"/>
                <a:cs typeface="Gelasio" pitchFamily="34" charset="-120"/>
              </a:rPr>
              <a:t>Digital literacy remains uneven, potentially limiting effective participation</a:t>
            </a:r>
            <a:endParaRPr lang="en-US" sz="1500" dirty="0"/>
          </a:p>
        </p:txBody>
      </p:sp>
      <p:sp>
        <p:nvSpPr>
          <p:cNvPr id="14" name="Text 12"/>
          <p:cNvSpPr/>
          <p:nvPr/>
        </p:nvSpPr>
        <p:spPr>
          <a:xfrm>
            <a:off x="1011198" y="5843111"/>
            <a:ext cx="12608004" cy="920472"/>
          </a:xfrm>
          <a:prstGeom prst="rect">
            <a:avLst/>
          </a:prstGeom>
          <a:noFill/>
          <a:ln/>
        </p:spPr>
        <p:txBody>
          <a:bodyPr wrap="square" lIns="0" tIns="0" rIns="0" bIns="0" rtlCol="0" anchor="t"/>
          <a:lstStyle/>
          <a:p>
            <a:pPr marL="0" indent="0" algn="l">
              <a:lnSpc>
                <a:spcPts val="2400"/>
              </a:lnSpc>
              <a:buNone/>
            </a:pPr>
            <a:r>
              <a:rPr lang="en-US" sz="1500" dirty="0">
                <a:solidFill>
                  <a:srgbClr val="746558"/>
                </a:solidFill>
                <a:latin typeface="Gelasio" pitchFamily="34" charset="0"/>
                <a:ea typeface="Gelasio" pitchFamily="34" charset="-122"/>
                <a:cs typeface="Gelasio" pitchFamily="34" charset="-120"/>
              </a:rPr>
              <a:t>The solution is not to "go back" to exclusively in-person proceedings, but to </a:t>
            </a:r>
            <a:r>
              <a:rPr lang="en-US" sz="1500" b="1" dirty="0">
                <a:solidFill>
                  <a:srgbClr val="C49F8C"/>
                </a:solidFill>
                <a:latin typeface="Gelasio" pitchFamily="34" charset="0"/>
                <a:ea typeface="Gelasio" pitchFamily="34" charset="-122"/>
                <a:cs typeface="Gelasio" pitchFamily="34" charset="-120"/>
              </a:rPr>
              <a:t>standardise hybrid approaches</a:t>
            </a:r>
            <a:r>
              <a:rPr lang="en-US" sz="1500" dirty="0">
                <a:solidFill>
                  <a:srgbClr val="746558"/>
                </a:solidFill>
                <a:latin typeface="Gelasio" pitchFamily="34" charset="0"/>
                <a:ea typeface="Gelasio" pitchFamily="34" charset="-122"/>
                <a:cs typeface="Gelasio" pitchFamily="34" charset="-120"/>
              </a:rPr>
              <a:t>: remote case management conferences, online expert conferencing, witness examination with translation capacity, and budget lines for digital inclusion to prevent new forms of exclusion.</a:t>
            </a:r>
            <a:endParaRPr lang="en-US" sz="15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sp>
        <p:nvSpPr>
          <p:cNvPr id="2" name="Shape 0"/>
          <p:cNvSpPr/>
          <p:nvPr/>
        </p:nvSpPr>
        <p:spPr>
          <a:xfrm>
            <a:off x="243840" y="1491734"/>
            <a:ext cx="14142720" cy="5246132"/>
          </a:xfrm>
          <a:prstGeom prst="roundRect">
            <a:avLst>
              <a:gd name="adj" fmla="val 549"/>
            </a:avLst>
          </a:prstGeom>
          <a:solidFill>
            <a:srgbClr val="F2F2F2"/>
          </a:solidFill>
          <a:ln/>
        </p:spPr>
        <p:txBody>
          <a:bodyPr/>
          <a:lstStyle/>
          <a:p>
            <a:endParaRPr lang="en-US"/>
          </a:p>
        </p:txBody>
      </p:sp>
      <p:pic>
        <p:nvPicPr>
          <p:cNvPr id="3" name="Image 0" descr="preencoded.png"/>
          <p:cNvPicPr>
            <a:picLocks noChangeAspect="1"/>
          </p:cNvPicPr>
          <p:nvPr/>
        </p:nvPicPr>
        <p:blipFill>
          <a:blip r:embed="rId3"/>
          <a:stretch>
            <a:fillRect/>
          </a:stretch>
        </p:blipFill>
        <p:spPr>
          <a:xfrm>
            <a:off x="243840" y="1491734"/>
            <a:ext cx="5303520" cy="5246132"/>
          </a:xfrm>
          <a:prstGeom prst="rect">
            <a:avLst/>
          </a:prstGeom>
        </p:spPr>
      </p:pic>
      <p:sp>
        <p:nvSpPr>
          <p:cNvPr id="4" name="Text 1"/>
          <p:cNvSpPr/>
          <p:nvPr/>
        </p:nvSpPr>
        <p:spPr>
          <a:xfrm>
            <a:off x="6314718" y="2019300"/>
            <a:ext cx="5364718" cy="599599"/>
          </a:xfrm>
          <a:prstGeom prst="rect">
            <a:avLst/>
          </a:prstGeom>
          <a:noFill/>
          <a:ln/>
        </p:spPr>
        <p:txBody>
          <a:bodyPr wrap="none" lIns="0" tIns="0" rIns="0" bIns="0" rtlCol="0" anchor="t"/>
          <a:lstStyle/>
          <a:p>
            <a:pPr marL="0" indent="0" algn="l">
              <a:lnSpc>
                <a:spcPts val="4700"/>
              </a:lnSpc>
              <a:buNone/>
            </a:pPr>
            <a:r>
              <a:rPr lang="en-US" sz="3750" dirty="0">
                <a:solidFill>
                  <a:srgbClr val="484237"/>
                </a:solidFill>
                <a:latin typeface="Gelasio Semi Bold" pitchFamily="34" charset="0"/>
                <a:ea typeface="Gelasio Semi Bold" pitchFamily="34" charset="-122"/>
                <a:cs typeface="Gelasio Semi Bold" pitchFamily="34" charset="-120"/>
              </a:rPr>
              <a:t>Operational Playbooks</a:t>
            </a:r>
            <a:endParaRPr lang="en-US" sz="3750" dirty="0"/>
          </a:p>
        </p:txBody>
      </p:sp>
      <p:sp>
        <p:nvSpPr>
          <p:cNvPr id="5" name="Text 2"/>
          <p:cNvSpPr/>
          <p:nvPr/>
        </p:nvSpPr>
        <p:spPr>
          <a:xfrm>
            <a:off x="6314718" y="2906673"/>
            <a:ext cx="7304484" cy="959168"/>
          </a:xfrm>
          <a:prstGeom prst="rect">
            <a:avLst/>
          </a:prstGeom>
          <a:noFill/>
          <a:ln/>
        </p:spPr>
        <p:txBody>
          <a:bodyPr wrap="square" lIns="0" tIns="0" rIns="0" bIns="0" rtlCol="0" anchor="t"/>
          <a:lstStyle/>
          <a:p>
            <a:pPr marL="0" indent="0" algn="l">
              <a:lnSpc>
                <a:spcPts val="3750"/>
              </a:lnSpc>
              <a:buNone/>
            </a:pPr>
            <a:r>
              <a:rPr lang="en-US" sz="3000" dirty="0">
                <a:solidFill>
                  <a:srgbClr val="484237"/>
                </a:solidFill>
                <a:latin typeface="Gelasio Semi Bold" pitchFamily="34" charset="0"/>
                <a:ea typeface="Gelasio Semi Bold" pitchFamily="34" charset="-122"/>
                <a:cs typeface="Gelasio Semi Bold" pitchFamily="34" charset="-120"/>
              </a:rPr>
              <a:t>Practical Strategies for Key Stakeholders</a:t>
            </a:r>
            <a:endParaRPr lang="en-US" sz="3000" dirty="0"/>
          </a:p>
        </p:txBody>
      </p:sp>
      <p:sp>
        <p:nvSpPr>
          <p:cNvPr id="6" name="Text 3"/>
          <p:cNvSpPr/>
          <p:nvPr/>
        </p:nvSpPr>
        <p:spPr>
          <a:xfrm>
            <a:off x="6314718" y="4153614"/>
            <a:ext cx="7304484" cy="920472"/>
          </a:xfrm>
          <a:prstGeom prst="rect">
            <a:avLst/>
          </a:prstGeom>
          <a:noFill/>
          <a:ln/>
        </p:spPr>
        <p:txBody>
          <a:bodyPr wrap="square" lIns="0" tIns="0" rIns="0" bIns="0" rtlCol="0" anchor="t"/>
          <a:lstStyle/>
          <a:p>
            <a:pPr marL="0" indent="0" algn="l">
              <a:lnSpc>
                <a:spcPts val="2400"/>
              </a:lnSpc>
              <a:buNone/>
            </a:pPr>
            <a:r>
              <a:rPr lang="en-US" sz="1500" dirty="0">
                <a:solidFill>
                  <a:srgbClr val="000000"/>
                </a:solidFill>
                <a:latin typeface="Gelasio" pitchFamily="34" charset="0"/>
                <a:ea typeface="Gelasio" pitchFamily="34" charset="-122"/>
                <a:cs typeface="Gelasio" pitchFamily="34" charset="-120"/>
              </a:rPr>
              <a:t>Moving from aspiration to implementation requires concrete actions from all participants in the arbitral process. The following playbooks provide practical guidance for each stakeholder group.</a:t>
            </a:r>
            <a:endParaRPr lang="en-US" sz="1500" dirty="0"/>
          </a:p>
        </p:txBody>
      </p:sp>
      <p:sp>
        <p:nvSpPr>
          <p:cNvPr id="7" name="Text 4"/>
          <p:cNvSpPr/>
          <p:nvPr/>
        </p:nvSpPr>
        <p:spPr>
          <a:xfrm>
            <a:off x="6314718" y="5289828"/>
            <a:ext cx="7304484" cy="920472"/>
          </a:xfrm>
          <a:prstGeom prst="rect">
            <a:avLst/>
          </a:prstGeom>
          <a:noFill/>
          <a:ln/>
        </p:spPr>
        <p:txBody>
          <a:bodyPr wrap="square" lIns="0" tIns="0" rIns="0" bIns="0" rtlCol="0" anchor="t"/>
          <a:lstStyle/>
          <a:p>
            <a:pPr marL="0" indent="0" algn="l">
              <a:lnSpc>
                <a:spcPts val="2400"/>
              </a:lnSpc>
              <a:buNone/>
            </a:pPr>
            <a:r>
              <a:rPr lang="en-US" sz="1500" dirty="0">
                <a:solidFill>
                  <a:srgbClr val="000000"/>
                </a:solidFill>
                <a:latin typeface="Gelasio" pitchFamily="34" charset="0"/>
                <a:ea typeface="Gelasio" pitchFamily="34" charset="-122"/>
                <a:cs typeface="Gelasio" pitchFamily="34" charset="-120"/>
              </a:rPr>
              <a:t>Meaningful change requires coordinated effort across the arbitration ecosystem, with each actor taking responsibility for enhancing diversity within their sphere of influence.</a:t>
            </a:r>
            <a:endParaRPr lang="en-US" sz="15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sp>
        <p:nvSpPr>
          <p:cNvPr id="2" name="Shape 0"/>
          <p:cNvSpPr/>
          <p:nvPr/>
        </p:nvSpPr>
        <p:spPr>
          <a:xfrm>
            <a:off x="1745575" y="243840"/>
            <a:ext cx="11139130" cy="7772400"/>
          </a:xfrm>
          <a:prstGeom prst="roundRect">
            <a:avLst>
              <a:gd name="adj" fmla="val 292"/>
            </a:avLst>
          </a:prstGeom>
          <a:solidFill>
            <a:srgbClr val="F9F6F0"/>
          </a:solidFill>
          <a:ln/>
        </p:spPr>
        <p:txBody>
          <a:bodyPr/>
          <a:lstStyle/>
          <a:p>
            <a:endParaRPr lang="en-US"/>
          </a:p>
        </p:txBody>
      </p:sp>
      <p:sp>
        <p:nvSpPr>
          <p:cNvPr id="3" name="Text 1"/>
          <p:cNvSpPr/>
          <p:nvPr/>
        </p:nvSpPr>
        <p:spPr>
          <a:xfrm>
            <a:off x="2349937" y="659368"/>
            <a:ext cx="4612243" cy="377666"/>
          </a:xfrm>
          <a:prstGeom prst="rect">
            <a:avLst/>
          </a:prstGeom>
          <a:noFill/>
          <a:ln/>
        </p:spPr>
        <p:txBody>
          <a:bodyPr wrap="none" lIns="0" tIns="0" rIns="0" bIns="0" rtlCol="0" anchor="t"/>
          <a:lstStyle/>
          <a:p>
            <a:pPr marL="0" indent="0" algn="l">
              <a:lnSpc>
                <a:spcPts val="2950"/>
              </a:lnSpc>
              <a:buNone/>
            </a:pPr>
            <a:r>
              <a:rPr lang="en-US" sz="2350" dirty="0">
                <a:solidFill>
                  <a:srgbClr val="484237"/>
                </a:solidFill>
                <a:latin typeface="Gelasio Semi Bold" pitchFamily="34" charset="0"/>
                <a:ea typeface="Gelasio Semi Bold" pitchFamily="34" charset="-122"/>
                <a:cs typeface="Gelasio Semi Bold" pitchFamily="34" charset="-120"/>
              </a:rPr>
              <a:t>Operational Playbook: Counsel</a:t>
            </a:r>
            <a:endParaRPr lang="en-US" sz="2350" dirty="0"/>
          </a:p>
        </p:txBody>
      </p:sp>
      <p:sp>
        <p:nvSpPr>
          <p:cNvPr id="4" name="Shape 2"/>
          <p:cNvSpPr/>
          <p:nvPr/>
        </p:nvSpPr>
        <p:spPr>
          <a:xfrm>
            <a:off x="2349937" y="1565791"/>
            <a:ext cx="4889659" cy="2501979"/>
          </a:xfrm>
          <a:prstGeom prst="roundRect">
            <a:avLst>
              <a:gd name="adj" fmla="val 2924"/>
            </a:avLst>
          </a:prstGeom>
          <a:solidFill>
            <a:srgbClr val="F9F6F0"/>
          </a:solidFill>
          <a:ln/>
        </p:spPr>
        <p:txBody>
          <a:bodyPr/>
          <a:lstStyle/>
          <a:p>
            <a:endParaRPr lang="en-US"/>
          </a:p>
        </p:txBody>
      </p:sp>
      <p:sp>
        <p:nvSpPr>
          <p:cNvPr id="5" name="Shape 3"/>
          <p:cNvSpPr/>
          <p:nvPr/>
        </p:nvSpPr>
        <p:spPr>
          <a:xfrm>
            <a:off x="2349937" y="1550551"/>
            <a:ext cx="4889659" cy="60960"/>
          </a:xfrm>
          <a:prstGeom prst="roundRect">
            <a:avLst>
              <a:gd name="adj" fmla="val 37183"/>
            </a:avLst>
          </a:prstGeom>
          <a:solidFill>
            <a:srgbClr val="D3C5B6"/>
          </a:solidFill>
          <a:ln/>
        </p:spPr>
        <p:txBody>
          <a:bodyPr/>
          <a:lstStyle/>
          <a:p>
            <a:endParaRPr lang="en-US"/>
          </a:p>
        </p:txBody>
      </p:sp>
      <p:sp>
        <p:nvSpPr>
          <p:cNvPr id="6" name="Shape 4"/>
          <p:cNvSpPr/>
          <p:nvPr/>
        </p:nvSpPr>
        <p:spPr>
          <a:xfrm>
            <a:off x="4568130" y="1339215"/>
            <a:ext cx="453271" cy="453271"/>
          </a:xfrm>
          <a:prstGeom prst="roundRect">
            <a:avLst>
              <a:gd name="adj" fmla="val 201734"/>
            </a:avLst>
          </a:prstGeom>
          <a:solidFill>
            <a:srgbClr val="D3C5B6"/>
          </a:solidFill>
          <a:ln/>
        </p:spPr>
        <p:txBody>
          <a:bodyPr/>
          <a:lstStyle/>
          <a:p>
            <a:endParaRPr lang="en-US"/>
          </a:p>
        </p:txBody>
      </p:sp>
      <p:sp>
        <p:nvSpPr>
          <p:cNvPr id="7" name="Text 5"/>
          <p:cNvSpPr/>
          <p:nvPr/>
        </p:nvSpPr>
        <p:spPr>
          <a:xfrm>
            <a:off x="4704100" y="1452563"/>
            <a:ext cx="181332" cy="226576"/>
          </a:xfrm>
          <a:prstGeom prst="rect">
            <a:avLst/>
          </a:prstGeom>
          <a:noFill/>
          <a:ln/>
        </p:spPr>
        <p:txBody>
          <a:bodyPr wrap="none" lIns="0" tIns="0" rIns="0" bIns="0" rtlCol="0" anchor="t"/>
          <a:lstStyle/>
          <a:p>
            <a:pPr marL="0" indent="0" algn="l">
              <a:lnSpc>
                <a:spcPts val="2250"/>
              </a:lnSpc>
              <a:buNone/>
            </a:pPr>
            <a:r>
              <a:rPr lang="en-US" sz="1400" dirty="0">
                <a:solidFill>
                  <a:srgbClr val="000000"/>
                </a:solidFill>
                <a:latin typeface="Gelasio Semi Bold" pitchFamily="34" charset="0"/>
                <a:ea typeface="Gelasio Semi Bold" pitchFamily="34" charset="-122"/>
                <a:cs typeface="Gelasio Semi Bold" pitchFamily="34" charset="-120"/>
              </a:rPr>
              <a:t>1</a:t>
            </a:r>
            <a:endParaRPr lang="en-US" sz="1400" dirty="0"/>
          </a:p>
        </p:txBody>
      </p:sp>
      <p:sp>
        <p:nvSpPr>
          <p:cNvPr id="8" name="Text 6"/>
          <p:cNvSpPr/>
          <p:nvPr/>
        </p:nvSpPr>
        <p:spPr>
          <a:xfrm>
            <a:off x="2516267" y="1943457"/>
            <a:ext cx="2656403" cy="235982"/>
          </a:xfrm>
          <a:prstGeom prst="rect">
            <a:avLst/>
          </a:prstGeom>
          <a:noFill/>
          <a:ln/>
        </p:spPr>
        <p:txBody>
          <a:bodyPr wrap="none" lIns="0" tIns="0" rIns="0" bIns="0" rtlCol="0" anchor="t"/>
          <a:lstStyle/>
          <a:p>
            <a:pPr marL="0" indent="0" algn="l">
              <a:lnSpc>
                <a:spcPts val="1850"/>
              </a:lnSpc>
              <a:buNone/>
            </a:pPr>
            <a:r>
              <a:rPr lang="en-US" sz="1450" dirty="0">
                <a:solidFill>
                  <a:srgbClr val="746558"/>
                </a:solidFill>
                <a:latin typeface="Gelasio Semi Bold" pitchFamily="34" charset="0"/>
                <a:ea typeface="Gelasio Semi Bold" pitchFamily="34" charset="-122"/>
                <a:cs typeface="Gelasio Semi Bold" pitchFamily="34" charset="-120"/>
              </a:rPr>
              <a:t>Diverse Shortlists by Default</a:t>
            </a:r>
            <a:endParaRPr lang="en-US" sz="1450" dirty="0"/>
          </a:p>
        </p:txBody>
      </p:sp>
      <p:sp>
        <p:nvSpPr>
          <p:cNvPr id="9" name="Text 7"/>
          <p:cNvSpPr/>
          <p:nvPr/>
        </p:nvSpPr>
        <p:spPr>
          <a:xfrm>
            <a:off x="2516267" y="2270046"/>
            <a:ext cx="4556998" cy="483394"/>
          </a:xfrm>
          <a:prstGeom prst="rect">
            <a:avLst/>
          </a:prstGeom>
          <a:noFill/>
          <a:ln/>
        </p:spPr>
        <p:txBody>
          <a:bodyPr wrap="square" lIns="0" tIns="0" rIns="0" bIns="0" rtlCol="0" anchor="t"/>
          <a:lstStyle/>
          <a:p>
            <a:pPr marL="0" indent="0" algn="l">
              <a:lnSpc>
                <a:spcPts val="1900"/>
              </a:lnSpc>
              <a:buNone/>
            </a:pPr>
            <a:r>
              <a:rPr lang="en-US" sz="1150" dirty="0">
                <a:solidFill>
                  <a:srgbClr val="746558"/>
                </a:solidFill>
                <a:latin typeface="Gelasio" pitchFamily="34" charset="0"/>
                <a:ea typeface="Gelasio" pitchFamily="34" charset="-122"/>
                <a:cs typeface="Gelasio" pitchFamily="34" charset="-120"/>
              </a:rPr>
              <a:t>Make diverse candidate consideration the standard practice, not an exception</a:t>
            </a:r>
            <a:endParaRPr lang="en-US" sz="1150" dirty="0"/>
          </a:p>
        </p:txBody>
      </p:sp>
      <p:sp>
        <p:nvSpPr>
          <p:cNvPr id="10" name="Text 8"/>
          <p:cNvSpPr/>
          <p:nvPr/>
        </p:nvSpPr>
        <p:spPr>
          <a:xfrm>
            <a:off x="2516267" y="2844046"/>
            <a:ext cx="4556998" cy="483394"/>
          </a:xfrm>
          <a:prstGeom prst="rect">
            <a:avLst/>
          </a:prstGeom>
          <a:noFill/>
          <a:ln/>
        </p:spPr>
        <p:txBody>
          <a:bodyPr wrap="square" lIns="0" tIns="0" rIns="0" bIns="0" rtlCol="0" anchor="t"/>
          <a:lstStyle/>
          <a:p>
            <a:pPr marL="0" indent="0" algn="l">
              <a:lnSpc>
                <a:spcPts val="1900"/>
              </a:lnSpc>
              <a:buNone/>
            </a:pPr>
            <a:r>
              <a:rPr lang="en-US" sz="1150" dirty="0">
                <a:solidFill>
                  <a:srgbClr val="746558"/>
                </a:solidFill>
                <a:latin typeface="Gelasio" pitchFamily="34" charset="0"/>
                <a:ea typeface="Gelasio" pitchFamily="34" charset="-122"/>
                <a:cs typeface="Gelasio" pitchFamily="34" charset="-120"/>
              </a:rPr>
              <a:t>Include candidates from underrepresented regions, genders, and backgrounds in every selection process</a:t>
            </a:r>
            <a:endParaRPr lang="en-US" sz="1150" dirty="0"/>
          </a:p>
        </p:txBody>
      </p:sp>
      <p:sp>
        <p:nvSpPr>
          <p:cNvPr id="11" name="Text 9"/>
          <p:cNvSpPr/>
          <p:nvPr/>
        </p:nvSpPr>
        <p:spPr>
          <a:xfrm>
            <a:off x="2516267" y="3418046"/>
            <a:ext cx="4556998" cy="241697"/>
          </a:xfrm>
          <a:prstGeom prst="rect">
            <a:avLst/>
          </a:prstGeom>
          <a:noFill/>
          <a:ln/>
        </p:spPr>
        <p:txBody>
          <a:bodyPr wrap="none" lIns="0" tIns="0" rIns="0" bIns="0" rtlCol="0" anchor="t"/>
          <a:lstStyle/>
          <a:p>
            <a:pPr marL="0" indent="0" algn="l">
              <a:lnSpc>
                <a:spcPts val="1900"/>
              </a:lnSpc>
              <a:buNone/>
            </a:pPr>
            <a:r>
              <a:rPr lang="en-US" sz="1150" dirty="0">
                <a:solidFill>
                  <a:srgbClr val="746558"/>
                </a:solidFill>
                <a:latin typeface="Gelasio" pitchFamily="34" charset="0"/>
                <a:ea typeface="Gelasio" pitchFamily="34" charset="-122"/>
                <a:cs typeface="Gelasio" pitchFamily="34" charset="-120"/>
              </a:rPr>
              <a:t>Set internal policies requiring consideration of diverse candidates</a:t>
            </a:r>
            <a:endParaRPr lang="en-US" sz="1150" dirty="0"/>
          </a:p>
        </p:txBody>
      </p:sp>
      <p:sp>
        <p:nvSpPr>
          <p:cNvPr id="12" name="Shape 10"/>
          <p:cNvSpPr/>
          <p:nvPr/>
        </p:nvSpPr>
        <p:spPr>
          <a:xfrm>
            <a:off x="7390686" y="1565791"/>
            <a:ext cx="4889659" cy="2501979"/>
          </a:xfrm>
          <a:prstGeom prst="roundRect">
            <a:avLst>
              <a:gd name="adj" fmla="val 2924"/>
            </a:avLst>
          </a:prstGeom>
          <a:solidFill>
            <a:srgbClr val="F9F6F0"/>
          </a:solidFill>
          <a:ln/>
        </p:spPr>
        <p:txBody>
          <a:bodyPr/>
          <a:lstStyle/>
          <a:p>
            <a:endParaRPr lang="en-US"/>
          </a:p>
        </p:txBody>
      </p:sp>
      <p:sp>
        <p:nvSpPr>
          <p:cNvPr id="13" name="Shape 11"/>
          <p:cNvSpPr/>
          <p:nvPr/>
        </p:nvSpPr>
        <p:spPr>
          <a:xfrm>
            <a:off x="7390686" y="1550551"/>
            <a:ext cx="4889659" cy="60960"/>
          </a:xfrm>
          <a:prstGeom prst="roundRect">
            <a:avLst>
              <a:gd name="adj" fmla="val 37183"/>
            </a:avLst>
          </a:prstGeom>
          <a:solidFill>
            <a:srgbClr val="D3C5B6"/>
          </a:solidFill>
          <a:ln/>
        </p:spPr>
        <p:txBody>
          <a:bodyPr/>
          <a:lstStyle/>
          <a:p>
            <a:endParaRPr lang="en-US"/>
          </a:p>
        </p:txBody>
      </p:sp>
      <p:sp>
        <p:nvSpPr>
          <p:cNvPr id="14" name="Shape 12"/>
          <p:cNvSpPr/>
          <p:nvPr/>
        </p:nvSpPr>
        <p:spPr>
          <a:xfrm>
            <a:off x="9608880" y="1339215"/>
            <a:ext cx="453271" cy="453271"/>
          </a:xfrm>
          <a:prstGeom prst="roundRect">
            <a:avLst>
              <a:gd name="adj" fmla="val 201734"/>
            </a:avLst>
          </a:prstGeom>
          <a:solidFill>
            <a:srgbClr val="D3C5B6"/>
          </a:solidFill>
          <a:ln/>
        </p:spPr>
        <p:txBody>
          <a:bodyPr/>
          <a:lstStyle/>
          <a:p>
            <a:endParaRPr lang="en-US"/>
          </a:p>
        </p:txBody>
      </p:sp>
      <p:sp>
        <p:nvSpPr>
          <p:cNvPr id="15" name="Text 13"/>
          <p:cNvSpPr/>
          <p:nvPr/>
        </p:nvSpPr>
        <p:spPr>
          <a:xfrm>
            <a:off x="9744849" y="1452563"/>
            <a:ext cx="181332" cy="226576"/>
          </a:xfrm>
          <a:prstGeom prst="rect">
            <a:avLst/>
          </a:prstGeom>
          <a:noFill/>
          <a:ln/>
        </p:spPr>
        <p:txBody>
          <a:bodyPr wrap="none" lIns="0" tIns="0" rIns="0" bIns="0" rtlCol="0" anchor="t"/>
          <a:lstStyle/>
          <a:p>
            <a:pPr marL="0" indent="0" algn="l">
              <a:lnSpc>
                <a:spcPts val="2250"/>
              </a:lnSpc>
              <a:buNone/>
            </a:pPr>
            <a:r>
              <a:rPr lang="en-US" sz="1400" dirty="0">
                <a:solidFill>
                  <a:srgbClr val="000000"/>
                </a:solidFill>
                <a:latin typeface="Gelasio Semi Bold" pitchFamily="34" charset="0"/>
                <a:ea typeface="Gelasio Semi Bold" pitchFamily="34" charset="-122"/>
                <a:cs typeface="Gelasio Semi Bold" pitchFamily="34" charset="-120"/>
              </a:rPr>
              <a:t>2</a:t>
            </a:r>
            <a:endParaRPr lang="en-US" sz="1400" dirty="0"/>
          </a:p>
        </p:txBody>
      </p:sp>
      <p:sp>
        <p:nvSpPr>
          <p:cNvPr id="16" name="Text 14"/>
          <p:cNvSpPr/>
          <p:nvPr/>
        </p:nvSpPr>
        <p:spPr>
          <a:xfrm>
            <a:off x="7557016" y="1943457"/>
            <a:ext cx="1888807" cy="235982"/>
          </a:xfrm>
          <a:prstGeom prst="rect">
            <a:avLst/>
          </a:prstGeom>
          <a:noFill/>
          <a:ln/>
        </p:spPr>
        <p:txBody>
          <a:bodyPr wrap="none" lIns="0" tIns="0" rIns="0" bIns="0" rtlCol="0" anchor="t"/>
          <a:lstStyle/>
          <a:p>
            <a:pPr marL="0" indent="0" algn="l">
              <a:lnSpc>
                <a:spcPts val="1850"/>
              </a:lnSpc>
              <a:buNone/>
            </a:pPr>
            <a:r>
              <a:rPr lang="en-US" sz="1450" dirty="0">
                <a:solidFill>
                  <a:srgbClr val="746558"/>
                </a:solidFill>
                <a:latin typeface="Gelasio Semi Bold" pitchFamily="34" charset="0"/>
                <a:ea typeface="Gelasio Semi Bold" pitchFamily="34" charset="-122"/>
                <a:cs typeface="Gelasio Semi Bold" pitchFamily="34" charset="-120"/>
              </a:rPr>
              <a:t>Nomination Memos</a:t>
            </a:r>
            <a:endParaRPr lang="en-US" sz="1450" dirty="0"/>
          </a:p>
        </p:txBody>
      </p:sp>
      <p:sp>
        <p:nvSpPr>
          <p:cNvPr id="17" name="Text 15"/>
          <p:cNvSpPr/>
          <p:nvPr/>
        </p:nvSpPr>
        <p:spPr>
          <a:xfrm>
            <a:off x="7557016" y="2270046"/>
            <a:ext cx="4556998" cy="483394"/>
          </a:xfrm>
          <a:prstGeom prst="rect">
            <a:avLst/>
          </a:prstGeom>
          <a:noFill/>
          <a:ln/>
        </p:spPr>
        <p:txBody>
          <a:bodyPr wrap="square" lIns="0" tIns="0" rIns="0" bIns="0" rtlCol="0" anchor="t"/>
          <a:lstStyle/>
          <a:p>
            <a:pPr marL="0" indent="0" algn="l">
              <a:lnSpc>
                <a:spcPts val="1900"/>
              </a:lnSpc>
              <a:buNone/>
            </a:pPr>
            <a:r>
              <a:rPr lang="en-US" sz="1150" dirty="0">
                <a:solidFill>
                  <a:srgbClr val="746558"/>
                </a:solidFill>
                <a:latin typeface="Gelasio" pitchFamily="34" charset="0"/>
                <a:ea typeface="Gelasio" pitchFamily="34" charset="-122"/>
                <a:cs typeface="Gelasio" pitchFamily="34" charset="-120"/>
              </a:rPr>
              <a:t>Develop structured nomination memoranda that record sector fit, language capabilities, and independence analysis</a:t>
            </a:r>
            <a:endParaRPr lang="en-US" sz="1150" dirty="0"/>
          </a:p>
        </p:txBody>
      </p:sp>
      <p:sp>
        <p:nvSpPr>
          <p:cNvPr id="18" name="Text 16"/>
          <p:cNvSpPr/>
          <p:nvPr/>
        </p:nvSpPr>
        <p:spPr>
          <a:xfrm>
            <a:off x="7557016" y="2844046"/>
            <a:ext cx="4556998" cy="483394"/>
          </a:xfrm>
          <a:prstGeom prst="rect">
            <a:avLst/>
          </a:prstGeom>
          <a:noFill/>
          <a:ln/>
        </p:spPr>
        <p:txBody>
          <a:bodyPr wrap="square" lIns="0" tIns="0" rIns="0" bIns="0" rtlCol="0" anchor="t"/>
          <a:lstStyle/>
          <a:p>
            <a:pPr marL="0" indent="0" algn="l">
              <a:lnSpc>
                <a:spcPts val="1900"/>
              </a:lnSpc>
              <a:buNone/>
            </a:pPr>
            <a:r>
              <a:rPr lang="en-US" sz="1150" dirty="0">
                <a:solidFill>
                  <a:srgbClr val="746558"/>
                </a:solidFill>
                <a:latin typeface="Gelasio" pitchFamily="34" charset="0"/>
                <a:ea typeface="Gelasio" pitchFamily="34" charset="-122"/>
                <a:cs typeface="Gelasio" pitchFamily="34" charset="-120"/>
              </a:rPr>
              <a:t>Apply the IBA Guidelines colour lists systematically to all candidates</a:t>
            </a:r>
            <a:endParaRPr lang="en-US" sz="1150" dirty="0"/>
          </a:p>
        </p:txBody>
      </p:sp>
      <p:sp>
        <p:nvSpPr>
          <p:cNvPr id="19" name="Text 17"/>
          <p:cNvSpPr/>
          <p:nvPr/>
        </p:nvSpPr>
        <p:spPr>
          <a:xfrm>
            <a:off x="7557016" y="3418046"/>
            <a:ext cx="4556998" cy="483394"/>
          </a:xfrm>
          <a:prstGeom prst="rect">
            <a:avLst/>
          </a:prstGeom>
          <a:noFill/>
          <a:ln/>
        </p:spPr>
        <p:txBody>
          <a:bodyPr wrap="square" lIns="0" tIns="0" rIns="0" bIns="0" rtlCol="0" anchor="t"/>
          <a:lstStyle/>
          <a:p>
            <a:pPr marL="0" indent="0" algn="l">
              <a:lnSpc>
                <a:spcPts val="1900"/>
              </a:lnSpc>
              <a:buNone/>
            </a:pPr>
            <a:r>
              <a:rPr lang="en-US" sz="1150" dirty="0">
                <a:solidFill>
                  <a:srgbClr val="746558"/>
                </a:solidFill>
                <a:latin typeface="Gelasio" pitchFamily="34" charset="0"/>
                <a:ea typeface="Gelasio" pitchFamily="34" charset="-122"/>
                <a:cs typeface="Gelasio" pitchFamily="34" charset="-120"/>
              </a:rPr>
              <a:t>Document selection rationale to ensure decisions are based on qualifications, not familiarity</a:t>
            </a:r>
            <a:endParaRPr lang="en-US" sz="1150" dirty="0"/>
          </a:p>
        </p:txBody>
      </p:sp>
      <p:sp>
        <p:nvSpPr>
          <p:cNvPr id="20" name="Shape 18"/>
          <p:cNvSpPr/>
          <p:nvPr/>
        </p:nvSpPr>
        <p:spPr>
          <a:xfrm>
            <a:off x="2349937" y="4445437"/>
            <a:ext cx="4889659" cy="2501979"/>
          </a:xfrm>
          <a:prstGeom prst="roundRect">
            <a:avLst>
              <a:gd name="adj" fmla="val 2924"/>
            </a:avLst>
          </a:prstGeom>
          <a:solidFill>
            <a:srgbClr val="F9F6F0"/>
          </a:solidFill>
          <a:ln/>
        </p:spPr>
        <p:txBody>
          <a:bodyPr/>
          <a:lstStyle/>
          <a:p>
            <a:endParaRPr lang="en-US"/>
          </a:p>
        </p:txBody>
      </p:sp>
      <p:sp>
        <p:nvSpPr>
          <p:cNvPr id="21" name="Shape 19"/>
          <p:cNvSpPr/>
          <p:nvPr/>
        </p:nvSpPr>
        <p:spPr>
          <a:xfrm>
            <a:off x="2349937" y="4430197"/>
            <a:ext cx="4889659" cy="60960"/>
          </a:xfrm>
          <a:prstGeom prst="roundRect">
            <a:avLst>
              <a:gd name="adj" fmla="val 37183"/>
            </a:avLst>
          </a:prstGeom>
          <a:solidFill>
            <a:srgbClr val="D3C5B6"/>
          </a:solidFill>
          <a:ln/>
        </p:spPr>
        <p:txBody>
          <a:bodyPr/>
          <a:lstStyle/>
          <a:p>
            <a:endParaRPr lang="en-US"/>
          </a:p>
        </p:txBody>
      </p:sp>
      <p:sp>
        <p:nvSpPr>
          <p:cNvPr id="22" name="Shape 20"/>
          <p:cNvSpPr/>
          <p:nvPr/>
        </p:nvSpPr>
        <p:spPr>
          <a:xfrm>
            <a:off x="4568130" y="4218861"/>
            <a:ext cx="453271" cy="453271"/>
          </a:xfrm>
          <a:prstGeom prst="roundRect">
            <a:avLst>
              <a:gd name="adj" fmla="val 201734"/>
            </a:avLst>
          </a:prstGeom>
          <a:solidFill>
            <a:srgbClr val="D3C5B6"/>
          </a:solidFill>
          <a:ln/>
        </p:spPr>
        <p:txBody>
          <a:bodyPr/>
          <a:lstStyle/>
          <a:p>
            <a:endParaRPr lang="en-US"/>
          </a:p>
        </p:txBody>
      </p:sp>
      <p:sp>
        <p:nvSpPr>
          <p:cNvPr id="23" name="Text 21"/>
          <p:cNvSpPr/>
          <p:nvPr/>
        </p:nvSpPr>
        <p:spPr>
          <a:xfrm>
            <a:off x="4704100" y="4332208"/>
            <a:ext cx="181332" cy="226576"/>
          </a:xfrm>
          <a:prstGeom prst="rect">
            <a:avLst/>
          </a:prstGeom>
          <a:noFill/>
          <a:ln/>
        </p:spPr>
        <p:txBody>
          <a:bodyPr wrap="none" lIns="0" tIns="0" rIns="0" bIns="0" rtlCol="0" anchor="t"/>
          <a:lstStyle/>
          <a:p>
            <a:pPr marL="0" indent="0" algn="l">
              <a:lnSpc>
                <a:spcPts val="2250"/>
              </a:lnSpc>
              <a:buNone/>
            </a:pPr>
            <a:r>
              <a:rPr lang="en-US" sz="1400" dirty="0">
                <a:solidFill>
                  <a:srgbClr val="000000"/>
                </a:solidFill>
                <a:latin typeface="Gelasio Semi Bold" pitchFamily="34" charset="0"/>
                <a:ea typeface="Gelasio Semi Bold" pitchFamily="34" charset="-122"/>
                <a:cs typeface="Gelasio Semi Bold" pitchFamily="34" charset="-120"/>
              </a:rPr>
              <a:t>3</a:t>
            </a:r>
            <a:endParaRPr lang="en-US" sz="1400" dirty="0"/>
          </a:p>
        </p:txBody>
      </p:sp>
      <p:sp>
        <p:nvSpPr>
          <p:cNvPr id="24" name="Text 22"/>
          <p:cNvSpPr/>
          <p:nvPr/>
        </p:nvSpPr>
        <p:spPr>
          <a:xfrm>
            <a:off x="2516267" y="4823103"/>
            <a:ext cx="1888807" cy="235982"/>
          </a:xfrm>
          <a:prstGeom prst="rect">
            <a:avLst/>
          </a:prstGeom>
          <a:noFill/>
          <a:ln/>
        </p:spPr>
        <p:txBody>
          <a:bodyPr wrap="none" lIns="0" tIns="0" rIns="0" bIns="0" rtlCol="0" anchor="t"/>
          <a:lstStyle/>
          <a:p>
            <a:pPr marL="0" indent="0" algn="l">
              <a:lnSpc>
                <a:spcPts val="1850"/>
              </a:lnSpc>
              <a:buNone/>
            </a:pPr>
            <a:r>
              <a:rPr lang="en-US" sz="1450" dirty="0">
                <a:solidFill>
                  <a:srgbClr val="746558"/>
                </a:solidFill>
                <a:latin typeface="Gelasio Semi Bold" pitchFamily="34" charset="0"/>
                <a:ea typeface="Gelasio Semi Bold" pitchFamily="34" charset="-122"/>
                <a:cs typeface="Gelasio Semi Bold" pitchFamily="34" charset="-120"/>
              </a:rPr>
              <a:t>Internal Trackers</a:t>
            </a:r>
            <a:endParaRPr lang="en-US" sz="1450" dirty="0"/>
          </a:p>
        </p:txBody>
      </p:sp>
      <p:sp>
        <p:nvSpPr>
          <p:cNvPr id="25" name="Text 23"/>
          <p:cNvSpPr/>
          <p:nvPr/>
        </p:nvSpPr>
        <p:spPr>
          <a:xfrm>
            <a:off x="2516267" y="5149691"/>
            <a:ext cx="4556998" cy="483394"/>
          </a:xfrm>
          <a:prstGeom prst="rect">
            <a:avLst/>
          </a:prstGeom>
          <a:noFill/>
          <a:ln/>
        </p:spPr>
        <p:txBody>
          <a:bodyPr wrap="square" lIns="0" tIns="0" rIns="0" bIns="0" rtlCol="0" anchor="t"/>
          <a:lstStyle/>
          <a:p>
            <a:pPr marL="0" indent="0" algn="l">
              <a:lnSpc>
                <a:spcPts val="1900"/>
              </a:lnSpc>
              <a:buNone/>
            </a:pPr>
            <a:r>
              <a:rPr lang="en-US" sz="1150" dirty="0">
                <a:solidFill>
                  <a:srgbClr val="746558"/>
                </a:solidFill>
                <a:latin typeface="Gelasio" pitchFamily="34" charset="0"/>
                <a:ea typeface="Gelasio" pitchFamily="34" charset="-122"/>
                <a:cs typeface="Gelasio" pitchFamily="34" charset="-120"/>
              </a:rPr>
              <a:t>Maintain an internal dashboard tracking nominations by sector, language, region, and repeat-appointment rate</a:t>
            </a:r>
            <a:endParaRPr lang="en-US" sz="1150" dirty="0"/>
          </a:p>
        </p:txBody>
      </p:sp>
      <p:sp>
        <p:nvSpPr>
          <p:cNvPr id="26" name="Text 24"/>
          <p:cNvSpPr/>
          <p:nvPr/>
        </p:nvSpPr>
        <p:spPr>
          <a:xfrm>
            <a:off x="2516267" y="5723692"/>
            <a:ext cx="4556998" cy="483394"/>
          </a:xfrm>
          <a:prstGeom prst="rect">
            <a:avLst/>
          </a:prstGeom>
          <a:noFill/>
          <a:ln/>
        </p:spPr>
        <p:txBody>
          <a:bodyPr wrap="square" lIns="0" tIns="0" rIns="0" bIns="0" rtlCol="0" anchor="t"/>
          <a:lstStyle/>
          <a:p>
            <a:pPr marL="0" indent="0" algn="l">
              <a:lnSpc>
                <a:spcPts val="1900"/>
              </a:lnSpc>
              <a:buNone/>
            </a:pPr>
            <a:r>
              <a:rPr lang="en-US" sz="1150" dirty="0">
                <a:solidFill>
                  <a:srgbClr val="746558"/>
                </a:solidFill>
                <a:latin typeface="Gelasio" pitchFamily="34" charset="0"/>
                <a:ea typeface="Gelasio" pitchFamily="34" charset="-122"/>
                <a:cs typeface="Gelasio" pitchFamily="34" charset="-120"/>
              </a:rPr>
              <a:t>Review data regularly to identify patterns and opportunities for improvement</a:t>
            </a:r>
            <a:endParaRPr lang="en-US" sz="1150" dirty="0"/>
          </a:p>
        </p:txBody>
      </p:sp>
      <p:sp>
        <p:nvSpPr>
          <p:cNvPr id="27" name="Text 25"/>
          <p:cNvSpPr/>
          <p:nvPr/>
        </p:nvSpPr>
        <p:spPr>
          <a:xfrm>
            <a:off x="2516267" y="6297692"/>
            <a:ext cx="4556998" cy="483394"/>
          </a:xfrm>
          <a:prstGeom prst="rect">
            <a:avLst/>
          </a:prstGeom>
          <a:noFill/>
          <a:ln/>
        </p:spPr>
        <p:txBody>
          <a:bodyPr wrap="square" lIns="0" tIns="0" rIns="0" bIns="0" rtlCol="0" anchor="t"/>
          <a:lstStyle/>
          <a:p>
            <a:pPr marL="0" indent="0" algn="l">
              <a:lnSpc>
                <a:spcPts val="1900"/>
              </a:lnSpc>
              <a:buNone/>
            </a:pPr>
            <a:r>
              <a:rPr lang="en-US" sz="1150" dirty="0">
                <a:solidFill>
                  <a:srgbClr val="746558"/>
                </a:solidFill>
                <a:latin typeface="Gelasio" pitchFamily="34" charset="0"/>
                <a:ea typeface="Gelasio" pitchFamily="34" charset="-122"/>
                <a:cs typeface="Gelasio" pitchFamily="34" charset="-120"/>
              </a:rPr>
              <a:t>Share aggregated statistics with clients to demonstrate commitment to diversity</a:t>
            </a:r>
            <a:endParaRPr lang="en-US" sz="1150" dirty="0"/>
          </a:p>
        </p:txBody>
      </p:sp>
      <p:sp>
        <p:nvSpPr>
          <p:cNvPr id="28" name="Shape 26"/>
          <p:cNvSpPr/>
          <p:nvPr/>
        </p:nvSpPr>
        <p:spPr>
          <a:xfrm>
            <a:off x="7390686" y="4445437"/>
            <a:ext cx="4889659" cy="2501979"/>
          </a:xfrm>
          <a:prstGeom prst="roundRect">
            <a:avLst>
              <a:gd name="adj" fmla="val 2924"/>
            </a:avLst>
          </a:prstGeom>
          <a:solidFill>
            <a:srgbClr val="F9F6F0"/>
          </a:solidFill>
          <a:ln/>
        </p:spPr>
        <p:txBody>
          <a:bodyPr/>
          <a:lstStyle/>
          <a:p>
            <a:endParaRPr lang="en-US"/>
          </a:p>
        </p:txBody>
      </p:sp>
      <p:sp>
        <p:nvSpPr>
          <p:cNvPr id="29" name="Shape 27"/>
          <p:cNvSpPr/>
          <p:nvPr/>
        </p:nvSpPr>
        <p:spPr>
          <a:xfrm>
            <a:off x="7390686" y="4430197"/>
            <a:ext cx="4889659" cy="60960"/>
          </a:xfrm>
          <a:prstGeom prst="roundRect">
            <a:avLst>
              <a:gd name="adj" fmla="val 37183"/>
            </a:avLst>
          </a:prstGeom>
          <a:solidFill>
            <a:srgbClr val="D3C5B6"/>
          </a:solidFill>
          <a:ln/>
        </p:spPr>
        <p:txBody>
          <a:bodyPr/>
          <a:lstStyle/>
          <a:p>
            <a:endParaRPr lang="en-US"/>
          </a:p>
        </p:txBody>
      </p:sp>
      <p:sp>
        <p:nvSpPr>
          <p:cNvPr id="30" name="Shape 28"/>
          <p:cNvSpPr/>
          <p:nvPr/>
        </p:nvSpPr>
        <p:spPr>
          <a:xfrm>
            <a:off x="9608880" y="4218861"/>
            <a:ext cx="453271" cy="453271"/>
          </a:xfrm>
          <a:prstGeom prst="roundRect">
            <a:avLst>
              <a:gd name="adj" fmla="val 201734"/>
            </a:avLst>
          </a:prstGeom>
          <a:solidFill>
            <a:srgbClr val="D3C5B6"/>
          </a:solidFill>
          <a:ln/>
        </p:spPr>
        <p:txBody>
          <a:bodyPr/>
          <a:lstStyle/>
          <a:p>
            <a:endParaRPr lang="en-US"/>
          </a:p>
        </p:txBody>
      </p:sp>
      <p:sp>
        <p:nvSpPr>
          <p:cNvPr id="31" name="Text 29"/>
          <p:cNvSpPr/>
          <p:nvPr/>
        </p:nvSpPr>
        <p:spPr>
          <a:xfrm>
            <a:off x="9744849" y="4332208"/>
            <a:ext cx="181332" cy="226576"/>
          </a:xfrm>
          <a:prstGeom prst="rect">
            <a:avLst/>
          </a:prstGeom>
          <a:noFill/>
          <a:ln/>
        </p:spPr>
        <p:txBody>
          <a:bodyPr wrap="none" lIns="0" tIns="0" rIns="0" bIns="0" rtlCol="0" anchor="t"/>
          <a:lstStyle/>
          <a:p>
            <a:pPr marL="0" indent="0" algn="l">
              <a:lnSpc>
                <a:spcPts val="2250"/>
              </a:lnSpc>
              <a:buNone/>
            </a:pPr>
            <a:r>
              <a:rPr lang="en-US" sz="1400" dirty="0">
                <a:solidFill>
                  <a:srgbClr val="000000"/>
                </a:solidFill>
                <a:latin typeface="Gelasio Semi Bold" pitchFamily="34" charset="0"/>
                <a:ea typeface="Gelasio Semi Bold" pitchFamily="34" charset="-122"/>
                <a:cs typeface="Gelasio Semi Bold" pitchFamily="34" charset="-120"/>
              </a:rPr>
              <a:t>4</a:t>
            </a:r>
            <a:endParaRPr lang="en-US" sz="1400" dirty="0"/>
          </a:p>
        </p:txBody>
      </p:sp>
      <p:sp>
        <p:nvSpPr>
          <p:cNvPr id="32" name="Text 30"/>
          <p:cNvSpPr/>
          <p:nvPr/>
        </p:nvSpPr>
        <p:spPr>
          <a:xfrm>
            <a:off x="7557016" y="4823103"/>
            <a:ext cx="2249091" cy="235982"/>
          </a:xfrm>
          <a:prstGeom prst="rect">
            <a:avLst/>
          </a:prstGeom>
          <a:noFill/>
          <a:ln/>
        </p:spPr>
        <p:txBody>
          <a:bodyPr wrap="none" lIns="0" tIns="0" rIns="0" bIns="0" rtlCol="0" anchor="t"/>
          <a:lstStyle/>
          <a:p>
            <a:pPr marL="0" indent="0" algn="l">
              <a:lnSpc>
                <a:spcPts val="1850"/>
              </a:lnSpc>
              <a:buNone/>
            </a:pPr>
            <a:r>
              <a:rPr lang="en-US" sz="1450" dirty="0">
                <a:solidFill>
                  <a:srgbClr val="746558"/>
                </a:solidFill>
                <a:latin typeface="Gelasio Semi Bold" pitchFamily="34" charset="0"/>
                <a:ea typeface="Gelasio Semi Bold" pitchFamily="34" charset="-122"/>
                <a:cs typeface="Gelasio Semi Bold" pitchFamily="34" charset="-120"/>
              </a:rPr>
              <a:t>First-Time Nominations</a:t>
            </a:r>
            <a:endParaRPr lang="en-US" sz="1450" dirty="0"/>
          </a:p>
        </p:txBody>
      </p:sp>
      <p:sp>
        <p:nvSpPr>
          <p:cNvPr id="33" name="Text 31"/>
          <p:cNvSpPr/>
          <p:nvPr/>
        </p:nvSpPr>
        <p:spPr>
          <a:xfrm>
            <a:off x="7557016" y="5149691"/>
            <a:ext cx="4556998" cy="483394"/>
          </a:xfrm>
          <a:prstGeom prst="rect">
            <a:avLst/>
          </a:prstGeom>
          <a:noFill/>
          <a:ln/>
        </p:spPr>
        <p:txBody>
          <a:bodyPr wrap="square" lIns="0" tIns="0" rIns="0" bIns="0" rtlCol="0" anchor="t"/>
          <a:lstStyle/>
          <a:p>
            <a:pPr marL="0" indent="0" algn="l">
              <a:lnSpc>
                <a:spcPts val="1900"/>
              </a:lnSpc>
              <a:buNone/>
            </a:pPr>
            <a:r>
              <a:rPr lang="en-US" sz="1150" dirty="0">
                <a:solidFill>
                  <a:srgbClr val="746558"/>
                </a:solidFill>
                <a:latin typeface="Gelasio" pitchFamily="34" charset="0"/>
                <a:ea typeface="Gelasio" pitchFamily="34" charset="-122"/>
                <a:cs typeface="Gelasio" pitchFamily="34" charset="-120"/>
              </a:rPr>
              <a:t>Include at least one genuinely first-time candidate with precise expertise required in each selection process</a:t>
            </a:r>
            <a:endParaRPr lang="en-US" sz="1150" dirty="0"/>
          </a:p>
        </p:txBody>
      </p:sp>
      <p:sp>
        <p:nvSpPr>
          <p:cNvPr id="34" name="Text 32"/>
          <p:cNvSpPr/>
          <p:nvPr/>
        </p:nvSpPr>
        <p:spPr>
          <a:xfrm>
            <a:off x="7557016" y="5723692"/>
            <a:ext cx="4556998" cy="483394"/>
          </a:xfrm>
          <a:prstGeom prst="rect">
            <a:avLst/>
          </a:prstGeom>
          <a:noFill/>
          <a:ln/>
        </p:spPr>
        <p:txBody>
          <a:bodyPr wrap="square" lIns="0" tIns="0" rIns="0" bIns="0" rtlCol="0" anchor="t"/>
          <a:lstStyle/>
          <a:p>
            <a:pPr marL="0" indent="0" algn="l">
              <a:lnSpc>
                <a:spcPts val="1900"/>
              </a:lnSpc>
              <a:buNone/>
            </a:pPr>
            <a:r>
              <a:rPr lang="en-US" sz="1150" dirty="0">
                <a:solidFill>
                  <a:srgbClr val="746558"/>
                </a:solidFill>
                <a:latin typeface="Gelasio" pitchFamily="34" charset="0"/>
                <a:ea typeface="Gelasio" pitchFamily="34" charset="-122"/>
                <a:cs typeface="Gelasio" pitchFamily="34" charset="-120"/>
              </a:rPr>
              <a:t>Pair less experienced arbitrators with seasoned chairs to mitigate perceived risk</a:t>
            </a:r>
            <a:endParaRPr lang="en-US" sz="1150" dirty="0"/>
          </a:p>
        </p:txBody>
      </p:sp>
      <p:sp>
        <p:nvSpPr>
          <p:cNvPr id="35" name="Text 33"/>
          <p:cNvSpPr/>
          <p:nvPr/>
        </p:nvSpPr>
        <p:spPr>
          <a:xfrm>
            <a:off x="7557016" y="6297692"/>
            <a:ext cx="4556998" cy="483394"/>
          </a:xfrm>
          <a:prstGeom prst="rect">
            <a:avLst/>
          </a:prstGeom>
          <a:noFill/>
          <a:ln/>
        </p:spPr>
        <p:txBody>
          <a:bodyPr wrap="square" lIns="0" tIns="0" rIns="0" bIns="0" rtlCol="0" anchor="t"/>
          <a:lstStyle/>
          <a:p>
            <a:pPr marL="0" indent="0" algn="l">
              <a:lnSpc>
                <a:spcPts val="1900"/>
              </a:lnSpc>
              <a:buNone/>
            </a:pPr>
            <a:r>
              <a:rPr lang="en-US" sz="1150" dirty="0">
                <a:solidFill>
                  <a:srgbClr val="746558"/>
                </a:solidFill>
                <a:latin typeface="Gelasio" pitchFamily="34" charset="0"/>
                <a:ea typeface="Gelasio" pitchFamily="34" charset="-122"/>
                <a:cs typeface="Gelasio" pitchFamily="34" charset="-120"/>
              </a:rPr>
              <a:t>Utilize tools like Arbitrator Intelligence to identify qualified new candidates</a:t>
            </a:r>
            <a:endParaRPr lang="en-US" sz="1150" dirty="0"/>
          </a:p>
        </p:txBody>
      </p:sp>
      <p:sp>
        <p:nvSpPr>
          <p:cNvPr id="36" name="Text 34"/>
          <p:cNvSpPr/>
          <p:nvPr/>
        </p:nvSpPr>
        <p:spPr>
          <a:xfrm>
            <a:off x="2349937" y="7117318"/>
            <a:ext cx="9930408" cy="483394"/>
          </a:xfrm>
          <a:prstGeom prst="rect">
            <a:avLst/>
          </a:prstGeom>
          <a:noFill/>
          <a:ln/>
        </p:spPr>
        <p:txBody>
          <a:bodyPr wrap="square" lIns="0" tIns="0" rIns="0" bIns="0" rtlCol="0" anchor="t"/>
          <a:lstStyle/>
          <a:p>
            <a:pPr marL="0" indent="0" algn="l">
              <a:lnSpc>
                <a:spcPts val="1900"/>
              </a:lnSpc>
              <a:buNone/>
            </a:pPr>
            <a:r>
              <a:rPr lang="en-US" sz="1150" dirty="0">
                <a:solidFill>
                  <a:srgbClr val="746558"/>
                </a:solidFill>
                <a:latin typeface="Gelasio" pitchFamily="34" charset="0"/>
                <a:ea typeface="Gelasio" pitchFamily="34" charset="-122"/>
                <a:cs typeface="Gelasio" pitchFamily="34" charset="-120"/>
              </a:rPr>
              <a:t>Counsel serve as critical gatekeepers in the arbitrator selection process—their commitment to diversity can drive systemic change throughout the arbitration ecosystem.</a:t>
            </a:r>
            <a:endParaRPr lang="en-US" sz="115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sp>
        <p:nvSpPr>
          <p:cNvPr id="2" name="Shape 0"/>
          <p:cNvSpPr/>
          <p:nvPr/>
        </p:nvSpPr>
        <p:spPr>
          <a:xfrm>
            <a:off x="1045250" y="243840"/>
            <a:ext cx="12539901" cy="7764542"/>
          </a:xfrm>
          <a:prstGeom prst="roundRect">
            <a:avLst>
              <a:gd name="adj" fmla="val 329"/>
            </a:avLst>
          </a:prstGeom>
          <a:solidFill>
            <a:srgbClr val="F9F6F0"/>
          </a:solidFill>
          <a:ln/>
        </p:spPr>
        <p:txBody>
          <a:bodyPr/>
          <a:lstStyle/>
          <a:p>
            <a:endParaRPr lang="en-US"/>
          </a:p>
        </p:txBody>
      </p:sp>
      <p:sp>
        <p:nvSpPr>
          <p:cNvPr id="3" name="Text 1"/>
          <p:cNvSpPr/>
          <p:nvPr/>
        </p:nvSpPr>
        <p:spPr>
          <a:xfrm>
            <a:off x="1725692" y="711637"/>
            <a:ext cx="5811203" cy="425291"/>
          </a:xfrm>
          <a:prstGeom prst="rect">
            <a:avLst/>
          </a:prstGeom>
          <a:noFill/>
          <a:ln/>
        </p:spPr>
        <p:txBody>
          <a:bodyPr wrap="none" lIns="0" tIns="0" rIns="0" bIns="0" rtlCol="0" anchor="t"/>
          <a:lstStyle/>
          <a:p>
            <a:pPr marL="0" indent="0" algn="l">
              <a:lnSpc>
                <a:spcPts val="3300"/>
              </a:lnSpc>
              <a:buNone/>
            </a:pPr>
            <a:r>
              <a:rPr lang="en-US" sz="2650" dirty="0">
                <a:solidFill>
                  <a:srgbClr val="484237"/>
                </a:solidFill>
                <a:latin typeface="Gelasio Semi Bold" pitchFamily="34" charset="0"/>
                <a:ea typeface="Gelasio Semi Bold" pitchFamily="34" charset="-122"/>
                <a:cs typeface="Gelasio Semi Bold" pitchFamily="34" charset="-120"/>
              </a:rPr>
              <a:t>Operational Playbook: Institutions</a:t>
            </a:r>
            <a:endParaRPr lang="en-US" sz="2650" dirty="0"/>
          </a:p>
        </p:txBody>
      </p:sp>
      <p:sp>
        <p:nvSpPr>
          <p:cNvPr id="4" name="Shape 2"/>
          <p:cNvSpPr/>
          <p:nvPr/>
        </p:nvSpPr>
        <p:spPr>
          <a:xfrm>
            <a:off x="1725692" y="1477089"/>
            <a:ext cx="5504498" cy="2578894"/>
          </a:xfrm>
          <a:prstGeom prst="roundRect">
            <a:avLst>
              <a:gd name="adj" fmla="val 989"/>
            </a:avLst>
          </a:prstGeom>
          <a:solidFill>
            <a:srgbClr val="EEE8DD"/>
          </a:solidFill>
          <a:ln/>
        </p:spPr>
        <p:txBody>
          <a:bodyPr/>
          <a:lstStyle/>
          <a:p>
            <a:endParaRPr lang="en-US"/>
          </a:p>
        </p:txBody>
      </p:sp>
      <p:sp>
        <p:nvSpPr>
          <p:cNvPr id="5" name="Shape 3"/>
          <p:cNvSpPr/>
          <p:nvPr/>
        </p:nvSpPr>
        <p:spPr>
          <a:xfrm>
            <a:off x="1895713" y="1647111"/>
            <a:ext cx="510302" cy="510302"/>
          </a:xfrm>
          <a:prstGeom prst="roundRect">
            <a:avLst>
              <a:gd name="adj" fmla="val 17917009"/>
            </a:avLst>
          </a:prstGeom>
          <a:solidFill>
            <a:srgbClr val="D3C5B6"/>
          </a:solidFill>
          <a:ln/>
        </p:spPr>
        <p:txBody>
          <a:bodyPr/>
          <a:lstStyle/>
          <a:p>
            <a:endParaRPr lang="en-US"/>
          </a:p>
        </p:txBody>
      </p:sp>
      <p:pic>
        <p:nvPicPr>
          <p:cNvPr id="6" name="Image 0" descr="preencoded.png"/>
          <p:cNvPicPr>
            <a:picLocks noChangeAspect="1"/>
          </p:cNvPicPr>
          <p:nvPr/>
        </p:nvPicPr>
        <p:blipFill>
          <a:blip r:embed="rId3"/>
          <a:stretch>
            <a:fillRect/>
          </a:stretch>
        </p:blipFill>
        <p:spPr>
          <a:xfrm>
            <a:off x="2036088" y="1758672"/>
            <a:ext cx="229553" cy="287060"/>
          </a:xfrm>
          <a:prstGeom prst="rect">
            <a:avLst/>
          </a:prstGeom>
        </p:spPr>
      </p:pic>
      <p:sp>
        <p:nvSpPr>
          <p:cNvPr id="7" name="Text 4"/>
          <p:cNvSpPr/>
          <p:nvPr/>
        </p:nvSpPr>
        <p:spPr>
          <a:xfrm>
            <a:off x="1895713" y="2327434"/>
            <a:ext cx="3348752" cy="265747"/>
          </a:xfrm>
          <a:prstGeom prst="rect">
            <a:avLst/>
          </a:prstGeom>
          <a:noFill/>
          <a:ln/>
        </p:spPr>
        <p:txBody>
          <a:bodyPr wrap="none" lIns="0" tIns="0" rIns="0" bIns="0" rtlCol="0" anchor="t"/>
          <a:lstStyle/>
          <a:p>
            <a:pPr marL="0" indent="0" algn="l">
              <a:lnSpc>
                <a:spcPts val="2050"/>
              </a:lnSpc>
              <a:buNone/>
            </a:pPr>
            <a:r>
              <a:rPr lang="en-US" sz="1650" dirty="0">
                <a:solidFill>
                  <a:srgbClr val="746558"/>
                </a:solidFill>
                <a:latin typeface="Gelasio Semi Bold" pitchFamily="34" charset="0"/>
                <a:ea typeface="Gelasio Semi Bold" pitchFamily="34" charset="-122"/>
                <a:cs typeface="Gelasio Semi Bold" pitchFamily="34" charset="-120"/>
              </a:rPr>
              <a:t>Publish Disaggregated Statistics</a:t>
            </a:r>
            <a:endParaRPr lang="en-US" sz="1650" dirty="0"/>
          </a:p>
        </p:txBody>
      </p:sp>
      <p:sp>
        <p:nvSpPr>
          <p:cNvPr id="8" name="Text 5"/>
          <p:cNvSpPr/>
          <p:nvPr/>
        </p:nvSpPr>
        <p:spPr>
          <a:xfrm>
            <a:off x="1895713" y="2695218"/>
            <a:ext cx="5164455" cy="816531"/>
          </a:xfrm>
          <a:prstGeom prst="rect">
            <a:avLst/>
          </a:prstGeom>
          <a:noFill/>
          <a:ln/>
        </p:spPr>
        <p:txBody>
          <a:bodyPr wrap="square" lIns="0" tIns="0" rIns="0" bIns="0" rtlCol="0" anchor="t"/>
          <a:lstStyle/>
          <a:p>
            <a:pPr marL="0" indent="0" algn="l">
              <a:lnSpc>
                <a:spcPts val="2100"/>
              </a:lnSpc>
              <a:buNone/>
            </a:pPr>
            <a:r>
              <a:rPr lang="en-US" sz="1300" dirty="0">
                <a:solidFill>
                  <a:srgbClr val="746558"/>
                </a:solidFill>
                <a:latin typeface="Gelasio" pitchFamily="34" charset="0"/>
                <a:ea typeface="Gelasio" pitchFamily="34" charset="-122"/>
                <a:cs typeface="Gelasio" pitchFamily="34" charset="-120"/>
              </a:rPr>
              <a:t>Release detailed data on appointments including gender, region, appointing channel (party vs institution vs co-arbitrator), language capabilities, and repeat-appointment rates</a:t>
            </a:r>
            <a:endParaRPr lang="en-US" sz="1300" dirty="0"/>
          </a:p>
        </p:txBody>
      </p:sp>
      <p:sp>
        <p:nvSpPr>
          <p:cNvPr id="9" name="Text 6"/>
          <p:cNvSpPr/>
          <p:nvPr/>
        </p:nvSpPr>
        <p:spPr>
          <a:xfrm>
            <a:off x="1895713" y="3613785"/>
            <a:ext cx="5164455" cy="272177"/>
          </a:xfrm>
          <a:prstGeom prst="rect">
            <a:avLst/>
          </a:prstGeom>
          <a:noFill/>
          <a:ln/>
        </p:spPr>
        <p:txBody>
          <a:bodyPr wrap="none" lIns="0" tIns="0" rIns="0" bIns="0" rtlCol="0" anchor="t"/>
          <a:lstStyle/>
          <a:p>
            <a:pPr marL="0" indent="0" algn="l">
              <a:lnSpc>
                <a:spcPts val="2100"/>
              </a:lnSpc>
              <a:buNone/>
            </a:pPr>
            <a:r>
              <a:rPr lang="en-US" sz="1300" dirty="0">
                <a:solidFill>
                  <a:srgbClr val="746558"/>
                </a:solidFill>
                <a:latin typeface="Gelasio" pitchFamily="34" charset="0"/>
                <a:ea typeface="Gelasio" pitchFamily="34" charset="-122"/>
                <a:cs typeface="Gelasio" pitchFamily="34" charset="-120"/>
              </a:rPr>
              <a:t>Track year-on-year progress against diversity metrics</a:t>
            </a:r>
            <a:endParaRPr lang="en-US" sz="1300" dirty="0"/>
          </a:p>
        </p:txBody>
      </p:sp>
      <p:sp>
        <p:nvSpPr>
          <p:cNvPr id="10" name="Shape 7"/>
          <p:cNvSpPr/>
          <p:nvPr/>
        </p:nvSpPr>
        <p:spPr>
          <a:xfrm>
            <a:off x="7400211" y="1477089"/>
            <a:ext cx="5504498" cy="2578894"/>
          </a:xfrm>
          <a:prstGeom prst="roundRect">
            <a:avLst>
              <a:gd name="adj" fmla="val 989"/>
            </a:avLst>
          </a:prstGeom>
          <a:solidFill>
            <a:srgbClr val="EEE8DD"/>
          </a:solidFill>
          <a:ln/>
        </p:spPr>
        <p:txBody>
          <a:bodyPr/>
          <a:lstStyle/>
          <a:p>
            <a:endParaRPr lang="en-US"/>
          </a:p>
        </p:txBody>
      </p:sp>
      <p:sp>
        <p:nvSpPr>
          <p:cNvPr id="11" name="Shape 8"/>
          <p:cNvSpPr/>
          <p:nvPr/>
        </p:nvSpPr>
        <p:spPr>
          <a:xfrm>
            <a:off x="7570232" y="1647111"/>
            <a:ext cx="510302" cy="510302"/>
          </a:xfrm>
          <a:prstGeom prst="roundRect">
            <a:avLst>
              <a:gd name="adj" fmla="val 17917009"/>
            </a:avLst>
          </a:prstGeom>
          <a:solidFill>
            <a:srgbClr val="D3C5B6"/>
          </a:solidFill>
          <a:ln/>
        </p:spPr>
        <p:txBody>
          <a:bodyPr/>
          <a:lstStyle/>
          <a:p>
            <a:endParaRPr lang="en-US"/>
          </a:p>
        </p:txBody>
      </p:sp>
      <p:pic>
        <p:nvPicPr>
          <p:cNvPr id="12" name="Image 1" descr="preencoded.png"/>
          <p:cNvPicPr>
            <a:picLocks noChangeAspect="1"/>
          </p:cNvPicPr>
          <p:nvPr/>
        </p:nvPicPr>
        <p:blipFill>
          <a:blip r:embed="rId4"/>
          <a:stretch>
            <a:fillRect/>
          </a:stretch>
        </p:blipFill>
        <p:spPr>
          <a:xfrm>
            <a:off x="7710607" y="1758672"/>
            <a:ext cx="229553" cy="287060"/>
          </a:xfrm>
          <a:prstGeom prst="rect">
            <a:avLst/>
          </a:prstGeom>
        </p:spPr>
      </p:pic>
      <p:sp>
        <p:nvSpPr>
          <p:cNvPr id="13" name="Text 9"/>
          <p:cNvSpPr/>
          <p:nvPr/>
        </p:nvSpPr>
        <p:spPr>
          <a:xfrm>
            <a:off x="7570232" y="2327434"/>
            <a:ext cx="3079194" cy="265747"/>
          </a:xfrm>
          <a:prstGeom prst="rect">
            <a:avLst/>
          </a:prstGeom>
          <a:noFill/>
          <a:ln/>
        </p:spPr>
        <p:txBody>
          <a:bodyPr wrap="none" lIns="0" tIns="0" rIns="0" bIns="0" rtlCol="0" anchor="t"/>
          <a:lstStyle/>
          <a:p>
            <a:pPr marL="0" indent="0" algn="l">
              <a:lnSpc>
                <a:spcPts val="2050"/>
              </a:lnSpc>
              <a:buNone/>
            </a:pPr>
            <a:r>
              <a:rPr lang="en-US" sz="1650" dirty="0">
                <a:solidFill>
                  <a:srgbClr val="746558"/>
                </a:solidFill>
                <a:latin typeface="Gelasio Semi Bold" pitchFamily="34" charset="0"/>
                <a:ea typeface="Gelasio Semi Bold" pitchFamily="34" charset="-122"/>
                <a:cs typeface="Gelasio Semi Bold" pitchFamily="34" charset="-120"/>
              </a:rPr>
              <a:t>Implement Pairing Strategies</a:t>
            </a:r>
            <a:endParaRPr lang="en-US" sz="1650" dirty="0"/>
          </a:p>
        </p:txBody>
      </p:sp>
      <p:sp>
        <p:nvSpPr>
          <p:cNvPr id="14" name="Text 10"/>
          <p:cNvSpPr/>
          <p:nvPr/>
        </p:nvSpPr>
        <p:spPr>
          <a:xfrm>
            <a:off x="7570232" y="2695218"/>
            <a:ext cx="5164455" cy="544354"/>
          </a:xfrm>
          <a:prstGeom prst="rect">
            <a:avLst/>
          </a:prstGeom>
          <a:noFill/>
          <a:ln/>
        </p:spPr>
        <p:txBody>
          <a:bodyPr wrap="square" lIns="0" tIns="0" rIns="0" bIns="0" rtlCol="0" anchor="t"/>
          <a:lstStyle/>
          <a:p>
            <a:pPr marL="0" indent="0" algn="l">
              <a:lnSpc>
                <a:spcPts val="2100"/>
              </a:lnSpc>
              <a:buNone/>
            </a:pPr>
            <a:r>
              <a:rPr lang="en-US" sz="1300" dirty="0">
                <a:solidFill>
                  <a:srgbClr val="746558"/>
                </a:solidFill>
                <a:latin typeface="Gelasio" pitchFamily="34" charset="0"/>
                <a:ea typeface="Gelasio" pitchFamily="34" charset="-122"/>
                <a:cs typeface="Gelasio" pitchFamily="34" charset="-120"/>
              </a:rPr>
              <a:t>Use strategic pairing to de-risk first-time appointments by combining experienced chairs with newer co-arbitrators</a:t>
            </a:r>
            <a:endParaRPr lang="en-US" sz="1300" dirty="0"/>
          </a:p>
        </p:txBody>
      </p:sp>
      <p:sp>
        <p:nvSpPr>
          <p:cNvPr id="15" name="Text 11"/>
          <p:cNvSpPr/>
          <p:nvPr/>
        </p:nvSpPr>
        <p:spPr>
          <a:xfrm>
            <a:off x="7570232" y="3341608"/>
            <a:ext cx="5164455" cy="544354"/>
          </a:xfrm>
          <a:prstGeom prst="rect">
            <a:avLst/>
          </a:prstGeom>
          <a:noFill/>
          <a:ln/>
        </p:spPr>
        <p:txBody>
          <a:bodyPr wrap="square" lIns="0" tIns="0" rIns="0" bIns="0" rtlCol="0" anchor="t"/>
          <a:lstStyle/>
          <a:p>
            <a:pPr marL="0" indent="0" algn="l">
              <a:lnSpc>
                <a:spcPts val="2100"/>
              </a:lnSpc>
              <a:buNone/>
            </a:pPr>
            <a:r>
              <a:rPr lang="en-US" sz="1300" dirty="0">
                <a:solidFill>
                  <a:srgbClr val="746558"/>
                </a:solidFill>
                <a:latin typeface="Gelasio" pitchFamily="34" charset="0"/>
                <a:ea typeface="Gelasio" pitchFamily="34" charset="-122"/>
                <a:cs typeface="Gelasio" pitchFamily="34" charset="-120"/>
              </a:rPr>
              <a:t>Develop mentoring relationships between established and emerging arbitrators</a:t>
            </a:r>
            <a:endParaRPr lang="en-US" sz="1300" dirty="0"/>
          </a:p>
        </p:txBody>
      </p:sp>
      <p:sp>
        <p:nvSpPr>
          <p:cNvPr id="16" name="Shape 12"/>
          <p:cNvSpPr/>
          <p:nvPr/>
        </p:nvSpPr>
        <p:spPr>
          <a:xfrm>
            <a:off x="1725692" y="4226004"/>
            <a:ext cx="5504498" cy="2578894"/>
          </a:xfrm>
          <a:prstGeom prst="roundRect">
            <a:avLst>
              <a:gd name="adj" fmla="val 989"/>
            </a:avLst>
          </a:prstGeom>
          <a:solidFill>
            <a:srgbClr val="EEE8DD"/>
          </a:solidFill>
          <a:ln/>
        </p:spPr>
        <p:txBody>
          <a:bodyPr/>
          <a:lstStyle/>
          <a:p>
            <a:endParaRPr lang="en-US"/>
          </a:p>
        </p:txBody>
      </p:sp>
      <p:sp>
        <p:nvSpPr>
          <p:cNvPr id="17" name="Shape 13"/>
          <p:cNvSpPr/>
          <p:nvPr/>
        </p:nvSpPr>
        <p:spPr>
          <a:xfrm>
            <a:off x="1895713" y="4396026"/>
            <a:ext cx="510302" cy="510302"/>
          </a:xfrm>
          <a:prstGeom prst="roundRect">
            <a:avLst>
              <a:gd name="adj" fmla="val 17917009"/>
            </a:avLst>
          </a:prstGeom>
          <a:solidFill>
            <a:srgbClr val="D3C5B6"/>
          </a:solidFill>
          <a:ln/>
        </p:spPr>
        <p:txBody>
          <a:bodyPr/>
          <a:lstStyle/>
          <a:p>
            <a:endParaRPr lang="en-US"/>
          </a:p>
        </p:txBody>
      </p:sp>
      <p:pic>
        <p:nvPicPr>
          <p:cNvPr id="18" name="Image 2" descr="preencoded.png"/>
          <p:cNvPicPr>
            <a:picLocks noChangeAspect="1"/>
          </p:cNvPicPr>
          <p:nvPr/>
        </p:nvPicPr>
        <p:blipFill>
          <a:blip r:embed="rId5"/>
          <a:stretch>
            <a:fillRect/>
          </a:stretch>
        </p:blipFill>
        <p:spPr>
          <a:xfrm>
            <a:off x="2036088" y="4507587"/>
            <a:ext cx="229553" cy="287060"/>
          </a:xfrm>
          <a:prstGeom prst="rect">
            <a:avLst/>
          </a:prstGeom>
        </p:spPr>
      </p:pic>
      <p:sp>
        <p:nvSpPr>
          <p:cNvPr id="19" name="Text 14"/>
          <p:cNvSpPr/>
          <p:nvPr/>
        </p:nvSpPr>
        <p:spPr>
          <a:xfrm>
            <a:off x="1895713" y="5076349"/>
            <a:ext cx="2411254" cy="265747"/>
          </a:xfrm>
          <a:prstGeom prst="rect">
            <a:avLst/>
          </a:prstGeom>
          <a:noFill/>
          <a:ln/>
        </p:spPr>
        <p:txBody>
          <a:bodyPr wrap="none" lIns="0" tIns="0" rIns="0" bIns="0" rtlCol="0" anchor="t"/>
          <a:lstStyle/>
          <a:p>
            <a:pPr marL="0" indent="0" algn="l">
              <a:lnSpc>
                <a:spcPts val="2050"/>
              </a:lnSpc>
              <a:buNone/>
            </a:pPr>
            <a:r>
              <a:rPr lang="en-US" sz="1650" dirty="0">
                <a:solidFill>
                  <a:srgbClr val="746558"/>
                </a:solidFill>
                <a:latin typeface="Gelasio Semi Bold" pitchFamily="34" charset="0"/>
                <a:ea typeface="Gelasio Semi Bold" pitchFamily="34" charset="-122"/>
                <a:cs typeface="Gelasio Semi Bold" pitchFamily="34" charset="-120"/>
              </a:rPr>
              <a:t>Enhance Transparency</a:t>
            </a:r>
            <a:endParaRPr lang="en-US" sz="1650" dirty="0"/>
          </a:p>
        </p:txBody>
      </p:sp>
      <p:sp>
        <p:nvSpPr>
          <p:cNvPr id="20" name="Text 15"/>
          <p:cNvSpPr/>
          <p:nvPr/>
        </p:nvSpPr>
        <p:spPr>
          <a:xfrm>
            <a:off x="1895713" y="5444133"/>
            <a:ext cx="5164455" cy="544354"/>
          </a:xfrm>
          <a:prstGeom prst="rect">
            <a:avLst/>
          </a:prstGeom>
          <a:noFill/>
          <a:ln/>
        </p:spPr>
        <p:txBody>
          <a:bodyPr wrap="square" lIns="0" tIns="0" rIns="0" bIns="0" rtlCol="0" anchor="t"/>
          <a:lstStyle/>
          <a:p>
            <a:pPr marL="0" indent="0" algn="l">
              <a:lnSpc>
                <a:spcPts val="2100"/>
              </a:lnSpc>
              <a:buNone/>
            </a:pPr>
            <a:r>
              <a:rPr lang="en-US" sz="1300" dirty="0">
                <a:solidFill>
                  <a:srgbClr val="746558"/>
                </a:solidFill>
                <a:latin typeface="Gelasio" pitchFamily="34" charset="0"/>
                <a:ea typeface="Gelasio" pitchFamily="34" charset="-122"/>
                <a:cs typeface="Gelasio" pitchFamily="34" charset="-120"/>
              </a:rPr>
              <a:t>Disclose arbitrator names where policy allows to widen discoverability</a:t>
            </a:r>
            <a:endParaRPr lang="en-US" sz="1300" dirty="0"/>
          </a:p>
        </p:txBody>
      </p:sp>
      <p:sp>
        <p:nvSpPr>
          <p:cNvPr id="21" name="Text 16"/>
          <p:cNvSpPr/>
          <p:nvPr/>
        </p:nvSpPr>
        <p:spPr>
          <a:xfrm>
            <a:off x="1895713" y="6090523"/>
            <a:ext cx="5164455" cy="544354"/>
          </a:xfrm>
          <a:prstGeom prst="rect">
            <a:avLst/>
          </a:prstGeom>
          <a:noFill/>
          <a:ln/>
        </p:spPr>
        <p:txBody>
          <a:bodyPr wrap="square" lIns="0" tIns="0" rIns="0" bIns="0" rtlCol="0" anchor="t"/>
          <a:lstStyle/>
          <a:p>
            <a:pPr marL="0" indent="0" algn="l">
              <a:lnSpc>
                <a:spcPts val="2100"/>
              </a:lnSpc>
              <a:buNone/>
            </a:pPr>
            <a:r>
              <a:rPr lang="en-US" sz="1300" dirty="0">
                <a:solidFill>
                  <a:srgbClr val="746558"/>
                </a:solidFill>
                <a:latin typeface="Gelasio" pitchFamily="34" charset="0"/>
                <a:ea typeface="Gelasio" pitchFamily="34" charset="-122"/>
                <a:cs typeface="Gelasio" pitchFamily="34" charset="-120"/>
              </a:rPr>
              <a:t>Publish redacted decisions on arbitrator challenges to build understanding of standards</a:t>
            </a:r>
            <a:endParaRPr lang="en-US" sz="1300" dirty="0"/>
          </a:p>
        </p:txBody>
      </p:sp>
      <p:sp>
        <p:nvSpPr>
          <p:cNvPr id="22" name="Shape 17"/>
          <p:cNvSpPr/>
          <p:nvPr/>
        </p:nvSpPr>
        <p:spPr>
          <a:xfrm>
            <a:off x="7400211" y="4226004"/>
            <a:ext cx="5504498" cy="2578894"/>
          </a:xfrm>
          <a:prstGeom prst="roundRect">
            <a:avLst>
              <a:gd name="adj" fmla="val 989"/>
            </a:avLst>
          </a:prstGeom>
          <a:solidFill>
            <a:srgbClr val="EEE8DD"/>
          </a:solidFill>
          <a:ln/>
        </p:spPr>
        <p:txBody>
          <a:bodyPr/>
          <a:lstStyle/>
          <a:p>
            <a:endParaRPr lang="en-US"/>
          </a:p>
        </p:txBody>
      </p:sp>
      <p:sp>
        <p:nvSpPr>
          <p:cNvPr id="23" name="Shape 18"/>
          <p:cNvSpPr/>
          <p:nvPr/>
        </p:nvSpPr>
        <p:spPr>
          <a:xfrm>
            <a:off x="7570232" y="4396026"/>
            <a:ext cx="510302" cy="510302"/>
          </a:xfrm>
          <a:prstGeom prst="roundRect">
            <a:avLst>
              <a:gd name="adj" fmla="val 17917009"/>
            </a:avLst>
          </a:prstGeom>
          <a:solidFill>
            <a:srgbClr val="D3C5B6"/>
          </a:solidFill>
          <a:ln/>
        </p:spPr>
        <p:txBody>
          <a:bodyPr/>
          <a:lstStyle/>
          <a:p>
            <a:endParaRPr lang="en-US"/>
          </a:p>
        </p:txBody>
      </p:sp>
      <p:pic>
        <p:nvPicPr>
          <p:cNvPr id="24" name="Image 3" descr="preencoded.png"/>
          <p:cNvPicPr>
            <a:picLocks noChangeAspect="1"/>
          </p:cNvPicPr>
          <p:nvPr/>
        </p:nvPicPr>
        <p:blipFill>
          <a:blip r:embed="rId6"/>
          <a:stretch>
            <a:fillRect/>
          </a:stretch>
        </p:blipFill>
        <p:spPr>
          <a:xfrm>
            <a:off x="7710607" y="4507587"/>
            <a:ext cx="229553" cy="287060"/>
          </a:xfrm>
          <a:prstGeom prst="rect">
            <a:avLst/>
          </a:prstGeom>
        </p:spPr>
      </p:pic>
      <p:sp>
        <p:nvSpPr>
          <p:cNvPr id="25" name="Text 19"/>
          <p:cNvSpPr/>
          <p:nvPr/>
        </p:nvSpPr>
        <p:spPr>
          <a:xfrm>
            <a:off x="7570232" y="5076349"/>
            <a:ext cx="2126337" cy="265747"/>
          </a:xfrm>
          <a:prstGeom prst="rect">
            <a:avLst/>
          </a:prstGeom>
          <a:noFill/>
          <a:ln/>
        </p:spPr>
        <p:txBody>
          <a:bodyPr wrap="none" lIns="0" tIns="0" rIns="0" bIns="0" rtlCol="0" anchor="t"/>
          <a:lstStyle/>
          <a:p>
            <a:pPr marL="0" indent="0" algn="l">
              <a:lnSpc>
                <a:spcPts val="2050"/>
              </a:lnSpc>
              <a:buNone/>
            </a:pPr>
            <a:r>
              <a:rPr lang="en-US" sz="1650" dirty="0">
                <a:solidFill>
                  <a:srgbClr val="746558"/>
                </a:solidFill>
                <a:latin typeface="Gelasio Semi Bold" pitchFamily="34" charset="0"/>
                <a:ea typeface="Gelasio Semi Bold" pitchFamily="34" charset="-122"/>
                <a:cs typeface="Gelasio Semi Bold" pitchFamily="34" charset="-120"/>
              </a:rPr>
              <a:t>Broaden Rosters</a:t>
            </a:r>
            <a:endParaRPr lang="en-US" sz="1650" dirty="0"/>
          </a:p>
        </p:txBody>
      </p:sp>
      <p:sp>
        <p:nvSpPr>
          <p:cNvPr id="26" name="Text 20"/>
          <p:cNvSpPr/>
          <p:nvPr/>
        </p:nvSpPr>
        <p:spPr>
          <a:xfrm>
            <a:off x="7570232" y="5444133"/>
            <a:ext cx="5164455" cy="544354"/>
          </a:xfrm>
          <a:prstGeom prst="rect">
            <a:avLst/>
          </a:prstGeom>
          <a:noFill/>
          <a:ln/>
        </p:spPr>
        <p:txBody>
          <a:bodyPr wrap="square" lIns="0" tIns="0" rIns="0" bIns="0" rtlCol="0" anchor="t"/>
          <a:lstStyle/>
          <a:p>
            <a:pPr marL="0" indent="0" algn="l">
              <a:lnSpc>
                <a:spcPts val="2100"/>
              </a:lnSpc>
              <a:buNone/>
            </a:pPr>
            <a:r>
              <a:rPr lang="en-US" sz="1300" dirty="0">
                <a:solidFill>
                  <a:srgbClr val="746558"/>
                </a:solidFill>
                <a:latin typeface="Gelasio" pitchFamily="34" charset="0"/>
                <a:ea typeface="Gelasio" pitchFamily="34" charset="-122"/>
                <a:cs typeface="Gelasio" pitchFamily="34" charset="-120"/>
              </a:rPr>
              <a:t>Actively recruit qualified candidates from underrepresented groups for institutional rosters</a:t>
            </a:r>
            <a:endParaRPr lang="en-US" sz="1300" dirty="0"/>
          </a:p>
        </p:txBody>
      </p:sp>
      <p:sp>
        <p:nvSpPr>
          <p:cNvPr id="27" name="Text 21"/>
          <p:cNvSpPr/>
          <p:nvPr/>
        </p:nvSpPr>
        <p:spPr>
          <a:xfrm>
            <a:off x="7570232" y="6090523"/>
            <a:ext cx="5164455" cy="544354"/>
          </a:xfrm>
          <a:prstGeom prst="rect">
            <a:avLst/>
          </a:prstGeom>
          <a:noFill/>
          <a:ln/>
        </p:spPr>
        <p:txBody>
          <a:bodyPr wrap="square" lIns="0" tIns="0" rIns="0" bIns="0" rtlCol="0" anchor="t"/>
          <a:lstStyle/>
          <a:p>
            <a:pPr marL="0" indent="0" algn="l">
              <a:lnSpc>
                <a:spcPts val="2100"/>
              </a:lnSpc>
              <a:buNone/>
            </a:pPr>
            <a:r>
              <a:rPr lang="en-US" sz="1300" dirty="0">
                <a:solidFill>
                  <a:srgbClr val="746558"/>
                </a:solidFill>
                <a:latin typeface="Gelasio" pitchFamily="34" charset="0"/>
                <a:ea typeface="Gelasio" pitchFamily="34" charset="-122"/>
                <a:cs typeface="Gelasio" pitchFamily="34" charset="-120"/>
              </a:rPr>
              <a:t>Create clear pathways for newer arbitrators to join panels and gain experience</a:t>
            </a:r>
            <a:endParaRPr lang="en-US" sz="1300" dirty="0"/>
          </a:p>
        </p:txBody>
      </p:sp>
      <p:sp>
        <p:nvSpPr>
          <p:cNvPr id="28" name="Text 22"/>
          <p:cNvSpPr/>
          <p:nvPr/>
        </p:nvSpPr>
        <p:spPr>
          <a:xfrm>
            <a:off x="1725692" y="6996232"/>
            <a:ext cx="11179016" cy="544354"/>
          </a:xfrm>
          <a:prstGeom prst="rect">
            <a:avLst/>
          </a:prstGeom>
          <a:noFill/>
          <a:ln/>
        </p:spPr>
        <p:txBody>
          <a:bodyPr wrap="square" lIns="0" tIns="0" rIns="0" bIns="0" rtlCol="0" anchor="t"/>
          <a:lstStyle/>
          <a:p>
            <a:pPr marL="0" indent="0" algn="l">
              <a:lnSpc>
                <a:spcPts val="2100"/>
              </a:lnSpc>
              <a:buNone/>
            </a:pPr>
            <a:r>
              <a:rPr lang="en-US" sz="1300" dirty="0">
                <a:solidFill>
                  <a:srgbClr val="746558"/>
                </a:solidFill>
                <a:latin typeface="Gelasio" pitchFamily="34" charset="0"/>
                <a:ea typeface="Gelasio" pitchFamily="34" charset="-122"/>
                <a:cs typeface="Gelasio" pitchFamily="34" charset="-120"/>
              </a:rPr>
              <a:t>Institutions possess unique powers to shape the arbitrator marketplace through their appointment practices, data collection, and policies—making them powerful agents for enhancing diversity.</a:t>
            </a:r>
            <a:endParaRPr lang="en-US" sz="13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sp>
        <p:nvSpPr>
          <p:cNvPr id="2" name="Shape 0"/>
          <p:cNvSpPr/>
          <p:nvPr/>
        </p:nvSpPr>
        <p:spPr>
          <a:xfrm>
            <a:off x="243840" y="451723"/>
            <a:ext cx="14142720" cy="7326035"/>
          </a:xfrm>
          <a:prstGeom prst="roundRect">
            <a:avLst>
              <a:gd name="adj" fmla="val 393"/>
            </a:avLst>
          </a:prstGeom>
          <a:solidFill>
            <a:srgbClr val="F2F2F2"/>
          </a:solidFill>
          <a:ln/>
        </p:spPr>
        <p:txBody>
          <a:bodyPr/>
          <a:lstStyle/>
          <a:p>
            <a:endParaRPr lang="en-US"/>
          </a:p>
        </p:txBody>
      </p:sp>
      <p:pic>
        <p:nvPicPr>
          <p:cNvPr id="3" name="Image 0" descr="preencoded.png"/>
          <p:cNvPicPr>
            <a:picLocks noChangeAspect="1"/>
          </p:cNvPicPr>
          <p:nvPr/>
        </p:nvPicPr>
        <p:blipFill>
          <a:blip r:embed="rId3"/>
          <a:stretch>
            <a:fillRect/>
          </a:stretch>
        </p:blipFill>
        <p:spPr>
          <a:xfrm>
            <a:off x="243840" y="451723"/>
            <a:ext cx="5303520" cy="7326035"/>
          </a:xfrm>
          <a:prstGeom prst="rect">
            <a:avLst/>
          </a:prstGeom>
        </p:spPr>
      </p:pic>
      <p:sp>
        <p:nvSpPr>
          <p:cNvPr id="4" name="Text 1"/>
          <p:cNvSpPr/>
          <p:nvPr/>
        </p:nvSpPr>
        <p:spPr>
          <a:xfrm>
            <a:off x="6314718" y="979289"/>
            <a:ext cx="6471166" cy="479584"/>
          </a:xfrm>
          <a:prstGeom prst="rect">
            <a:avLst/>
          </a:prstGeom>
          <a:noFill/>
          <a:ln/>
        </p:spPr>
        <p:txBody>
          <a:bodyPr wrap="none" lIns="0" tIns="0" rIns="0" bIns="0" rtlCol="0" anchor="t"/>
          <a:lstStyle/>
          <a:p>
            <a:pPr marL="0" indent="0" algn="l">
              <a:lnSpc>
                <a:spcPts val="3750"/>
              </a:lnSpc>
              <a:buNone/>
            </a:pPr>
            <a:r>
              <a:rPr lang="en-US" sz="3000" dirty="0">
                <a:solidFill>
                  <a:srgbClr val="484237"/>
                </a:solidFill>
                <a:latin typeface="Gelasio Semi Bold" pitchFamily="34" charset="0"/>
                <a:ea typeface="Gelasio Semi Bold" pitchFamily="34" charset="-122"/>
                <a:cs typeface="Gelasio Semi Bold" pitchFamily="34" charset="-120"/>
              </a:rPr>
              <a:t>Operational Playbook: Arbitrators</a:t>
            </a:r>
            <a:endParaRPr lang="en-US" sz="3000" dirty="0"/>
          </a:p>
        </p:txBody>
      </p:sp>
      <p:sp>
        <p:nvSpPr>
          <p:cNvPr id="5" name="Text 2"/>
          <p:cNvSpPr/>
          <p:nvPr/>
        </p:nvSpPr>
        <p:spPr>
          <a:xfrm>
            <a:off x="6314718" y="1866424"/>
            <a:ext cx="3418284" cy="719376"/>
          </a:xfrm>
          <a:prstGeom prst="rect">
            <a:avLst/>
          </a:prstGeom>
          <a:noFill/>
          <a:ln/>
        </p:spPr>
        <p:txBody>
          <a:bodyPr wrap="square" lIns="0" tIns="0" rIns="0" bIns="0" rtlCol="0" anchor="t"/>
          <a:lstStyle/>
          <a:p>
            <a:pPr marL="0" indent="0" algn="l">
              <a:lnSpc>
                <a:spcPts val="2800"/>
              </a:lnSpc>
              <a:buNone/>
            </a:pPr>
            <a:r>
              <a:rPr lang="en-US" sz="2250" dirty="0">
                <a:solidFill>
                  <a:srgbClr val="484237"/>
                </a:solidFill>
                <a:latin typeface="Gelasio Semi Bold" pitchFamily="34" charset="0"/>
                <a:ea typeface="Gelasio Semi Bold" pitchFamily="34" charset="-122"/>
                <a:cs typeface="Gelasio Semi Bold" pitchFamily="34" charset="-120"/>
              </a:rPr>
              <a:t>For Established Arbitrators</a:t>
            </a:r>
            <a:endParaRPr lang="en-US" sz="2250" dirty="0"/>
          </a:p>
        </p:txBody>
      </p:sp>
      <p:sp>
        <p:nvSpPr>
          <p:cNvPr id="6" name="Text 3"/>
          <p:cNvSpPr/>
          <p:nvPr/>
        </p:nvSpPr>
        <p:spPr>
          <a:xfrm>
            <a:off x="6314718" y="2777609"/>
            <a:ext cx="3418284" cy="613648"/>
          </a:xfrm>
          <a:prstGeom prst="rect">
            <a:avLst/>
          </a:prstGeom>
          <a:noFill/>
          <a:ln/>
        </p:spPr>
        <p:txBody>
          <a:bodyPr wrap="square" lIns="0" tIns="0" rIns="0" bIns="0" rtlCol="0" anchor="t"/>
          <a:lstStyle/>
          <a:p>
            <a:pPr marL="342900" indent="-342900" algn="l">
              <a:lnSpc>
                <a:spcPts val="2400"/>
              </a:lnSpc>
              <a:buSzPct val="100000"/>
              <a:buChar char="•"/>
            </a:pPr>
            <a:r>
              <a:rPr lang="en-US" sz="1500" dirty="0">
                <a:solidFill>
                  <a:srgbClr val="000000"/>
                </a:solidFill>
                <a:latin typeface="Gelasio" pitchFamily="34" charset="0"/>
                <a:ea typeface="Gelasio" pitchFamily="34" charset="-122"/>
                <a:cs typeface="Gelasio" pitchFamily="34" charset="-120"/>
              </a:rPr>
              <a:t>Mentor emerging arbitrators from underrepresented groups</a:t>
            </a:r>
            <a:endParaRPr lang="en-US" sz="1500" dirty="0"/>
          </a:p>
        </p:txBody>
      </p:sp>
      <p:sp>
        <p:nvSpPr>
          <p:cNvPr id="7" name="Text 4"/>
          <p:cNvSpPr/>
          <p:nvPr/>
        </p:nvSpPr>
        <p:spPr>
          <a:xfrm>
            <a:off x="6314718" y="3458289"/>
            <a:ext cx="3418284" cy="613648"/>
          </a:xfrm>
          <a:prstGeom prst="rect">
            <a:avLst/>
          </a:prstGeom>
          <a:noFill/>
          <a:ln/>
        </p:spPr>
        <p:txBody>
          <a:bodyPr wrap="square" lIns="0" tIns="0" rIns="0" bIns="0" rtlCol="0" anchor="t"/>
          <a:lstStyle/>
          <a:p>
            <a:pPr marL="342900" indent="-342900" algn="l">
              <a:lnSpc>
                <a:spcPts val="2400"/>
              </a:lnSpc>
              <a:buSzPct val="100000"/>
              <a:buChar char="•"/>
            </a:pPr>
            <a:r>
              <a:rPr lang="en-US" sz="1500" dirty="0">
                <a:solidFill>
                  <a:srgbClr val="000000"/>
                </a:solidFill>
                <a:latin typeface="Gelasio" pitchFamily="34" charset="0"/>
                <a:ea typeface="Gelasio" pitchFamily="34" charset="-122"/>
                <a:cs typeface="Gelasio" pitchFamily="34" charset="-120"/>
              </a:rPr>
              <a:t>Nominate diverse co-arbitrators when serving as chair</a:t>
            </a:r>
            <a:endParaRPr lang="en-US" sz="1500" dirty="0"/>
          </a:p>
        </p:txBody>
      </p:sp>
      <p:sp>
        <p:nvSpPr>
          <p:cNvPr id="8" name="Text 5"/>
          <p:cNvSpPr/>
          <p:nvPr/>
        </p:nvSpPr>
        <p:spPr>
          <a:xfrm>
            <a:off x="6314718" y="4138970"/>
            <a:ext cx="3418284" cy="920472"/>
          </a:xfrm>
          <a:prstGeom prst="rect">
            <a:avLst/>
          </a:prstGeom>
          <a:noFill/>
          <a:ln/>
        </p:spPr>
        <p:txBody>
          <a:bodyPr wrap="square" lIns="0" tIns="0" rIns="0" bIns="0" rtlCol="0" anchor="t"/>
          <a:lstStyle/>
          <a:p>
            <a:pPr marL="342900" indent="-342900" algn="l">
              <a:lnSpc>
                <a:spcPts val="2400"/>
              </a:lnSpc>
              <a:buSzPct val="100000"/>
              <a:buChar char="•"/>
            </a:pPr>
            <a:r>
              <a:rPr lang="en-US" sz="1500" dirty="0">
                <a:solidFill>
                  <a:srgbClr val="000000"/>
                </a:solidFill>
                <a:latin typeface="Gelasio" pitchFamily="34" charset="0"/>
                <a:ea typeface="Gelasio" pitchFamily="34" charset="-122"/>
                <a:cs typeface="Gelasio" pitchFamily="34" charset="-120"/>
              </a:rPr>
              <a:t>Support transparency initiatives by sharing redacted procedural orders where permissible</a:t>
            </a:r>
            <a:endParaRPr lang="en-US" sz="1500" dirty="0"/>
          </a:p>
        </p:txBody>
      </p:sp>
      <p:sp>
        <p:nvSpPr>
          <p:cNvPr id="9" name="Text 6"/>
          <p:cNvSpPr/>
          <p:nvPr/>
        </p:nvSpPr>
        <p:spPr>
          <a:xfrm>
            <a:off x="6314718" y="5126474"/>
            <a:ext cx="3418284" cy="920472"/>
          </a:xfrm>
          <a:prstGeom prst="rect">
            <a:avLst/>
          </a:prstGeom>
          <a:noFill/>
          <a:ln/>
        </p:spPr>
        <p:txBody>
          <a:bodyPr wrap="square" lIns="0" tIns="0" rIns="0" bIns="0" rtlCol="0" anchor="t"/>
          <a:lstStyle/>
          <a:p>
            <a:pPr marL="342900" indent="-342900" algn="l">
              <a:lnSpc>
                <a:spcPts val="2400"/>
              </a:lnSpc>
              <a:buSzPct val="100000"/>
              <a:buChar char="•"/>
            </a:pPr>
            <a:r>
              <a:rPr lang="en-US" sz="1500" dirty="0">
                <a:solidFill>
                  <a:srgbClr val="000000"/>
                </a:solidFill>
                <a:latin typeface="Gelasio" pitchFamily="34" charset="0"/>
                <a:ea typeface="Gelasio" pitchFamily="34" charset="-122"/>
                <a:cs typeface="Gelasio" pitchFamily="34" charset="-120"/>
              </a:rPr>
              <a:t>Advocate for diversity in speaking engagements and professional activities</a:t>
            </a:r>
            <a:endParaRPr lang="en-US" sz="1500" dirty="0"/>
          </a:p>
        </p:txBody>
      </p:sp>
      <p:sp>
        <p:nvSpPr>
          <p:cNvPr id="10" name="Text 7"/>
          <p:cNvSpPr/>
          <p:nvPr/>
        </p:nvSpPr>
        <p:spPr>
          <a:xfrm>
            <a:off x="10208538" y="1866424"/>
            <a:ext cx="3418284" cy="719376"/>
          </a:xfrm>
          <a:prstGeom prst="rect">
            <a:avLst/>
          </a:prstGeom>
          <a:noFill/>
          <a:ln/>
        </p:spPr>
        <p:txBody>
          <a:bodyPr wrap="square" lIns="0" tIns="0" rIns="0" bIns="0" rtlCol="0" anchor="t"/>
          <a:lstStyle/>
          <a:p>
            <a:pPr marL="0" indent="0" algn="l">
              <a:lnSpc>
                <a:spcPts val="2800"/>
              </a:lnSpc>
              <a:buNone/>
            </a:pPr>
            <a:r>
              <a:rPr lang="en-US" sz="2250" dirty="0">
                <a:solidFill>
                  <a:srgbClr val="484237"/>
                </a:solidFill>
                <a:latin typeface="Gelasio Semi Bold" pitchFamily="34" charset="0"/>
                <a:ea typeface="Gelasio Semi Bold" pitchFamily="34" charset="-122"/>
                <a:cs typeface="Gelasio Semi Bold" pitchFamily="34" charset="-120"/>
              </a:rPr>
              <a:t>For Emerging Arbitrators</a:t>
            </a:r>
            <a:endParaRPr lang="en-US" sz="2250" dirty="0"/>
          </a:p>
        </p:txBody>
      </p:sp>
      <p:sp>
        <p:nvSpPr>
          <p:cNvPr id="11" name="Text 8"/>
          <p:cNvSpPr/>
          <p:nvPr/>
        </p:nvSpPr>
        <p:spPr>
          <a:xfrm>
            <a:off x="10208538" y="2777609"/>
            <a:ext cx="3418284" cy="920472"/>
          </a:xfrm>
          <a:prstGeom prst="rect">
            <a:avLst/>
          </a:prstGeom>
          <a:noFill/>
          <a:ln/>
        </p:spPr>
        <p:txBody>
          <a:bodyPr wrap="square" lIns="0" tIns="0" rIns="0" bIns="0" rtlCol="0" anchor="t"/>
          <a:lstStyle/>
          <a:p>
            <a:pPr marL="342900" indent="-342900" algn="l">
              <a:lnSpc>
                <a:spcPts val="2400"/>
              </a:lnSpc>
              <a:buSzPct val="100000"/>
              <a:buChar char="•"/>
            </a:pPr>
            <a:r>
              <a:rPr lang="en-US" sz="1500" dirty="0">
                <a:solidFill>
                  <a:srgbClr val="000000"/>
                </a:solidFill>
                <a:latin typeface="Gelasio" pitchFamily="34" charset="0"/>
                <a:ea typeface="Gelasio" pitchFamily="34" charset="-122"/>
                <a:cs typeface="Gelasio" pitchFamily="34" charset="-120"/>
              </a:rPr>
              <a:t>Publish </a:t>
            </a:r>
            <a:r>
              <a:rPr lang="en-US" sz="1500" b="1" dirty="0">
                <a:solidFill>
                  <a:srgbClr val="C49F8C"/>
                </a:solidFill>
                <a:latin typeface="Gelasio" pitchFamily="34" charset="0"/>
                <a:ea typeface="Gelasio" pitchFamily="34" charset="-122"/>
                <a:cs typeface="Gelasio" pitchFamily="34" charset="-120"/>
              </a:rPr>
              <a:t>precise bios</a:t>
            </a:r>
            <a:r>
              <a:rPr lang="en-US" sz="1500" dirty="0">
                <a:solidFill>
                  <a:srgbClr val="000000"/>
                </a:solidFill>
                <a:latin typeface="Gelasio" pitchFamily="34" charset="0"/>
                <a:ea typeface="Gelasio" pitchFamily="34" charset="-122"/>
                <a:cs typeface="Gelasio" pitchFamily="34" charset="-120"/>
              </a:rPr>
              <a:t> detailing industry verticals, procedural strengths, and languages</a:t>
            </a:r>
            <a:endParaRPr lang="en-US" sz="1500" dirty="0"/>
          </a:p>
        </p:txBody>
      </p:sp>
      <p:sp>
        <p:nvSpPr>
          <p:cNvPr id="12" name="Text 9"/>
          <p:cNvSpPr/>
          <p:nvPr/>
        </p:nvSpPr>
        <p:spPr>
          <a:xfrm>
            <a:off x="10208538" y="3765113"/>
            <a:ext cx="3418284" cy="613648"/>
          </a:xfrm>
          <a:prstGeom prst="rect">
            <a:avLst/>
          </a:prstGeom>
          <a:noFill/>
          <a:ln/>
        </p:spPr>
        <p:txBody>
          <a:bodyPr wrap="square" lIns="0" tIns="0" rIns="0" bIns="0" rtlCol="0" anchor="t"/>
          <a:lstStyle/>
          <a:p>
            <a:pPr marL="342900" indent="-342900" algn="l">
              <a:lnSpc>
                <a:spcPts val="2400"/>
              </a:lnSpc>
              <a:buSzPct val="100000"/>
              <a:buChar char="•"/>
            </a:pPr>
            <a:r>
              <a:rPr lang="en-US" sz="1500" dirty="0">
                <a:solidFill>
                  <a:srgbClr val="000000"/>
                </a:solidFill>
                <a:latin typeface="Gelasio" pitchFamily="34" charset="0"/>
                <a:ea typeface="Gelasio" pitchFamily="34" charset="-122"/>
                <a:cs typeface="Gelasio" pitchFamily="34" charset="-120"/>
              </a:rPr>
              <a:t>State </a:t>
            </a:r>
            <a:r>
              <a:rPr lang="en-US" sz="1500" b="1" dirty="0">
                <a:solidFill>
                  <a:srgbClr val="C49F8C"/>
                </a:solidFill>
                <a:latin typeface="Gelasio" pitchFamily="34" charset="0"/>
                <a:ea typeface="Gelasio" pitchFamily="34" charset="-122"/>
                <a:cs typeface="Gelasio" pitchFamily="34" charset="-120"/>
              </a:rPr>
              <a:t>measured availability</a:t>
            </a:r>
            <a:r>
              <a:rPr lang="en-US" sz="1500" dirty="0">
                <a:solidFill>
                  <a:srgbClr val="000000"/>
                </a:solidFill>
                <a:latin typeface="Gelasio" pitchFamily="34" charset="0"/>
                <a:ea typeface="Gelasio" pitchFamily="34" charset="-122"/>
                <a:cs typeface="Gelasio" pitchFamily="34" charset="-120"/>
              </a:rPr>
              <a:t> to demonstrate commitment</a:t>
            </a:r>
            <a:endParaRPr lang="en-US" sz="1500" dirty="0"/>
          </a:p>
        </p:txBody>
      </p:sp>
      <p:sp>
        <p:nvSpPr>
          <p:cNvPr id="13" name="Text 10"/>
          <p:cNvSpPr/>
          <p:nvPr/>
        </p:nvSpPr>
        <p:spPr>
          <a:xfrm>
            <a:off x="10208538" y="4445794"/>
            <a:ext cx="3418284" cy="920472"/>
          </a:xfrm>
          <a:prstGeom prst="rect">
            <a:avLst/>
          </a:prstGeom>
          <a:noFill/>
          <a:ln/>
        </p:spPr>
        <p:txBody>
          <a:bodyPr wrap="square" lIns="0" tIns="0" rIns="0" bIns="0" rtlCol="0" anchor="t"/>
          <a:lstStyle/>
          <a:p>
            <a:pPr marL="342900" indent="-342900" algn="l">
              <a:lnSpc>
                <a:spcPts val="2400"/>
              </a:lnSpc>
              <a:buSzPct val="100000"/>
              <a:buChar char="•"/>
            </a:pPr>
            <a:r>
              <a:rPr lang="en-US" sz="1500" dirty="0">
                <a:solidFill>
                  <a:srgbClr val="000000"/>
                </a:solidFill>
                <a:latin typeface="Gelasio" pitchFamily="34" charset="0"/>
                <a:ea typeface="Gelasio" pitchFamily="34" charset="-122"/>
                <a:cs typeface="Gelasio" pitchFamily="34" charset="-120"/>
              </a:rPr>
              <a:t>Participate in visibility-building activities such as writing, speaking, and institutional committees</a:t>
            </a:r>
            <a:endParaRPr lang="en-US" sz="1500" dirty="0"/>
          </a:p>
        </p:txBody>
      </p:sp>
      <p:sp>
        <p:nvSpPr>
          <p:cNvPr id="14" name="Text 11"/>
          <p:cNvSpPr/>
          <p:nvPr/>
        </p:nvSpPr>
        <p:spPr>
          <a:xfrm>
            <a:off x="10208538" y="5433298"/>
            <a:ext cx="3418284" cy="613648"/>
          </a:xfrm>
          <a:prstGeom prst="rect">
            <a:avLst/>
          </a:prstGeom>
          <a:noFill/>
          <a:ln/>
        </p:spPr>
        <p:txBody>
          <a:bodyPr wrap="square" lIns="0" tIns="0" rIns="0" bIns="0" rtlCol="0" anchor="t"/>
          <a:lstStyle/>
          <a:p>
            <a:pPr marL="342900" indent="-342900" algn="l">
              <a:lnSpc>
                <a:spcPts val="2400"/>
              </a:lnSpc>
              <a:buSzPct val="100000"/>
              <a:buChar char="•"/>
            </a:pPr>
            <a:r>
              <a:rPr lang="en-US" sz="1500" dirty="0">
                <a:solidFill>
                  <a:srgbClr val="000000"/>
                </a:solidFill>
                <a:latin typeface="Gelasio" pitchFamily="34" charset="0"/>
                <a:ea typeface="Gelasio" pitchFamily="34" charset="-122"/>
                <a:cs typeface="Gelasio" pitchFamily="34" charset="-120"/>
              </a:rPr>
              <a:t>Develop demonstrable expertise in specific sectors or issue areas</a:t>
            </a:r>
            <a:endParaRPr lang="en-US" sz="1500" dirty="0"/>
          </a:p>
        </p:txBody>
      </p:sp>
      <p:sp>
        <p:nvSpPr>
          <p:cNvPr id="15" name="Text 12"/>
          <p:cNvSpPr/>
          <p:nvPr/>
        </p:nvSpPr>
        <p:spPr>
          <a:xfrm>
            <a:off x="6314718" y="6329720"/>
            <a:ext cx="7304484" cy="920472"/>
          </a:xfrm>
          <a:prstGeom prst="rect">
            <a:avLst/>
          </a:prstGeom>
          <a:noFill/>
          <a:ln/>
        </p:spPr>
        <p:txBody>
          <a:bodyPr wrap="square" lIns="0" tIns="0" rIns="0" bIns="0" rtlCol="0" anchor="t"/>
          <a:lstStyle/>
          <a:p>
            <a:pPr marL="0" indent="0" algn="l">
              <a:lnSpc>
                <a:spcPts val="2400"/>
              </a:lnSpc>
              <a:buNone/>
            </a:pPr>
            <a:r>
              <a:rPr lang="en-US" sz="1500" dirty="0">
                <a:solidFill>
                  <a:srgbClr val="000000"/>
                </a:solidFill>
                <a:latin typeface="Gelasio" pitchFamily="34" charset="0"/>
                <a:ea typeface="Gelasio" pitchFamily="34" charset="-122"/>
                <a:cs typeface="Gelasio" pitchFamily="34" charset="-120"/>
              </a:rPr>
              <a:t>Visibility is not vanity; it is how appointing parties evaluate fit. Arbitrators at all career stages have important roles to play in enhancing diversity and inclusion in international dispute resolution.</a:t>
            </a:r>
            <a:endParaRPr lang="en-US" sz="15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sp>
        <p:nvSpPr>
          <p:cNvPr id="2" name="Shape 0"/>
          <p:cNvSpPr/>
          <p:nvPr/>
        </p:nvSpPr>
        <p:spPr>
          <a:xfrm>
            <a:off x="1350645" y="243840"/>
            <a:ext cx="11928991" cy="7771805"/>
          </a:xfrm>
          <a:prstGeom prst="roundRect">
            <a:avLst>
              <a:gd name="adj" fmla="val 312"/>
            </a:avLst>
          </a:prstGeom>
          <a:solidFill>
            <a:srgbClr val="F9F6F0"/>
          </a:solidFill>
          <a:ln/>
        </p:spPr>
        <p:txBody>
          <a:bodyPr/>
          <a:lstStyle/>
          <a:p>
            <a:endParaRPr lang="en-US"/>
          </a:p>
        </p:txBody>
      </p:sp>
      <p:sp>
        <p:nvSpPr>
          <p:cNvPr id="3" name="Text 1"/>
          <p:cNvSpPr/>
          <p:nvPr/>
        </p:nvSpPr>
        <p:spPr>
          <a:xfrm>
            <a:off x="1997869" y="688777"/>
            <a:ext cx="6289477" cy="404455"/>
          </a:xfrm>
          <a:prstGeom prst="rect">
            <a:avLst/>
          </a:prstGeom>
          <a:noFill/>
          <a:ln/>
        </p:spPr>
        <p:txBody>
          <a:bodyPr wrap="none" lIns="0" tIns="0" rIns="0" bIns="0" rtlCol="0" anchor="t"/>
          <a:lstStyle/>
          <a:p>
            <a:pPr marL="0" indent="0" algn="l">
              <a:lnSpc>
                <a:spcPts val="3150"/>
              </a:lnSpc>
              <a:buNone/>
            </a:pPr>
            <a:r>
              <a:rPr lang="en-US" sz="2500" dirty="0">
                <a:solidFill>
                  <a:srgbClr val="484237"/>
                </a:solidFill>
                <a:latin typeface="Gelasio Semi Bold" pitchFamily="34" charset="0"/>
                <a:ea typeface="Gelasio Semi Bold" pitchFamily="34" charset="-122"/>
                <a:cs typeface="Gelasio Semi Bold" pitchFamily="34" charset="-120"/>
              </a:rPr>
              <a:t>Client Role: Moving Beyond Symbolism</a:t>
            </a:r>
            <a:endParaRPr lang="en-US" sz="2500" dirty="0"/>
          </a:p>
        </p:txBody>
      </p:sp>
      <p:pic>
        <p:nvPicPr>
          <p:cNvPr id="4" name="Image 0" descr="preencoded.png"/>
          <p:cNvPicPr>
            <a:picLocks noChangeAspect="1"/>
          </p:cNvPicPr>
          <p:nvPr/>
        </p:nvPicPr>
        <p:blipFill>
          <a:blip r:embed="rId3"/>
          <a:stretch>
            <a:fillRect/>
          </a:stretch>
        </p:blipFill>
        <p:spPr>
          <a:xfrm>
            <a:off x="1997869" y="1457325"/>
            <a:ext cx="4568309" cy="4568309"/>
          </a:xfrm>
          <a:prstGeom prst="rect">
            <a:avLst/>
          </a:prstGeom>
        </p:spPr>
      </p:pic>
      <p:sp>
        <p:nvSpPr>
          <p:cNvPr id="5" name="Text 2"/>
          <p:cNvSpPr/>
          <p:nvPr/>
        </p:nvSpPr>
        <p:spPr>
          <a:xfrm>
            <a:off x="1997869" y="6207681"/>
            <a:ext cx="4568309" cy="517684"/>
          </a:xfrm>
          <a:prstGeom prst="rect">
            <a:avLst/>
          </a:prstGeom>
          <a:noFill/>
          <a:ln/>
        </p:spPr>
        <p:txBody>
          <a:bodyPr wrap="square" lIns="0" tIns="0" rIns="0" bIns="0" rtlCol="0" anchor="t"/>
          <a:lstStyle/>
          <a:p>
            <a:pPr marL="0" indent="0" algn="l">
              <a:lnSpc>
                <a:spcPts val="2000"/>
              </a:lnSpc>
              <a:buNone/>
            </a:pPr>
            <a:r>
              <a:rPr lang="en-US" sz="1250" dirty="0">
                <a:solidFill>
                  <a:srgbClr val="746558"/>
                </a:solidFill>
                <a:latin typeface="Gelasio" pitchFamily="34" charset="0"/>
                <a:ea typeface="Gelasio" pitchFamily="34" charset="-122"/>
                <a:cs typeface="Gelasio" pitchFamily="34" charset="-120"/>
              </a:rPr>
              <a:t>In-house counsel can drive change by setting clear expectations about diversity in tribunal formation.</a:t>
            </a:r>
            <a:endParaRPr lang="en-US" sz="1250" dirty="0"/>
          </a:p>
        </p:txBody>
      </p:sp>
      <p:sp>
        <p:nvSpPr>
          <p:cNvPr id="6" name="Text 3"/>
          <p:cNvSpPr/>
          <p:nvPr/>
        </p:nvSpPr>
        <p:spPr>
          <a:xfrm>
            <a:off x="6968609" y="1437084"/>
            <a:ext cx="4043720" cy="303371"/>
          </a:xfrm>
          <a:prstGeom prst="rect">
            <a:avLst/>
          </a:prstGeom>
          <a:noFill/>
          <a:ln/>
        </p:spPr>
        <p:txBody>
          <a:bodyPr wrap="none" lIns="0" tIns="0" rIns="0" bIns="0" rtlCol="0" anchor="t"/>
          <a:lstStyle/>
          <a:p>
            <a:pPr marL="0" indent="0" algn="l">
              <a:lnSpc>
                <a:spcPts val="2350"/>
              </a:lnSpc>
              <a:buNone/>
            </a:pPr>
            <a:r>
              <a:rPr lang="en-US" sz="1900" dirty="0">
                <a:solidFill>
                  <a:srgbClr val="484237"/>
                </a:solidFill>
                <a:latin typeface="Gelasio Semi Bold" pitchFamily="34" charset="0"/>
                <a:ea typeface="Gelasio Semi Bold" pitchFamily="34" charset="-122"/>
                <a:cs typeface="Gelasio Semi Bold" pitchFamily="34" charset="-120"/>
              </a:rPr>
              <a:t>Client-Driven Diversity Initiatives</a:t>
            </a:r>
            <a:endParaRPr lang="en-US" sz="1900" dirty="0"/>
          </a:p>
        </p:txBody>
      </p:sp>
      <p:sp>
        <p:nvSpPr>
          <p:cNvPr id="7" name="Text 4"/>
          <p:cNvSpPr/>
          <p:nvPr/>
        </p:nvSpPr>
        <p:spPr>
          <a:xfrm>
            <a:off x="6968609" y="1902262"/>
            <a:ext cx="5671304" cy="258842"/>
          </a:xfrm>
          <a:prstGeom prst="rect">
            <a:avLst/>
          </a:prstGeom>
          <a:noFill/>
          <a:ln/>
        </p:spPr>
        <p:txBody>
          <a:bodyPr wrap="none" lIns="0" tIns="0" rIns="0" bIns="0" rtlCol="0" anchor="t"/>
          <a:lstStyle/>
          <a:p>
            <a:pPr marL="0" indent="0" algn="l">
              <a:lnSpc>
                <a:spcPts val="2000"/>
              </a:lnSpc>
              <a:buNone/>
            </a:pPr>
            <a:r>
              <a:rPr lang="en-US" sz="1250" dirty="0">
                <a:solidFill>
                  <a:srgbClr val="746558"/>
                </a:solidFill>
                <a:latin typeface="Gelasio" pitchFamily="34" charset="0"/>
                <a:ea typeface="Gelasio" pitchFamily="34" charset="-122"/>
                <a:cs typeface="Gelasio" pitchFamily="34" charset="-120"/>
              </a:rPr>
              <a:t>Corporate and governmental clients can enhance diversity through:</a:t>
            </a:r>
            <a:endParaRPr lang="en-US" sz="1250" dirty="0"/>
          </a:p>
        </p:txBody>
      </p:sp>
      <p:sp>
        <p:nvSpPr>
          <p:cNvPr id="8" name="Text 5"/>
          <p:cNvSpPr/>
          <p:nvPr/>
        </p:nvSpPr>
        <p:spPr>
          <a:xfrm>
            <a:off x="6968609" y="2306717"/>
            <a:ext cx="5671304" cy="258842"/>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746558"/>
                </a:solidFill>
                <a:latin typeface="Gelasio" pitchFamily="34" charset="0"/>
                <a:ea typeface="Gelasio" pitchFamily="34" charset="-122"/>
                <a:cs typeface="Gelasio" pitchFamily="34" charset="-120"/>
              </a:rPr>
              <a:t>Including diversity expectations in outside counsel guidelines</a:t>
            </a:r>
            <a:endParaRPr lang="en-US" sz="1250" dirty="0"/>
          </a:p>
        </p:txBody>
      </p:sp>
      <p:sp>
        <p:nvSpPr>
          <p:cNvPr id="9" name="Text 6"/>
          <p:cNvSpPr/>
          <p:nvPr/>
        </p:nvSpPr>
        <p:spPr>
          <a:xfrm>
            <a:off x="6968609" y="2622113"/>
            <a:ext cx="5671304" cy="258842"/>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746558"/>
                </a:solidFill>
                <a:latin typeface="Gelasio" pitchFamily="34" charset="0"/>
                <a:ea typeface="Gelasio" pitchFamily="34" charset="-122"/>
                <a:cs typeface="Gelasio" pitchFamily="34" charset="-120"/>
              </a:rPr>
              <a:t>Requesting diverse shortlists for all arbitrator nominations</a:t>
            </a:r>
            <a:endParaRPr lang="en-US" sz="1250" dirty="0"/>
          </a:p>
        </p:txBody>
      </p:sp>
      <p:sp>
        <p:nvSpPr>
          <p:cNvPr id="10" name="Text 7"/>
          <p:cNvSpPr/>
          <p:nvPr/>
        </p:nvSpPr>
        <p:spPr>
          <a:xfrm>
            <a:off x="6968609" y="2937510"/>
            <a:ext cx="5671304" cy="258842"/>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746558"/>
                </a:solidFill>
                <a:latin typeface="Gelasio" pitchFamily="34" charset="0"/>
                <a:ea typeface="Gelasio" pitchFamily="34" charset="-122"/>
                <a:cs typeface="Gelasio" pitchFamily="34" charset="-120"/>
              </a:rPr>
              <a:t>Tracking and reporting on diversity in their dispute resolution processes</a:t>
            </a:r>
            <a:endParaRPr lang="en-US" sz="1250" dirty="0"/>
          </a:p>
        </p:txBody>
      </p:sp>
      <p:sp>
        <p:nvSpPr>
          <p:cNvPr id="11" name="Text 8"/>
          <p:cNvSpPr/>
          <p:nvPr/>
        </p:nvSpPr>
        <p:spPr>
          <a:xfrm>
            <a:off x="6968609" y="3252907"/>
            <a:ext cx="5671304" cy="258842"/>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746558"/>
                </a:solidFill>
                <a:latin typeface="Gelasio" pitchFamily="34" charset="0"/>
                <a:ea typeface="Gelasio" pitchFamily="34" charset="-122"/>
                <a:cs typeface="Gelasio" pitchFamily="34" charset="-120"/>
              </a:rPr>
              <a:t>Supporting the appointment of qualified first-time arbitrators</a:t>
            </a:r>
            <a:endParaRPr lang="en-US" sz="1250" dirty="0"/>
          </a:p>
        </p:txBody>
      </p:sp>
      <p:sp>
        <p:nvSpPr>
          <p:cNvPr id="12" name="Text 9"/>
          <p:cNvSpPr/>
          <p:nvPr/>
        </p:nvSpPr>
        <p:spPr>
          <a:xfrm>
            <a:off x="6968609" y="3568303"/>
            <a:ext cx="5671304" cy="517684"/>
          </a:xfrm>
          <a:prstGeom prst="rect">
            <a:avLst/>
          </a:prstGeom>
          <a:noFill/>
          <a:ln/>
        </p:spPr>
        <p:txBody>
          <a:bodyPr wrap="square" lIns="0" tIns="0" rIns="0" bIns="0" rtlCol="0" anchor="t"/>
          <a:lstStyle/>
          <a:p>
            <a:pPr marL="342900" indent="-342900" algn="l">
              <a:lnSpc>
                <a:spcPts val="2000"/>
              </a:lnSpc>
              <a:buSzPct val="100000"/>
              <a:buChar char="•"/>
            </a:pPr>
            <a:r>
              <a:rPr lang="en-US" sz="1250" dirty="0">
                <a:solidFill>
                  <a:srgbClr val="746558"/>
                </a:solidFill>
                <a:latin typeface="Gelasio" pitchFamily="34" charset="0"/>
                <a:ea typeface="Gelasio" pitchFamily="34" charset="-122"/>
                <a:cs typeface="Gelasio" pitchFamily="34" charset="-120"/>
              </a:rPr>
              <a:t>Considering diversity when drafting arbitration clauses and selecting institutions</a:t>
            </a:r>
            <a:endParaRPr lang="en-US" sz="1250" dirty="0"/>
          </a:p>
        </p:txBody>
      </p:sp>
      <p:sp>
        <p:nvSpPr>
          <p:cNvPr id="13" name="Text 10"/>
          <p:cNvSpPr/>
          <p:nvPr/>
        </p:nvSpPr>
        <p:spPr>
          <a:xfrm>
            <a:off x="6968609" y="4231600"/>
            <a:ext cx="5671304" cy="517684"/>
          </a:xfrm>
          <a:prstGeom prst="rect">
            <a:avLst/>
          </a:prstGeom>
          <a:noFill/>
          <a:ln/>
        </p:spPr>
        <p:txBody>
          <a:bodyPr wrap="square" lIns="0" tIns="0" rIns="0" bIns="0" rtlCol="0" anchor="t"/>
          <a:lstStyle/>
          <a:p>
            <a:pPr marL="0" indent="0" algn="l">
              <a:lnSpc>
                <a:spcPts val="2000"/>
              </a:lnSpc>
              <a:buNone/>
            </a:pPr>
            <a:r>
              <a:rPr lang="en-US" sz="1250" dirty="0">
                <a:solidFill>
                  <a:srgbClr val="746558"/>
                </a:solidFill>
                <a:latin typeface="Gelasio" pitchFamily="34" charset="0"/>
                <a:ea typeface="Gelasio" pitchFamily="34" charset="-122"/>
                <a:cs typeface="Gelasio" pitchFamily="34" charset="-120"/>
              </a:rPr>
              <a:t>Your "Novel Solution" section rightly puts the onus on </a:t>
            </a:r>
            <a:r>
              <a:rPr lang="en-US" sz="1250" i="1" dirty="0">
                <a:solidFill>
                  <a:srgbClr val="746558"/>
                </a:solidFill>
                <a:latin typeface="Gelasio" pitchFamily="34" charset="0"/>
                <a:ea typeface="Gelasio" pitchFamily="34" charset="-122"/>
                <a:cs typeface="Gelasio" pitchFamily="34" charset="-120"/>
              </a:rPr>
              <a:t>all</a:t>
            </a:r>
            <a:r>
              <a:rPr lang="en-US" sz="1250" dirty="0">
                <a:solidFill>
                  <a:srgbClr val="746558"/>
                </a:solidFill>
                <a:latin typeface="Gelasio" pitchFamily="34" charset="0"/>
                <a:ea typeface="Gelasio" pitchFamily="34" charset="-122"/>
                <a:cs typeface="Gelasio" pitchFamily="34" charset="-120"/>
              </a:rPr>
              <a:t> actors—including clients—and stresses that symbolism without structural change is not enough.</a:t>
            </a:r>
            <a:endParaRPr lang="en-US" sz="1250" dirty="0"/>
          </a:p>
        </p:txBody>
      </p:sp>
      <p:sp>
        <p:nvSpPr>
          <p:cNvPr id="14" name="Text 11"/>
          <p:cNvSpPr/>
          <p:nvPr/>
        </p:nvSpPr>
        <p:spPr>
          <a:xfrm>
            <a:off x="1997869" y="7053024"/>
            <a:ext cx="10634543" cy="517684"/>
          </a:xfrm>
          <a:prstGeom prst="rect">
            <a:avLst/>
          </a:prstGeom>
          <a:noFill/>
          <a:ln/>
        </p:spPr>
        <p:txBody>
          <a:bodyPr wrap="square" lIns="0" tIns="0" rIns="0" bIns="0" rtlCol="0" anchor="t"/>
          <a:lstStyle/>
          <a:p>
            <a:pPr marL="0" indent="0" algn="l">
              <a:lnSpc>
                <a:spcPts val="2000"/>
              </a:lnSpc>
              <a:buNone/>
            </a:pPr>
            <a:r>
              <a:rPr lang="en-US" sz="1250" dirty="0">
                <a:solidFill>
                  <a:srgbClr val="746558"/>
                </a:solidFill>
                <a:latin typeface="Gelasio" pitchFamily="34" charset="0"/>
                <a:ea typeface="Gelasio" pitchFamily="34" charset="-122"/>
                <a:cs typeface="Gelasio" pitchFamily="34" charset="-120"/>
              </a:rPr>
              <a:t>Clients hold significant power to influence arbitrator selection practices through their instructions to counsel and choice of institutions—their active engagement is essential for meaningful progress.</a:t>
            </a:r>
            <a:endParaRPr lang="en-US" sz="125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sp>
        <p:nvSpPr>
          <p:cNvPr id="2" name="Shape 0"/>
          <p:cNvSpPr/>
          <p:nvPr/>
        </p:nvSpPr>
        <p:spPr>
          <a:xfrm>
            <a:off x="2911435" y="243840"/>
            <a:ext cx="8807410" cy="7826216"/>
          </a:xfrm>
          <a:prstGeom prst="roundRect">
            <a:avLst>
              <a:gd name="adj" fmla="val 229"/>
            </a:avLst>
          </a:prstGeom>
          <a:solidFill>
            <a:srgbClr val="F2F2F2"/>
          </a:solidFill>
          <a:ln/>
        </p:spPr>
        <p:txBody>
          <a:bodyPr/>
          <a:lstStyle/>
          <a:p>
            <a:endParaRPr lang="en-US"/>
          </a:p>
        </p:txBody>
      </p:sp>
      <p:sp>
        <p:nvSpPr>
          <p:cNvPr id="3" name="Text 1"/>
          <p:cNvSpPr/>
          <p:nvPr/>
        </p:nvSpPr>
        <p:spPr>
          <a:xfrm>
            <a:off x="3389352" y="572333"/>
            <a:ext cx="5636895" cy="373380"/>
          </a:xfrm>
          <a:prstGeom prst="rect">
            <a:avLst/>
          </a:prstGeom>
          <a:noFill/>
          <a:ln/>
        </p:spPr>
        <p:txBody>
          <a:bodyPr wrap="none" lIns="0" tIns="0" rIns="0" bIns="0" rtlCol="0" anchor="t"/>
          <a:lstStyle/>
          <a:p>
            <a:pPr marL="0" indent="0" algn="l">
              <a:lnSpc>
                <a:spcPts val="2900"/>
              </a:lnSpc>
              <a:buNone/>
            </a:pPr>
            <a:r>
              <a:rPr lang="en-US" sz="2350" dirty="0">
                <a:solidFill>
                  <a:srgbClr val="484237"/>
                </a:solidFill>
                <a:latin typeface="Gelasio Semi Bold" pitchFamily="34" charset="0"/>
                <a:ea typeface="Gelasio Semi Bold" pitchFamily="34" charset="-122"/>
                <a:cs typeface="Gelasio Semi Bold" pitchFamily="34" charset="-120"/>
              </a:rPr>
              <a:t>Comparative Institutional Approaches</a:t>
            </a:r>
            <a:endParaRPr lang="en-US" sz="2350" dirty="0"/>
          </a:p>
        </p:txBody>
      </p:sp>
      <p:pic>
        <p:nvPicPr>
          <p:cNvPr id="4" name="Image 0" descr="preencoded.png"/>
          <p:cNvPicPr>
            <a:picLocks noChangeAspect="1"/>
          </p:cNvPicPr>
          <p:nvPr/>
        </p:nvPicPr>
        <p:blipFill>
          <a:blip r:embed="rId3"/>
          <a:stretch>
            <a:fillRect/>
          </a:stretch>
        </p:blipFill>
        <p:spPr>
          <a:xfrm>
            <a:off x="4370784" y="1184672"/>
            <a:ext cx="5888593" cy="5523428"/>
          </a:xfrm>
          <a:prstGeom prst="rect">
            <a:avLst/>
          </a:prstGeom>
        </p:spPr>
      </p:pic>
      <p:sp>
        <p:nvSpPr>
          <p:cNvPr id="5" name="Text 2"/>
          <p:cNvSpPr/>
          <p:nvPr/>
        </p:nvSpPr>
        <p:spPr>
          <a:xfrm>
            <a:off x="6431804" y="2104752"/>
            <a:ext cx="1766554" cy="220820"/>
          </a:xfrm>
          <a:prstGeom prst="rect">
            <a:avLst/>
          </a:prstGeom>
          <a:noFill/>
          <a:ln/>
        </p:spPr>
        <p:txBody>
          <a:bodyPr wrap="none" lIns="0" tIns="0" rIns="0" bIns="0" rtlCol="0" anchor="t"/>
          <a:lstStyle/>
          <a:p>
            <a:pPr marL="0" indent="0" algn="ctr">
              <a:lnSpc>
                <a:spcPts val="2250"/>
              </a:lnSpc>
              <a:buNone/>
            </a:pPr>
            <a:r>
              <a:rPr lang="en-US" sz="1800" dirty="0">
                <a:solidFill>
                  <a:srgbClr val="000000"/>
                </a:solidFill>
                <a:latin typeface="Gelasio Semi Bold" pitchFamily="34" charset="0"/>
                <a:ea typeface="Gelasio Semi Bold" pitchFamily="34" charset="-122"/>
                <a:cs typeface="Gelasio Semi Bold" pitchFamily="34" charset="-120"/>
              </a:rPr>
              <a:t>ICC</a:t>
            </a:r>
            <a:endParaRPr lang="en-US" sz="1800" dirty="0"/>
          </a:p>
        </p:txBody>
      </p:sp>
      <p:sp>
        <p:nvSpPr>
          <p:cNvPr id="6" name="Text 3"/>
          <p:cNvSpPr/>
          <p:nvPr/>
        </p:nvSpPr>
        <p:spPr>
          <a:xfrm>
            <a:off x="4553367" y="5085814"/>
            <a:ext cx="1990319" cy="441639"/>
          </a:xfrm>
          <a:prstGeom prst="rect">
            <a:avLst/>
          </a:prstGeom>
          <a:noFill/>
          <a:ln/>
        </p:spPr>
        <p:txBody>
          <a:bodyPr wrap="square" lIns="0" tIns="0" rIns="0" bIns="0" rtlCol="0" anchor="t"/>
          <a:lstStyle/>
          <a:p>
            <a:pPr marL="0" indent="0" algn="ctr">
              <a:lnSpc>
                <a:spcPts val="2250"/>
              </a:lnSpc>
              <a:buNone/>
            </a:pPr>
            <a:r>
              <a:rPr lang="en-US" sz="1800" dirty="0">
                <a:solidFill>
                  <a:srgbClr val="000000"/>
                </a:solidFill>
                <a:latin typeface="Gelasio Semi Bold" pitchFamily="34" charset="0"/>
                <a:ea typeface="Gelasio Semi Bold" pitchFamily="34" charset="-122"/>
                <a:cs typeface="Gelasio Semi Bold" pitchFamily="34" charset="-120"/>
              </a:rPr>
              <a:t>Transparency in Appointments</a:t>
            </a:r>
            <a:endParaRPr lang="en-US" sz="1800" dirty="0"/>
          </a:p>
        </p:txBody>
      </p:sp>
      <p:sp>
        <p:nvSpPr>
          <p:cNvPr id="7" name="Text 4"/>
          <p:cNvSpPr/>
          <p:nvPr/>
        </p:nvSpPr>
        <p:spPr>
          <a:xfrm>
            <a:off x="8198358" y="5196224"/>
            <a:ext cx="1766555" cy="220820"/>
          </a:xfrm>
          <a:prstGeom prst="rect">
            <a:avLst/>
          </a:prstGeom>
          <a:noFill/>
          <a:ln/>
        </p:spPr>
        <p:txBody>
          <a:bodyPr wrap="none" lIns="0" tIns="0" rIns="0" bIns="0" rtlCol="0" anchor="t"/>
          <a:lstStyle/>
          <a:p>
            <a:pPr marL="0" indent="0" algn="ctr">
              <a:lnSpc>
                <a:spcPts val="2250"/>
              </a:lnSpc>
              <a:buNone/>
            </a:pPr>
            <a:r>
              <a:rPr lang="en-US" sz="1800" dirty="0">
                <a:solidFill>
                  <a:srgbClr val="000000"/>
                </a:solidFill>
                <a:latin typeface="Gelasio Semi Bold" pitchFamily="34" charset="0"/>
                <a:ea typeface="Gelasio Semi Bold" pitchFamily="34" charset="-122"/>
                <a:cs typeface="Gelasio Semi Bold" pitchFamily="34" charset="-120"/>
              </a:rPr>
              <a:t>Diversity Initiatives</a:t>
            </a:r>
            <a:endParaRPr lang="en-US" sz="1800" dirty="0"/>
          </a:p>
        </p:txBody>
      </p:sp>
      <p:sp>
        <p:nvSpPr>
          <p:cNvPr id="8" name="Text 5"/>
          <p:cNvSpPr/>
          <p:nvPr/>
        </p:nvSpPr>
        <p:spPr>
          <a:xfrm>
            <a:off x="5657464" y="3503275"/>
            <a:ext cx="1180647" cy="220819"/>
          </a:xfrm>
          <a:prstGeom prst="rect">
            <a:avLst/>
          </a:prstGeom>
          <a:noFill/>
          <a:ln/>
        </p:spPr>
        <p:txBody>
          <a:bodyPr wrap="none" lIns="0" tIns="0" rIns="0" bIns="0" rtlCol="0" anchor="t"/>
          <a:lstStyle/>
          <a:p>
            <a:pPr marL="0" indent="0" algn="ctr">
              <a:lnSpc>
                <a:spcPts val="2250"/>
              </a:lnSpc>
              <a:buNone/>
            </a:pPr>
            <a:r>
              <a:rPr lang="en-US" sz="1800" dirty="0">
                <a:solidFill>
                  <a:srgbClr val="000000"/>
                </a:solidFill>
                <a:latin typeface="Gelasio Semi Bold" pitchFamily="34" charset="0"/>
                <a:ea typeface="Gelasio Semi Bold" pitchFamily="34" charset="-122"/>
                <a:cs typeface="Gelasio Semi Bold" pitchFamily="34" charset="-120"/>
              </a:rPr>
              <a:t>LCIA</a:t>
            </a:r>
            <a:endParaRPr lang="en-US" sz="1800" dirty="0"/>
          </a:p>
        </p:txBody>
      </p:sp>
      <p:sp>
        <p:nvSpPr>
          <p:cNvPr id="9" name="Text 6"/>
          <p:cNvSpPr/>
          <p:nvPr/>
        </p:nvSpPr>
        <p:spPr>
          <a:xfrm>
            <a:off x="7792051" y="3503275"/>
            <a:ext cx="1180648" cy="220819"/>
          </a:xfrm>
          <a:prstGeom prst="rect">
            <a:avLst/>
          </a:prstGeom>
          <a:noFill/>
          <a:ln/>
        </p:spPr>
        <p:txBody>
          <a:bodyPr wrap="none" lIns="0" tIns="0" rIns="0" bIns="0" rtlCol="0" anchor="t"/>
          <a:lstStyle/>
          <a:p>
            <a:pPr marL="0" indent="0" algn="ctr">
              <a:lnSpc>
                <a:spcPts val="2250"/>
              </a:lnSpc>
              <a:buNone/>
            </a:pPr>
            <a:r>
              <a:rPr lang="en-US" sz="1800" dirty="0">
                <a:solidFill>
                  <a:srgbClr val="000000"/>
                </a:solidFill>
                <a:latin typeface="Gelasio Semi Bold" pitchFamily="34" charset="0"/>
                <a:ea typeface="Gelasio Semi Bold" pitchFamily="34" charset="-122"/>
                <a:cs typeface="Gelasio Semi Bold" pitchFamily="34" charset="-120"/>
              </a:rPr>
              <a:t>SIAC</a:t>
            </a:r>
            <a:endParaRPr lang="en-US" sz="1800" dirty="0"/>
          </a:p>
        </p:txBody>
      </p:sp>
      <p:sp>
        <p:nvSpPr>
          <p:cNvPr id="10" name="Text 7"/>
          <p:cNvSpPr/>
          <p:nvPr/>
        </p:nvSpPr>
        <p:spPr>
          <a:xfrm>
            <a:off x="6982380" y="4864995"/>
            <a:ext cx="665402" cy="883277"/>
          </a:xfrm>
          <a:prstGeom prst="rect">
            <a:avLst/>
          </a:prstGeom>
          <a:noFill/>
          <a:ln/>
        </p:spPr>
        <p:txBody>
          <a:bodyPr wrap="square" lIns="0" tIns="0" rIns="0" bIns="0" rtlCol="0" anchor="t"/>
          <a:lstStyle/>
          <a:p>
            <a:pPr marL="0" indent="0" algn="ctr">
              <a:lnSpc>
                <a:spcPts val="2250"/>
              </a:lnSpc>
              <a:buNone/>
            </a:pPr>
            <a:r>
              <a:rPr lang="en-US" sz="1800" dirty="0">
                <a:solidFill>
                  <a:srgbClr val="000000"/>
                </a:solidFill>
                <a:latin typeface="Gelasio Semi Bold" pitchFamily="34" charset="0"/>
                <a:ea typeface="Gelasio Semi Bold" pitchFamily="34" charset="-122"/>
                <a:cs typeface="Gelasio Semi Bold" pitchFamily="34" charset="-120"/>
              </a:rPr>
              <a:t>Publication of Statistics</a:t>
            </a:r>
            <a:endParaRPr lang="en-US" sz="1800" dirty="0"/>
          </a:p>
        </p:txBody>
      </p:sp>
      <p:sp>
        <p:nvSpPr>
          <p:cNvPr id="11" name="Text 8"/>
          <p:cNvSpPr/>
          <p:nvPr/>
        </p:nvSpPr>
        <p:spPr>
          <a:xfrm>
            <a:off x="6908774" y="4092127"/>
            <a:ext cx="812615" cy="220819"/>
          </a:xfrm>
          <a:prstGeom prst="rect">
            <a:avLst/>
          </a:prstGeom>
          <a:noFill/>
          <a:ln/>
        </p:spPr>
        <p:txBody>
          <a:bodyPr wrap="none" lIns="0" tIns="0" rIns="0" bIns="0" rtlCol="0" anchor="t"/>
          <a:lstStyle/>
          <a:p>
            <a:pPr marL="0" indent="0" algn="ctr">
              <a:lnSpc>
                <a:spcPts val="2250"/>
              </a:lnSpc>
              <a:buNone/>
            </a:pPr>
            <a:r>
              <a:rPr lang="en-US" sz="1800" dirty="0">
                <a:solidFill>
                  <a:srgbClr val="000000"/>
                </a:solidFill>
                <a:latin typeface="Gelasio Semi Bold" pitchFamily="34" charset="0"/>
                <a:ea typeface="Gelasio Semi Bold" pitchFamily="34" charset="-122"/>
                <a:cs typeface="Gelasio Semi Bold" pitchFamily="34" charset="-120"/>
              </a:rPr>
              <a:t>HKIAC</a:t>
            </a:r>
            <a:endParaRPr lang="en-US" sz="1800" dirty="0"/>
          </a:p>
        </p:txBody>
      </p:sp>
      <p:sp>
        <p:nvSpPr>
          <p:cNvPr id="12" name="Text 9"/>
          <p:cNvSpPr/>
          <p:nvPr/>
        </p:nvSpPr>
        <p:spPr>
          <a:xfrm>
            <a:off x="3389352" y="6842403"/>
            <a:ext cx="7851577" cy="382429"/>
          </a:xfrm>
          <a:prstGeom prst="rect">
            <a:avLst/>
          </a:prstGeom>
          <a:noFill/>
          <a:ln/>
        </p:spPr>
        <p:txBody>
          <a:bodyPr wrap="square" lIns="0" tIns="0" rIns="0" bIns="0" rtlCol="0" anchor="t"/>
          <a:lstStyle/>
          <a:p>
            <a:pPr marL="0" indent="0" algn="l">
              <a:lnSpc>
                <a:spcPts val="1500"/>
              </a:lnSpc>
              <a:buNone/>
            </a:pPr>
            <a:r>
              <a:rPr lang="en-US" sz="900" dirty="0">
                <a:solidFill>
                  <a:srgbClr val="000000"/>
                </a:solidFill>
                <a:latin typeface="Gelasio" pitchFamily="34" charset="0"/>
                <a:ea typeface="Gelasio" pitchFamily="34" charset="-122"/>
                <a:cs typeface="Gelasio" pitchFamily="34" charset="-120"/>
              </a:rPr>
              <a:t>Institutions vary significantly in their approaches to diversity enhancement, with some focusing on gender balance, others on regional representation, and still others on age diversity and first-time appointments.</a:t>
            </a:r>
            <a:endParaRPr lang="en-US" sz="900" dirty="0"/>
          </a:p>
        </p:txBody>
      </p:sp>
      <p:sp>
        <p:nvSpPr>
          <p:cNvPr id="13" name="Text 10"/>
          <p:cNvSpPr/>
          <p:nvPr/>
        </p:nvSpPr>
        <p:spPr>
          <a:xfrm>
            <a:off x="3389352" y="7359134"/>
            <a:ext cx="7851577" cy="382429"/>
          </a:xfrm>
          <a:prstGeom prst="rect">
            <a:avLst/>
          </a:prstGeom>
          <a:noFill/>
          <a:ln/>
        </p:spPr>
        <p:txBody>
          <a:bodyPr wrap="square" lIns="0" tIns="0" rIns="0" bIns="0" rtlCol="0" anchor="t"/>
          <a:lstStyle/>
          <a:p>
            <a:pPr marL="0" indent="0" algn="l">
              <a:lnSpc>
                <a:spcPts val="1500"/>
              </a:lnSpc>
              <a:buNone/>
            </a:pPr>
            <a:r>
              <a:rPr lang="en-US" sz="900" dirty="0">
                <a:solidFill>
                  <a:srgbClr val="000000"/>
                </a:solidFill>
                <a:latin typeface="Gelasio" pitchFamily="34" charset="0"/>
                <a:ea typeface="Gelasio" pitchFamily="34" charset="-122"/>
                <a:cs typeface="Gelasio" pitchFamily="34" charset="-120"/>
              </a:rPr>
              <a:t>The most effective institutional strategies combine clear diversity policies, transparent reporting, active roster development, and strategic pairing of experienced and newer arbitrators.</a:t>
            </a:r>
            <a:endParaRPr lang="en-US" sz="9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sp>
        <p:nvSpPr>
          <p:cNvPr id="2" name="Shape 0"/>
          <p:cNvSpPr/>
          <p:nvPr/>
        </p:nvSpPr>
        <p:spPr>
          <a:xfrm>
            <a:off x="1900357" y="243840"/>
            <a:ext cx="10829568" cy="7791569"/>
          </a:xfrm>
          <a:prstGeom prst="roundRect">
            <a:avLst>
              <a:gd name="adj" fmla="val 283"/>
            </a:avLst>
          </a:prstGeom>
          <a:solidFill>
            <a:srgbClr val="F9F6F0"/>
          </a:solidFill>
          <a:ln/>
        </p:spPr>
        <p:txBody>
          <a:bodyPr/>
          <a:lstStyle/>
          <a:p>
            <a:endParaRPr lang="en-US"/>
          </a:p>
        </p:txBody>
      </p:sp>
      <p:sp>
        <p:nvSpPr>
          <p:cNvPr id="3" name="Text 1"/>
          <p:cNvSpPr/>
          <p:nvPr/>
        </p:nvSpPr>
        <p:spPr>
          <a:xfrm>
            <a:off x="2487930" y="647819"/>
            <a:ext cx="6827877" cy="367308"/>
          </a:xfrm>
          <a:prstGeom prst="rect">
            <a:avLst/>
          </a:prstGeom>
          <a:noFill/>
          <a:ln/>
        </p:spPr>
        <p:txBody>
          <a:bodyPr wrap="none" lIns="0" tIns="0" rIns="0" bIns="0" rtlCol="0" anchor="t"/>
          <a:lstStyle/>
          <a:p>
            <a:pPr marL="0" indent="0" algn="l">
              <a:lnSpc>
                <a:spcPts val="2850"/>
              </a:lnSpc>
              <a:buNone/>
            </a:pPr>
            <a:r>
              <a:rPr lang="en-US" sz="2300" dirty="0">
                <a:solidFill>
                  <a:srgbClr val="484237"/>
                </a:solidFill>
                <a:latin typeface="Gelasio Semi Bold" pitchFamily="34" charset="0"/>
                <a:ea typeface="Gelasio Semi Bold" pitchFamily="34" charset="-122"/>
                <a:cs typeface="Gelasio Semi Bold" pitchFamily="34" charset="-120"/>
              </a:rPr>
              <a:t>The Pipeline Challenge: Building for the Future</a:t>
            </a:r>
            <a:endParaRPr lang="en-US" sz="2300" dirty="0"/>
          </a:p>
        </p:txBody>
      </p:sp>
      <p:sp>
        <p:nvSpPr>
          <p:cNvPr id="4" name="Text 2"/>
          <p:cNvSpPr/>
          <p:nvPr/>
        </p:nvSpPr>
        <p:spPr>
          <a:xfrm>
            <a:off x="2487930" y="1327190"/>
            <a:ext cx="3667363" cy="275392"/>
          </a:xfrm>
          <a:prstGeom prst="rect">
            <a:avLst/>
          </a:prstGeom>
          <a:noFill/>
          <a:ln/>
        </p:spPr>
        <p:txBody>
          <a:bodyPr wrap="none" lIns="0" tIns="0" rIns="0" bIns="0" rtlCol="0" anchor="t"/>
          <a:lstStyle/>
          <a:p>
            <a:pPr marL="0" indent="0" algn="l">
              <a:lnSpc>
                <a:spcPts val="2150"/>
              </a:lnSpc>
              <a:buNone/>
            </a:pPr>
            <a:r>
              <a:rPr lang="en-US" sz="1700" dirty="0">
                <a:solidFill>
                  <a:srgbClr val="484237"/>
                </a:solidFill>
                <a:latin typeface="Gelasio Semi Bold" pitchFamily="34" charset="0"/>
                <a:ea typeface="Gelasio Semi Bold" pitchFamily="34" charset="-122"/>
                <a:cs typeface="Gelasio Semi Bold" pitchFamily="34" charset="-120"/>
              </a:rPr>
              <a:t>Long-Term Pipeline Development</a:t>
            </a:r>
            <a:endParaRPr lang="en-US" sz="1700" dirty="0"/>
          </a:p>
        </p:txBody>
      </p:sp>
      <p:sp>
        <p:nvSpPr>
          <p:cNvPr id="5" name="Text 3"/>
          <p:cNvSpPr/>
          <p:nvPr/>
        </p:nvSpPr>
        <p:spPr>
          <a:xfrm>
            <a:off x="2487930" y="1749385"/>
            <a:ext cx="4647962" cy="470059"/>
          </a:xfrm>
          <a:prstGeom prst="rect">
            <a:avLst/>
          </a:prstGeom>
          <a:noFill/>
          <a:ln/>
        </p:spPr>
        <p:txBody>
          <a:bodyPr wrap="square" lIns="0" tIns="0" rIns="0" bIns="0" rtlCol="0" anchor="t"/>
          <a:lstStyle/>
          <a:p>
            <a:pPr marL="0" indent="0" algn="l">
              <a:lnSpc>
                <a:spcPts val="1850"/>
              </a:lnSpc>
              <a:buNone/>
            </a:pPr>
            <a:r>
              <a:rPr lang="en-US" sz="1150" dirty="0">
                <a:solidFill>
                  <a:srgbClr val="746558"/>
                </a:solidFill>
                <a:latin typeface="Gelasio" pitchFamily="34" charset="0"/>
                <a:ea typeface="Gelasio" pitchFamily="34" charset="-122"/>
                <a:cs typeface="Gelasio" pitchFamily="34" charset="-120"/>
              </a:rPr>
              <a:t>Sustainable diversity requires attention to the pipeline of future arbitrators:</a:t>
            </a:r>
            <a:endParaRPr lang="en-US" sz="1150" dirty="0"/>
          </a:p>
        </p:txBody>
      </p:sp>
      <p:sp>
        <p:nvSpPr>
          <p:cNvPr id="6" name="Text 4"/>
          <p:cNvSpPr/>
          <p:nvPr/>
        </p:nvSpPr>
        <p:spPr>
          <a:xfrm>
            <a:off x="2487930" y="2351603"/>
            <a:ext cx="4647962" cy="235029"/>
          </a:xfrm>
          <a:prstGeom prst="rect">
            <a:avLst/>
          </a:prstGeom>
          <a:noFill/>
          <a:ln/>
        </p:spPr>
        <p:txBody>
          <a:bodyPr wrap="none" lIns="0" tIns="0" rIns="0" bIns="0" rtlCol="0" anchor="t"/>
          <a:lstStyle/>
          <a:p>
            <a:pPr marL="342900" indent="-342900" algn="l">
              <a:lnSpc>
                <a:spcPts val="1850"/>
              </a:lnSpc>
              <a:buSzPct val="100000"/>
              <a:buChar char="•"/>
            </a:pPr>
            <a:r>
              <a:rPr lang="en-US" sz="1150" dirty="0">
                <a:solidFill>
                  <a:srgbClr val="746558"/>
                </a:solidFill>
                <a:latin typeface="Gelasio" pitchFamily="34" charset="0"/>
                <a:ea typeface="Gelasio" pitchFamily="34" charset="-122"/>
                <a:cs typeface="Gelasio" pitchFamily="34" charset="-120"/>
              </a:rPr>
              <a:t>Educational initiatives in emerging arbitration jurisdictions</a:t>
            </a:r>
            <a:endParaRPr lang="en-US" sz="1150" dirty="0"/>
          </a:p>
        </p:txBody>
      </p:sp>
      <p:sp>
        <p:nvSpPr>
          <p:cNvPr id="7" name="Text 5"/>
          <p:cNvSpPr/>
          <p:nvPr/>
        </p:nvSpPr>
        <p:spPr>
          <a:xfrm>
            <a:off x="2487930" y="2637949"/>
            <a:ext cx="4647962" cy="235029"/>
          </a:xfrm>
          <a:prstGeom prst="rect">
            <a:avLst/>
          </a:prstGeom>
          <a:noFill/>
          <a:ln/>
        </p:spPr>
        <p:txBody>
          <a:bodyPr wrap="none" lIns="0" tIns="0" rIns="0" bIns="0" rtlCol="0" anchor="t"/>
          <a:lstStyle/>
          <a:p>
            <a:pPr marL="342900" indent="-342900" algn="l">
              <a:lnSpc>
                <a:spcPts val="1850"/>
              </a:lnSpc>
              <a:buSzPct val="100000"/>
              <a:buChar char="•"/>
            </a:pPr>
            <a:r>
              <a:rPr lang="en-US" sz="1150" dirty="0">
                <a:solidFill>
                  <a:srgbClr val="746558"/>
                </a:solidFill>
                <a:latin typeface="Gelasio" pitchFamily="34" charset="0"/>
                <a:ea typeface="Gelasio" pitchFamily="34" charset="-122"/>
                <a:cs typeface="Gelasio" pitchFamily="34" charset="-120"/>
              </a:rPr>
              <a:t>Scholarships and mentoring programs for underrepresented groups</a:t>
            </a:r>
            <a:endParaRPr lang="en-US" sz="1150" dirty="0"/>
          </a:p>
        </p:txBody>
      </p:sp>
      <p:sp>
        <p:nvSpPr>
          <p:cNvPr id="8" name="Text 6"/>
          <p:cNvSpPr/>
          <p:nvPr/>
        </p:nvSpPr>
        <p:spPr>
          <a:xfrm>
            <a:off x="2487930" y="2924294"/>
            <a:ext cx="4647962" cy="470059"/>
          </a:xfrm>
          <a:prstGeom prst="rect">
            <a:avLst/>
          </a:prstGeom>
          <a:noFill/>
          <a:ln/>
        </p:spPr>
        <p:txBody>
          <a:bodyPr wrap="square" lIns="0" tIns="0" rIns="0" bIns="0" rtlCol="0" anchor="t"/>
          <a:lstStyle/>
          <a:p>
            <a:pPr marL="342900" indent="-342900" algn="l">
              <a:lnSpc>
                <a:spcPts val="1850"/>
              </a:lnSpc>
              <a:buSzPct val="100000"/>
              <a:buChar char="•"/>
            </a:pPr>
            <a:r>
              <a:rPr lang="en-US" sz="1150" dirty="0">
                <a:solidFill>
                  <a:srgbClr val="746558"/>
                </a:solidFill>
                <a:latin typeface="Gelasio" pitchFamily="34" charset="0"/>
                <a:ea typeface="Gelasio" pitchFamily="34" charset="-122"/>
                <a:cs typeface="Gelasio" pitchFamily="34" charset="-120"/>
              </a:rPr>
              <a:t>Speaking and writing opportunities for rising arbitration practitioners</a:t>
            </a:r>
            <a:endParaRPr lang="en-US" sz="1150" dirty="0"/>
          </a:p>
        </p:txBody>
      </p:sp>
      <p:sp>
        <p:nvSpPr>
          <p:cNvPr id="9" name="Text 7"/>
          <p:cNvSpPr/>
          <p:nvPr/>
        </p:nvSpPr>
        <p:spPr>
          <a:xfrm>
            <a:off x="2487930" y="3445669"/>
            <a:ext cx="4647962" cy="235029"/>
          </a:xfrm>
          <a:prstGeom prst="rect">
            <a:avLst/>
          </a:prstGeom>
          <a:noFill/>
          <a:ln/>
        </p:spPr>
        <p:txBody>
          <a:bodyPr wrap="none" lIns="0" tIns="0" rIns="0" bIns="0" rtlCol="0" anchor="t"/>
          <a:lstStyle/>
          <a:p>
            <a:pPr marL="342900" indent="-342900" algn="l">
              <a:lnSpc>
                <a:spcPts val="1850"/>
              </a:lnSpc>
              <a:buSzPct val="100000"/>
              <a:buChar char="•"/>
            </a:pPr>
            <a:r>
              <a:rPr lang="en-US" sz="1150" dirty="0">
                <a:solidFill>
                  <a:srgbClr val="746558"/>
                </a:solidFill>
                <a:latin typeface="Gelasio" pitchFamily="34" charset="0"/>
                <a:ea typeface="Gelasio" pitchFamily="34" charset="-122"/>
                <a:cs typeface="Gelasio" pitchFamily="34" charset="-120"/>
              </a:rPr>
              <a:t>Tribunal secretary roles as pathways to arbitrator appointments</a:t>
            </a:r>
            <a:endParaRPr lang="en-US" sz="1150" dirty="0"/>
          </a:p>
        </p:txBody>
      </p:sp>
      <p:sp>
        <p:nvSpPr>
          <p:cNvPr id="10" name="Text 8"/>
          <p:cNvSpPr/>
          <p:nvPr/>
        </p:nvSpPr>
        <p:spPr>
          <a:xfrm>
            <a:off x="2487930" y="3732014"/>
            <a:ext cx="4647962" cy="235029"/>
          </a:xfrm>
          <a:prstGeom prst="rect">
            <a:avLst/>
          </a:prstGeom>
          <a:noFill/>
          <a:ln/>
        </p:spPr>
        <p:txBody>
          <a:bodyPr wrap="none" lIns="0" tIns="0" rIns="0" bIns="0" rtlCol="0" anchor="t"/>
          <a:lstStyle/>
          <a:p>
            <a:pPr marL="342900" indent="-342900" algn="l">
              <a:lnSpc>
                <a:spcPts val="1850"/>
              </a:lnSpc>
              <a:buSzPct val="100000"/>
              <a:buChar char="•"/>
            </a:pPr>
            <a:r>
              <a:rPr lang="en-US" sz="1150" dirty="0">
                <a:solidFill>
                  <a:srgbClr val="746558"/>
                </a:solidFill>
                <a:latin typeface="Gelasio" pitchFamily="34" charset="0"/>
                <a:ea typeface="Gelasio" pitchFamily="34" charset="-122"/>
                <a:cs typeface="Gelasio" pitchFamily="34" charset="-120"/>
              </a:rPr>
              <a:t>Young arbitrator forums and networking opportunities</a:t>
            </a:r>
            <a:endParaRPr lang="en-US" sz="1150" dirty="0"/>
          </a:p>
        </p:txBody>
      </p:sp>
      <p:pic>
        <p:nvPicPr>
          <p:cNvPr id="11" name="Image 0" descr="preencoded.png"/>
          <p:cNvPicPr>
            <a:picLocks noChangeAspect="1"/>
          </p:cNvPicPr>
          <p:nvPr/>
        </p:nvPicPr>
        <p:blipFill>
          <a:blip r:embed="rId3"/>
          <a:stretch>
            <a:fillRect/>
          </a:stretch>
        </p:blipFill>
        <p:spPr>
          <a:xfrm>
            <a:off x="7501890" y="1345644"/>
            <a:ext cx="4647962" cy="4647962"/>
          </a:xfrm>
          <a:prstGeom prst="rect">
            <a:avLst/>
          </a:prstGeom>
        </p:spPr>
      </p:pic>
      <p:sp>
        <p:nvSpPr>
          <p:cNvPr id="12" name="Text 9"/>
          <p:cNvSpPr/>
          <p:nvPr/>
        </p:nvSpPr>
        <p:spPr>
          <a:xfrm>
            <a:off x="7501890" y="6158865"/>
            <a:ext cx="4647962" cy="705088"/>
          </a:xfrm>
          <a:prstGeom prst="rect">
            <a:avLst/>
          </a:prstGeom>
          <a:noFill/>
          <a:ln/>
        </p:spPr>
        <p:txBody>
          <a:bodyPr wrap="square" lIns="0" tIns="0" rIns="0" bIns="0" rtlCol="0" anchor="t"/>
          <a:lstStyle/>
          <a:p>
            <a:pPr marL="0" indent="0" algn="l">
              <a:lnSpc>
                <a:spcPts val="1850"/>
              </a:lnSpc>
              <a:buNone/>
            </a:pPr>
            <a:r>
              <a:rPr lang="en-US" sz="1150" dirty="0">
                <a:solidFill>
                  <a:srgbClr val="746558"/>
                </a:solidFill>
                <a:latin typeface="Gelasio" pitchFamily="34" charset="0"/>
                <a:ea typeface="Gelasio" pitchFamily="34" charset="-122"/>
                <a:cs typeface="Gelasio" pitchFamily="34" charset="-120"/>
              </a:rPr>
              <a:t>The arbitrators of tomorrow are developing their expertise today—investment in pipeline development will yield long-term benefits for the field.</a:t>
            </a:r>
            <a:endParaRPr lang="en-US" sz="1150" dirty="0"/>
          </a:p>
        </p:txBody>
      </p:sp>
      <p:sp>
        <p:nvSpPr>
          <p:cNvPr id="13" name="Text 10"/>
          <p:cNvSpPr/>
          <p:nvPr/>
        </p:nvSpPr>
        <p:spPr>
          <a:xfrm>
            <a:off x="2487930" y="7161371"/>
            <a:ext cx="9654421" cy="470059"/>
          </a:xfrm>
          <a:prstGeom prst="rect">
            <a:avLst/>
          </a:prstGeom>
          <a:noFill/>
          <a:ln/>
        </p:spPr>
        <p:txBody>
          <a:bodyPr wrap="square" lIns="0" tIns="0" rIns="0" bIns="0" rtlCol="0" anchor="t"/>
          <a:lstStyle/>
          <a:p>
            <a:pPr marL="0" indent="0" algn="l">
              <a:lnSpc>
                <a:spcPts val="1850"/>
              </a:lnSpc>
              <a:buNone/>
            </a:pPr>
            <a:r>
              <a:rPr lang="en-US" sz="1150" dirty="0">
                <a:solidFill>
                  <a:srgbClr val="746558"/>
                </a:solidFill>
                <a:latin typeface="Gelasio" pitchFamily="34" charset="0"/>
                <a:ea typeface="Gelasio" pitchFamily="34" charset="-122"/>
                <a:cs typeface="Gelasio" pitchFamily="34" charset="-120"/>
              </a:rPr>
              <a:t>Pipeline development requires coordinated effort from universities, arbitral institutions, law firms, and experienced arbitrators to identify, nurture, and promote diverse talent that will shape the future of international dispute resolution.</a:t>
            </a:r>
            <a:endParaRPr lang="en-US" sz="115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32">
    <p:spTree>
      <p:nvGrpSpPr>
        <p:cNvPr id="1" name=""/>
        <p:cNvGrpSpPr/>
        <p:nvPr/>
      </p:nvGrpSpPr>
      <p:grpSpPr>
        <a:xfrm>
          <a:off x="0" y="0"/>
          <a:ext cx="0" cy="0"/>
          <a:chOff x="0" y="0"/>
          <a:chExt cx="0" cy="0"/>
        </a:xfrm>
      </p:grpSpPr>
      <p:sp>
        <p:nvSpPr>
          <p:cNvPr id="2" name="Shape 0"/>
          <p:cNvSpPr/>
          <p:nvPr/>
        </p:nvSpPr>
        <p:spPr>
          <a:xfrm>
            <a:off x="1540312" y="243840"/>
            <a:ext cx="11549777" cy="7775377"/>
          </a:xfrm>
          <a:prstGeom prst="roundRect">
            <a:avLst>
              <a:gd name="adj" fmla="val 302"/>
            </a:avLst>
          </a:prstGeom>
          <a:solidFill>
            <a:srgbClr val="F9F6F0"/>
          </a:solidFill>
          <a:ln/>
        </p:spPr>
        <p:txBody>
          <a:bodyPr/>
          <a:lstStyle/>
          <a:p>
            <a:endParaRPr lang="en-US"/>
          </a:p>
        </p:txBody>
      </p:sp>
      <p:sp>
        <p:nvSpPr>
          <p:cNvPr id="3" name="Text 1"/>
          <p:cNvSpPr/>
          <p:nvPr/>
        </p:nvSpPr>
        <p:spPr>
          <a:xfrm>
            <a:off x="2166938" y="674608"/>
            <a:ext cx="6847284" cy="391716"/>
          </a:xfrm>
          <a:prstGeom prst="rect">
            <a:avLst/>
          </a:prstGeom>
          <a:noFill/>
          <a:ln/>
        </p:spPr>
        <p:txBody>
          <a:bodyPr wrap="none" lIns="0" tIns="0" rIns="0" bIns="0" rtlCol="0" anchor="t"/>
          <a:lstStyle/>
          <a:p>
            <a:pPr marL="0" indent="0" algn="l">
              <a:lnSpc>
                <a:spcPts val="3050"/>
              </a:lnSpc>
              <a:buNone/>
            </a:pPr>
            <a:r>
              <a:rPr lang="en-US" sz="2450" dirty="0">
                <a:solidFill>
                  <a:srgbClr val="484237"/>
                </a:solidFill>
                <a:latin typeface="Gelasio Semi Bold" pitchFamily="34" charset="0"/>
                <a:ea typeface="Gelasio Semi Bold" pitchFamily="34" charset="-122"/>
                <a:cs typeface="Gelasio Semi Bold" pitchFamily="34" charset="-120"/>
              </a:rPr>
              <a:t>Cultural Intelligence in Arbitral Proceedings</a:t>
            </a:r>
            <a:endParaRPr lang="en-US" sz="2450" dirty="0"/>
          </a:p>
        </p:txBody>
      </p:sp>
      <p:sp>
        <p:nvSpPr>
          <p:cNvPr id="4" name="Text 2"/>
          <p:cNvSpPr/>
          <p:nvPr/>
        </p:nvSpPr>
        <p:spPr>
          <a:xfrm>
            <a:off x="2166938" y="1399103"/>
            <a:ext cx="5303520" cy="293727"/>
          </a:xfrm>
          <a:prstGeom prst="rect">
            <a:avLst/>
          </a:prstGeom>
          <a:noFill/>
          <a:ln/>
        </p:spPr>
        <p:txBody>
          <a:bodyPr wrap="none" lIns="0" tIns="0" rIns="0" bIns="0" rtlCol="0" anchor="t"/>
          <a:lstStyle/>
          <a:p>
            <a:pPr marL="0" indent="0" algn="l">
              <a:lnSpc>
                <a:spcPts val="2300"/>
              </a:lnSpc>
              <a:buNone/>
            </a:pPr>
            <a:r>
              <a:rPr lang="en-US" sz="1850" dirty="0">
                <a:solidFill>
                  <a:srgbClr val="484237"/>
                </a:solidFill>
                <a:latin typeface="Gelasio Semi Bold" pitchFamily="34" charset="0"/>
                <a:ea typeface="Gelasio Semi Bold" pitchFamily="34" charset="-122"/>
                <a:cs typeface="Gelasio Semi Bold" pitchFamily="34" charset="-120"/>
              </a:rPr>
              <a:t>Beyond Representation: Cultural Competence</a:t>
            </a:r>
            <a:endParaRPr lang="en-US" sz="1850" dirty="0"/>
          </a:p>
        </p:txBody>
      </p:sp>
      <p:sp>
        <p:nvSpPr>
          <p:cNvPr id="5" name="Text 3"/>
          <p:cNvSpPr/>
          <p:nvPr/>
        </p:nvSpPr>
        <p:spPr>
          <a:xfrm>
            <a:off x="2166938" y="1849398"/>
            <a:ext cx="5491043" cy="250627"/>
          </a:xfrm>
          <a:prstGeom prst="rect">
            <a:avLst/>
          </a:prstGeom>
          <a:noFill/>
          <a:ln/>
        </p:spPr>
        <p:txBody>
          <a:bodyPr wrap="none" lIns="0" tIns="0" rIns="0" bIns="0" rtlCol="0" anchor="t"/>
          <a:lstStyle/>
          <a:p>
            <a:pPr marL="0" indent="0" algn="l">
              <a:lnSpc>
                <a:spcPts val="1950"/>
              </a:lnSpc>
              <a:buNone/>
            </a:pPr>
            <a:r>
              <a:rPr lang="en-US" sz="1200" dirty="0">
                <a:solidFill>
                  <a:srgbClr val="746558"/>
                </a:solidFill>
                <a:latin typeface="Gelasio" pitchFamily="34" charset="0"/>
                <a:ea typeface="Gelasio" pitchFamily="34" charset="-122"/>
                <a:cs typeface="Gelasio" pitchFamily="34" charset="-120"/>
              </a:rPr>
              <a:t>Diversity enhances tribunal effectiveness through cultural intelligence:</a:t>
            </a:r>
            <a:endParaRPr lang="en-US" sz="1200" dirty="0"/>
          </a:p>
        </p:txBody>
      </p:sp>
      <p:sp>
        <p:nvSpPr>
          <p:cNvPr id="6" name="Text 4"/>
          <p:cNvSpPr/>
          <p:nvPr/>
        </p:nvSpPr>
        <p:spPr>
          <a:xfrm>
            <a:off x="2166938" y="2240994"/>
            <a:ext cx="5491043" cy="250627"/>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746558"/>
                </a:solidFill>
                <a:latin typeface="Gelasio" pitchFamily="34" charset="0"/>
                <a:ea typeface="Gelasio" pitchFamily="34" charset="-122"/>
                <a:cs typeface="Gelasio" pitchFamily="34" charset="-120"/>
              </a:rPr>
              <a:t>Understanding of how cultural contexts shape contract interpretation</a:t>
            </a:r>
            <a:endParaRPr lang="en-US" sz="1200" dirty="0"/>
          </a:p>
        </p:txBody>
      </p:sp>
      <p:sp>
        <p:nvSpPr>
          <p:cNvPr id="7" name="Text 5"/>
          <p:cNvSpPr/>
          <p:nvPr/>
        </p:nvSpPr>
        <p:spPr>
          <a:xfrm>
            <a:off x="2166938" y="2546390"/>
            <a:ext cx="5491043" cy="250627"/>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746558"/>
                </a:solidFill>
                <a:latin typeface="Gelasio" pitchFamily="34" charset="0"/>
                <a:ea typeface="Gelasio" pitchFamily="34" charset="-122"/>
                <a:cs typeface="Gelasio" pitchFamily="34" charset="-120"/>
              </a:rPr>
              <a:t>Recognition of varying approaches to witness testimony across cultures</a:t>
            </a:r>
            <a:endParaRPr lang="en-US" sz="1200" dirty="0"/>
          </a:p>
        </p:txBody>
      </p:sp>
      <p:sp>
        <p:nvSpPr>
          <p:cNvPr id="8" name="Text 6"/>
          <p:cNvSpPr/>
          <p:nvPr/>
        </p:nvSpPr>
        <p:spPr>
          <a:xfrm>
            <a:off x="2166938" y="2851785"/>
            <a:ext cx="5491043" cy="250627"/>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746558"/>
                </a:solidFill>
                <a:latin typeface="Gelasio" pitchFamily="34" charset="0"/>
                <a:ea typeface="Gelasio" pitchFamily="34" charset="-122"/>
                <a:cs typeface="Gelasio" pitchFamily="34" charset="-120"/>
              </a:rPr>
              <a:t>Awareness of differing attitudes toward authority, directness, and conflict</a:t>
            </a:r>
            <a:endParaRPr lang="en-US" sz="1200" dirty="0"/>
          </a:p>
        </p:txBody>
      </p:sp>
      <p:sp>
        <p:nvSpPr>
          <p:cNvPr id="9" name="Text 7"/>
          <p:cNvSpPr/>
          <p:nvPr/>
        </p:nvSpPr>
        <p:spPr>
          <a:xfrm>
            <a:off x="2166938" y="3157180"/>
            <a:ext cx="5491043" cy="501253"/>
          </a:xfrm>
          <a:prstGeom prst="rect">
            <a:avLst/>
          </a:prstGeom>
          <a:noFill/>
          <a:ln/>
        </p:spPr>
        <p:txBody>
          <a:bodyPr wrap="square" lIns="0" tIns="0" rIns="0" bIns="0" rtlCol="0" anchor="t"/>
          <a:lstStyle/>
          <a:p>
            <a:pPr marL="342900" indent="-342900" algn="l">
              <a:lnSpc>
                <a:spcPts val="1950"/>
              </a:lnSpc>
              <a:buSzPct val="100000"/>
              <a:buChar char="•"/>
            </a:pPr>
            <a:r>
              <a:rPr lang="en-US" sz="1200" dirty="0">
                <a:solidFill>
                  <a:srgbClr val="746558"/>
                </a:solidFill>
                <a:latin typeface="Gelasio" pitchFamily="34" charset="0"/>
                <a:ea typeface="Gelasio" pitchFamily="34" charset="-122"/>
                <a:cs typeface="Gelasio" pitchFamily="34" charset="-120"/>
              </a:rPr>
              <a:t>Appreciation of distinct communication styles and their impact on proceedings</a:t>
            </a:r>
            <a:endParaRPr lang="en-US" sz="1200" dirty="0"/>
          </a:p>
        </p:txBody>
      </p:sp>
      <p:sp>
        <p:nvSpPr>
          <p:cNvPr id="10" name="Text 8"/>
          <p:cNvSpPr/>
          <p:nvPr/>
        </p:nvSpPr>
        <p:spPr>
          <a:xfrm>
            <a:off x="2166938" y="3713202"/>
            <a:ext cx="5491043" cy="250627"/>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746558"/>
                </a:solidFill>
                <a:latin typeface="Gelasio" pitchFamily="34" charset="0"/>
                <a:ea typeface="Gelasio" pitchFamily="34" charset="-122"/>
                <a:cs typeface="Gelasio" pitchFamily="34" charset="-120"/>
              </a:rPr>
              <a:t>Sensitivity to how language barriers affect party participation</a:t>
            </a:r>
            <a:endParaRPr lang="en-US" sz="1200" dirty="0"/>
          </a:p>
        </p:txBody>
      </p:sp>
      <p:sp>
        <p:nvSpPr>
          <p:cNvPr id="11" name="Text 9"/>
          <p:cNvSpPr/>
          <p:nvPr/>
        </p:nvSpPr>
        <p:spPr>
          <a:xfrm>
            <a:off x="2166938" y="4104799"/>
            <a:ext cx="5491043" cy="751880"/>
          </a:xfrm>
          <a:prstGeom prst="rect">
            <a:avLst/>
          </a:prstGeom>
          <a:noFill/>
          <a:ln/>
        </p:spPr>
        <p:txBody>
          <a:bodyPr wrap="square" lIns="0" tIns="0" rIns="0" bIns="0" rtlCol="0" anchor="t"/>
          <a:lstStyle/>
          <a:p>
            <a:pPr marL="0" indent="0" algn="l">
              <a:lnSpc>
                <a:spcPts val="1950"/>
              </a:lnSpc>
              <a:buNone/>
            </a:pPr>
            <a:r>
              <a:rPr lang="en-US" sz="1200" dirty="0">
                <a:solidFill>
                  <a:srgbClr val="746558"/>
                </a:solidFill>
                <a:latin typeface="Gelasio" pitchFamily="34" charset="0"/>
                <a:ea typeface="Gelasio" pitchFamily="34" charset="-122"/>
                <a:cs typeface="Gelasio" pitchFamily="34" charset="-120"/>
              </a:rPr>
              <a:t>Culturally diverse tribunals are better equipped to navigate these complexities, avoiding misunderstandings that can lead to flawed decisions or enforcement difficulties.</a:t>
            </a:r>
            <a:endParaRPr lang="en-US" sz="1200" dirty="0"/>
          </a:p>
        </p:txBody>
      </p:sp>
      <p:pic>
        <p:nvPicPr>
          <p:cNvPr id="12" name="Image 0" descr="preencoded.png"/>
          <p:cNvPicPr>
            <a:picLocks noChangeAspect="1"/>
          </p:cNvPicPr>
          <p:nvPr/>
        </p:nvPicPr>
        <p:blipFill>
          <a:blip r:embed="rId3"/>
          <a:stretch>
            <a:fillRect/>
          </a:stretch>
        </p:blipFill>
        <p:spPr>
          <a:xfrm>
            <a:off x="8047792" y="1418749"/>
            <a:ext cx="4423172" cy="4423172"/>
          </a:xfrm>
          <a:prstGeom prst="rect">
            <a:avLst/>
          </a:prstGeom>
        </p:spPr>
      </p:pic>
      <p:sp>
        <p:nvSpPr>
          <p:cNvPr id="13" name="Text 10"/>
          <p:cNvSpPr/>
          <p:nvPr/>
        </p:nvSpPr>
        <p:spPr>
          <a:xfrm>
            <a:off x="8047792" y="6018133"/>
            <a:ext cx="4423172" cy="751880"/>
          </a:xfrm>
          <a:prstGeom prst="rect">
            <a:avLst/>
          </a:prstGeom>
          <a:noFill/>
          <a:ln/>
        </p:spPr>
        <p:txBody>
          <a:bodyPr wrap="square" lIns="0" tIns="0" rIns="0" bIns="0" rtlCol="0" anchor="t"/>
          <a:lstStyle/>
          <a:p>
            <a:pPr marL="0" indent="0" algn="l">
              <a:lnSpc>
                <a:spcPts val="1950"/>
              </a:lnSpc>
              <a:buNone/>
            </a:pPr>
            <a:r>
              <a:rPr lang="en-US" sz="1200" dirty="0">
                <a:solidFill>
                  <a:srgbClr val="746558"/>
                </a:solidFill>
                <a:latin typeface="Gelasio" pitchFamily="34" charset="0"/>
                <a:ea typeface="Gelasio" pitchFamily="34" charset="-122"/>
                <a:cs typeface="Gelasio" pitchFamily="34" charset="-120"/>
              </a:rPr>
              <a:t>Cultural intelligence is not merely about representation—it directly impacts the quality of fact-finding and procedural fairness.</a:t>
            </a:r>
            <a:endParaRPr lang="en-US" sz="1200" dirty="0"/>
          </a:p>
        </p:txBody>
      </p:sp>
      <p:sp>
        <p:nvSpPr>
          <p:cNvPr id="14" name="Text 11"/>
          <p:cNvSpPr/>
          <p:nvPr/>
        </p:nvSpPr>
        <p:spPr>
          <a:xfrm>
            <a:off x="2166938" y="7087195"/>
            <a:ext cx="10296525" cy="501253"/>
          </a:xfrm>
          <a:prstGeom prst="rect">
            <a:avLst/>
          </a:prstGeom>
          <a:noFill/>
          <a:ln/>
        </p:spPr>
        <p:txBody>
          <a:bodyPr wrap="square" lIns="0" tIns="0" rIns="0" bIns="0" rtlCol="0" anchor="t"/>
          <a:lstStyle/>
          <a:p>
            <a:pPr marL="0" indent="0" algn="l">
              <a:lnSpc>
                <a:spcPts val="1950"/>
              </a:lnSpc>
              <a:buNone/>
            </a:pPr>
            <a:r>
              <a:rPr lang="en-US" sz="1200" dirty="0">
                <a:solidFill>
                  <a:srgbClr val="746558"/>
                </a:solidFill>
                <a:latin typeface="Gelasio" pitchFamily="34" charset="0"/>
                <a:ea typeface="Gelasio" pitchFamily="34" charset="-122"/>
                <a:cs typeface="Gelasio" pitchFamily="34" charset="-120"/>
              </a:rPr>
              <a:t>True diversity goes beyond demographics to encompass the substantive cultural competence that enhances tribunal effectiveness in cross-border disputes involving parties from different legal traditions and business cultures.</a:t>
            </a:r>
            <a:endParaRPr lang="en-US" sz="12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33">
    <p:spTree>
      <p:nvGrpSpPr>
        <p:cNvPr id="1" name=""/>
        <p:cNvGrpSpPr/>
        <p:nvPr/>
      </p:nvGrpSpPr>
      <p:grpSpPr>
        <a:xfrm>
          <a:off x="0" y="0"/>
          <a:ext cx="0" cy="0"/>
          <a:chOff x="0" y="0"/>
          <a:chExt cx="0" cy="0"/>
        </a:xfrm>
      </p:grpSpPr>
      <p:sp>
        <p:nvSpPr>
          <p:cNvPr id="2" name="Shape 0"/>
          <p:cNvSpPr/>
          <p:nvPr/>
        </p:nvSpPr>
        <p:spPr>
          <a:xfrm>
            <a:off x="902851" y="243840"/>
            <a:ext cx="12824579" cy="7791569"/>
          </a:xfrm>
          <a:prstGeom prst="roundRect">
            <a:avLst>
              <a:gd name="adj" fmla="val 335"/>
            </a:avLst>
          </a:prstGeom>
          <a:solidFill>
            <a:srgbClr val="F2F2F2"/>
          </a:solidFill>
          <a:ln/>
        </p:spPr>
        <p:txBody>
          <a:bodyPr/>
          <a:lstStyle/>
          <a:p>
            <a:endParaRPr lang="en-US"/>
          </a:p>
        </p:txBody>
      </p:sp>
      <p:sp>
        <p:nvSpPr>
          <p:cNvPr id="3" name="Text 1"/>
          <p:cNvSpPr/>
          <p:nvPr/>
        </p:nvSpPr>
        <p:spPr>
          <a:xfrm>
            <a:off x="1598652" y="722233"/>
            <a:ext cx="7336750" cy="434816"/>
          </a:xfrm>
          <a:prstGeom prst="rect">
            <a:avLst/>
          </a:prstGeom>
          <a:noFill/>
          <a:ln/>
        </p:spPr>
        <p:txBody>
          <a:bodyPr wrap="none" lIns="0" tIns="0" rIns="0" bIns="0" rtlCol="0" anchor="t"/>
          <a:lstStyle/>
          <a:p>
            <a:pPr marL="0" indent="0" algn="l">
              <a:lnSpc>
                <a:spcPts val="3400"/>
              </a:lnSpc>
              <a:buNone/>
            </a:pPr>
            <a:r>
              <a:rPr lang="en-US" sz="2700" dirty="0">
                <a:solidFill>
                  <a:srgbClr val="484237"/>
                </a:solidFill>
                <a:latin typeface="Gelasio Semi Bold" pitchFamily="34" charset="0"/>
                <a:ea typeface="Gelasio Semi Bold" pitchFamily="34" charset="-122"/>
                <a:cs typeface="Gelasio Semi Bold" pitchFamily="34" charset="-120"/>
              </a:rPr>
              <a:t>Case Study: Successful Diversity Initiatives</a:t>
            </a:r>
            <a:endParaRPr lang="en-US" sz="2700" dirty="0"/>
          </a:p>
        </p:txBody>
      </p:sp>
      <p:sp>
        <p:nvSpPr>
          <p:cNvPr id="4" name="Shape 2"/>
          <p:cNvSpPr/>
          <p:nvPr/>
        </p:nvSpPr>
        <p:spPr>
          <a:xfrm>
            <a:off x="1598652" y="1504950"/>
            <a:ext cx="3694986" cy="5299948"/>
          </a:xfrm>
          <a:prstGeom prst="roundRect">
            <a:avLst>
              <a:gd name="adj" fmla="val 706"/>
            </a:avLst>
          </a:prstGeom>
          <a:solidFill>
            <a:srgbClr val="F2F2F2"/>
          </a:solidFill>
          <a:ln w="22860">
            <a:solidFill>
              <a:srgbClr val="D4CEC3"/>
            </a:solidFill>
            <a:prstDash val="solid"/>
          </a:ln>
        </p:spPr>
        <p:txBody>
          <a:bodyPr/>
          <a:lstStyle/>
          <a:p>
            <a:endParaRPr lang="en-US"/>
          </a:p>
        </p:txBody>
      </p:sp>
      <p:sp>
        <p:nvSpPr>
          <p:cNvPr id="5" name="Shape 3"/>
          <p:cNvSpPr/>
          <p:nvPr/>
        </p:nvSpPr>
        <p:spPr>
          <a:xfrm>
            <a:off x="1621512" y="1527810"/>
            <a:ext cx="3649266" cy="521851"/>
          </a:xfrm>
          <a:prstGeom prst="rect">
            <a:avLst/>
          </a:prstGeom>
          <a:solidFill>
            <a:srgbClr val="EEE8DD"/>
          </a:solidFill>
          <a:ln/>
        </p:spPr>
        <p:txBody>
          <a:bodyPr/>
          <a:lstStyle/>
          <a:p>
            <a:endParaRPr lang="en-US"/>
          </a:p>
        </p:txBody>
      </p:sp>
      <p:pic>
        <p:nvPicPr>
          <p:cNvPr id="6" name="Image 0" descr="preencoded.png"/>
          <p:cNvPicPr>
            <a:picLocks noChangeAspect="1"/>
          </p:cNvPicPr>
          <p:nvPr/>
        </p:nvPicPr>
        <p:blipFill>
          <a:blip r:embed="rId3"/>
          <a:stretch>
            <a:fillRect/>
          </a:stretch>
        </p:blipFill>
        <p:spPr>
          <a:xfrm>
            <a:off x="3315653" y="1625679"/>
            <a:ext cx="260866" cy="326112"/>
          </a:xfrm>
          <a:prstGeom prst="rect">
            <a:avLst/>
          </a:prstGeom>
        </p:spPr>
      </p:pic>
      <p:sp>
        <p:nvSpPr>
          <p:cNvPr id="7" name="Text 4"/>
          <p:cNvSpPr/>
          <p:nvPr/>
        </p:nvSpPr>
        <p:spPr>
          <a:xfrm>
            <a:off x="1795462" y="2223611"/>
            <a:ext cx="2954060" cy="271820"/>
          </a:xfrm>
          <a:prstGeom prst="rect">
            <a:avLst/>
          </a:prstGeom>
          <a:noFill/>
          <a:ln/>
        </p:spPr>
        <p:txBody>
          <a:bodyPr wrap="none" lIns="0" tIns="0" rIns="0" bIns="0" rtlCol="0" anchor="t"/>
          <a:lstStyle/>
          <a:p>
            <a:pPr marL="0" indent="0" algn="l">
              <a:lnSpc>
                <a:spcPts val="2100"/>
              </a:lnSpc>
              <a:buNone/>
            </a:pPr>
            <a:r>
              <a:rPr lang="en-US" sz="1700" dirty="0">
                <a:solidFill>
                  <a:srgbClr val="000000"/>
                </a:solidFill>
                <a:latin typeface="Gelasio Semi Bold" pitchFamily="34" charset="0"/>
                <a:ea typeface="Gelasio Semi Bold" pitchFamily="34" charset="-122"/>
                <a:cs typeface="Gelasio Semi Bold" pitchFamily="34" charset="-120"/>
              </a:rPr>
              <a:t>Africa Arbitration Academy</a:t>
            </a:r>
            <a:endParaRPr lang="en-US" sz="1700" dirty="0"/>
          </a:p>
        </p:txBody>
      </p:sp>
      <p:sp>
        <p:nvSpPr>
          <p:cNvPr id="8" name="Text 5"/>
          <p:cNvSpPr/>
          <p:nvPr/>
        </p:nvSpPr>
        <p:spPr>
          <a:xfrm>
            <a:off x="1795462" y="2599730"/>
            <a:ext cx="3301365" cy="556498"/>
          </a:xfrm>
          <a:prstGeom prst="rect">
            <a:avLst/>
          </a:prstGeom>
          <a:noFill/>
          <a:ln/>
        </p:spPr>
        <p:txBody>
          <a:bodyPr wrap="square" lIns="0" tIns="0" rIns="0" bIns="0" rtlCol="0" anchor="t"/>
          <a:lstStyle/>
          <a:p>
            <a:pPr marL="0" indent="0" algn="l">
              <a:lnSpc>
                <a:spcPts val="2150"/>
              </a:lnSpc>
              <a:buNone/>
            </a:pPr>
            <a:r>
              <a:rPr lang="en-US" sz="1350" dirty="0">
                <a:solidFill>
                  <a:srgbClr val="000000"/>
                </a:solidFill>
                <a:latin typeface="Gelasio" pitchFamily="34" charset="0"/>
                <a:ea typeface="Gelasio" pitchFamily="34" charset="-122"/>
                <a:cs typeface="Gelasio" pitchFamily="34" charset="-120"/>
              </a:rPr>
              <a:t>Created a pipeline of African arbitrators through:</a:t>
            </a:r>
            <a:endParaRPr lang="en-US" sz="1350" dirty="0"/>
          </a:p>
        </p:txBody>
      </p:sp>
      <p:sp>
        <p:nvSpPr>
          <p:cNvPr id="9" name="Text 6"/>
          <p:cNvSpPr/>
          <p:nvPr/>
        </p:nvSpPr>
        <p:spPr>
          <a:xfrm>
            <a:off x="1795462" y="3260527"/>
            <a:ext cx="3301365" cy="556498"/>
          </a:xfrm>
          <a:prstGeom prst="rect">
            <a:avLst/>
          </a:prstGeom>
          <a:noFill/>
          <a:ln/>
        </p:spPr>
        <p:txBody>
          <a:bodyPr wrap="square" lIns="0" tIns="0" rIns="0" bIns="0" rtlCol="0" anchor="t"/>
          <a:lstStyle/>
          <a:p>
            <a:pPr marL="342900" indent="-342900" algn="l">
              <a:lnSpc>
                <a:spcPts val="2150"/>
              </a:lnSpc>
              <a:buSzPct val="100000"/>
              <a:buChar char="•"/>
            </a:pPr>
            <a:r>
              <a:rPr lang="en-US" sz="1350" dirty="0">
                <a:solidFill>
                  <a:srgbClr val="000000"/>
                </a:solidFill>
                <a:latin typeface="Gelasio" pitchFamily="34" charset="0"/>
                <a:ea typeface="Gelasio" pitchFamily="34" charset="-122"/>
                <a:cs typeface="Gelasio" pitchFamily="34" charset="-120"/>
              </a:rPr>
              <a:t>Training programs for practitioners across the continent</a:t>
            </a:r>
            <a:endParaRPr lang="en-US" sz="1350" dirty="0"/>
          </a:p>
        </p:txBody>
      </p:sp>
      <p:sp>
        <p:nvSpPr>
          <p:cNvPr id="10" name="Text 7"/>
          <p:cNvSpPr/>
          <p:nvPr/>
        </p:nvSpPr>
        <p:spPr>
          <a:xfrm>
            <a:off x="1795462" y="3877866"/>
            <a:ext cx="3301365" cy="556498"/>
          </a:xfrm>
          <a:prstGeom prst="rect">
            <a:avLst/>
          </a:prstGeom>
          <a:noFill/>
          <a:ln/>
        </p:spPr>
        <p:txBody>
          <a:bodyPr wrap="square" lIns="0" tIns="0" rIns="0" bIns="0" rtlCol="0" anchor="t"/>
          <a:lstStyle/>
          <a:p>
            <a:pPr marL="342900" indent="-342900" algn="l">
              <a:lnSpc>
                <a:spcPts val="2150"/>
              </a:lnSpc>
              <a:buSzPct val="100000"/>
              <a:buChar char="•"/>
            </a:pPr>
            <a:r>
              <a:rPr lang="en-US" sz="1350" dirty="0">
                <a:solidFill>
                  <a:srgbClr val="000000"/>
                </a:solidFill>
                <a:latin typeface="Gelasio" pitchFamily="34" charset="0"/>
                <a:ea typeface="Gelasio" pitchFamily="34" charset="-122"/>
                <a:cs typeface="Gelasio" pitchFamily="34" charset="-120"/>
              </a:rPr>
              <a:t>Mentorship by established international arbitrators</a:t>
            </a:r>
            <a:endParaRPr lang="en-US" sz="1350" dirty="0"/>
          </a:p>
        </p:txBody>
      </p:sp>
      <p:sp>
        <p:nvSpPr>
          <p:cNvPr id="11" name="Text 8"/>
          <p:cNvSpPr/>
          <p:nvPr/>
        </p:nvSpPr>
        <p:spPr>
          <a:xfrm>
            <a:off x="1795462" y="4495205"/>
            <a:ext cx="3301365" cy="556498"/>
          </a:xfrm>
          <a:prstGeom prst="rect">
            <a:avLst/>
          </a:prstGeom>
          <a:noFill/>
          <a:ln/>
        </p:spPr>
        <p:txBody>
          <a:bodyPr wrap="square" lIns="0" tIns="0" rIns="0" bIns="0" rtlCol="0" anchor="t"/>
          <a:lstStyle/>
          <a:p>
            <a:pPr marL="342900" indent="-342900" algn="l">
              <a:lnSpc>
                <a:spcPts val="2150"/>
              </a:lnSpc>
              <a:buSzPct val="100000"/>
              <a:buChar char="•"/>
            </a:pPr>
            <a:r>
              <a:rPr lang="en-US" sz="1350" dirty="0">
                <a:solidFill>
                  <a:srgbClr val="000000"/>
                </a:solidFill>
                <a:latin typeface="Gelasio" pitchFamily="34" charset="0"/>
                <a:ea typeface="Gelasio" pitchFamily="34" charset="-122"/>
                <a:cs typeface="Gelasio" pitchFamily="34" charset="-120"/>
              </a:rPr>
              <a:t>Visibility opportunities at major arbitration events</a:t>
            </a:r>
            <a:endParaRPr lang="en-US" sz="1350" dirty="0"/>
          </a:p>
        </p:txBody>
      </p:sp>
      <p:sp>
        <p:nvSpPr>
          <p:cNvPr id="12" name="Text 9"/>
          <p:cNvSpPr/>
          <p:nvPr/>
        </p:nvSpPr>
        <p:spPr>
          <a:xfrm>
            <a:off x="1795462" y="5112544"/>
            <a:ext cx="3301365" cy="556498"/>
          </a:xfrm>
          <a:prstGeom prst="rect">
            <a:avLst/>
          </a:prstGeom>
          <a:noFill/>
          <a:ln/>
        </p:spPr>
        <p:txBody>
          <a:bodyPr wrap="square" lIns="0" tIns="0" rIns="0" bIns="0" rtlCol="0" anchor="t"/>
          <a:lstStyle/>
          <a:p>
            <a:pPr marL="342900" indent="-342900" algn="l">
              <a:lnSpc>
                <a:spcPts val="2150"/>
              </a:lnSpc>
              <a:buSzPct val="100000"/>
              <a:buChar char="•"/>
            </a:pPr>
            <a:r>
              <a:rPr lang="en-US" sz="1350" dirty="0">
                <a:solidFill>
                  <a:srgbClr val="000000"/>
                </a:solidFill>
                <a:latin typeface="Gelasio" pitchFamily="34" charset="0"/>
                <a:ea typeface="Gelasio" pitchFamily="34" charset="-122"/>
                <a:cs typeface="Gelasio" pitchFamily="34" charset="-120"/>
              </a:rPr>
              <a:t>Database of qualified African practitioners</a:t>
            </a:r>
            <a:endParaRPr lang="en-US" sz="1350" dirty="0"/>
          </a:p>
        </p:txBody>
      </p:sp>
      <p:sp>
        <p:nvSpPr>
          <p:cNvPr id="13" name="Text 10"/>
          <p:cNvSpPr/>
          <p:nvPr/>
        </p:nvSpPr>
        <p:spPr>
          <a:xfrm>
            <a:off x="1795462" y="5773341"/>
            <a:ext cx="3301365" cy="834747"/>
          </a:xfrm>
          <a:prstGeom prst="rect">
            <a:avLst/>
          </a:prstGeom>
          <a:noFill/>
          <a:ln/>
        </p:spPr>
        <p:txBody>
          <a:bodyPr wrap="square" lIns="0" tIns="0" rIns="0" bIns="0" rtlCol="0" anchor="t"/>
          <a:lstStyle/>
          <a:p>
            <a:pPr marL="0" indent="0" algn="l">
              <a:lnSpc>
                <a:spcPts val="2150"/>
              </a:lnSpc>
              <a:buNone/>
            </a:pPr>
            <a:r>
              <a:rPr lang="en-US" sz="1350" dirty="0">
                <a:solidFill>
                  <a:srgbClr val="000000"/>
                </a:solidFill>
                <a:latin typeface="Gelasio" pitchFamily="34" charset="0"/>
                <a:ea typeface="Gelasio" pitchFamily="34" charset="-122"/>
                <a:cs typeface="Gelasio" pitchFamily="34" charset="-120"/>
              </a:rPr>
              <a:t>Result: Significant increase in appointments of African arbitrators in regional disputes</a:t>
            </a:r>
            <a:endParaRPr lang="en-US" sz="1350" dirty="0"/>
          </a:p>
        </p:txBody>
      </p:sp>
      <p:sp>
        <p:nvSpPr>
          <p:cNvPr id="14" name="Shape 11"/>
          <p:cNvSpPr/>
          <p:nvPr/>
        </p:nvSpPr>
        <p:spPr>
          <a:xfrm>
            <a:off x="5467588" y="1504950"/>
            <a:ext cx="3694986" cy="5299948"/>
          </a:xfrm>
          <a:prstGeom prst="roundRect">
            <a:avLst>
              <a:gd name="adj" fmla="val 706"/>
            </a:avLst>
          </a:prstGeom>
          <a:solidFill>
            <a:srgbClr val="F2F2F2"/>
          </a:solidFill>
          <a:ln w="22860">
            <a:solidFill>
              <a:srgbClr val="D4CEC3"/>
            </a:solidFill>
            <a:prstDash val="solid"/>
          </a:ln>
        </p:spPr>
        <p:txBody>
          <a:bodyPr/>
          <a:lstStyle/>
          <a:p>
            <a:endParaRPr lang="en-US"/>
          </a:p>
        </p:txBody>
      </p:sp>
      <p:sp>
        <p:nvSpPr>
          <p:cNvPr id="15" name="Shape 12"/>
          <p:cNvSpPr/>
          <p:nvPr/>
        </p:nvSpPr>
        <p:spPr>
          <a:xfrm>
            <a:off x="5490448" y="1527810"/>
            <a:ext cx="3649266" cy="521851"/>
          </a:xfrm>
          <a:prstGeom prst="rect">
            <a:avLst/>
          </a:prstGeom>
          <a:solidFill>
            <a:srgbClr val="EEE8DD"/>
          </a:solidFill>
          <a:ln/>
        </p:spPr>
        <p:txBody>
          <a:bodyPr/>
          <a:lstStyle/>
          <a:p>
            <a:endParaRPr lang="en-US"/>
          </a:p>
        </p:txBody>
      </p:sp>
      <p:pic>
        <p:nvPicPr>
          <p:cNvPr id="16" name="Image 1" descr="preencoded.png"/>
          <p:cNvPicPr>
            <a:picLocks noChangeAspect="1"/>
          </p:cNvPicPr>
          <p:nvPr/>
        </p:nvPicPr>
        <p:blipFill>
          <a:blip r:embed="rId4"/>
          <a:stretch>
            <a:fillRect/>
          </a:stretch>
        </p:blipFill>
        <p:spPr>
          <a:xfrm>
            <a:off x="7184588" y="1625679"/>
            <a:ext cx="260866" cy="326112"/>
          </a:xfrm>
          <a:prstGeom prst="rect">
            <a:avLst/>
          </a:prstGeom>
        </p:spPr>
      </p:pic>
      <p:sp>
        <p:nvSpPr>
          <p:cNvPr id="17" name="Text 13"/>
          <p:cNvSpPr/>
          <p:nvPr/>
        </p:nvSpPr>
        <p:spPr>
          <a:xfrm>
            <a:off x="5664398" y="2223611"/>
            <a:ext cx="2174677" cy="271820"/>
          </a:xfrm>
          <a:prstGeom prst="rect">
            <a:avLst/>
          </a:prstGeom>
          <a:noFill/>
          <a:ln/>
        </p:spPr>
        <p:txBody>
          <a:bodyPr wrap="none" lIns="0" tIns="0" rIns="0" bIns="0" rtlCol="0" anchor="t"/>
          <a:lstStyle/>
          <a:p>
            <a:pPr marL="0" indent="0" algn="l">
              <a:lnSpc>
                <a:spcPts val="2100"/>
              </a:lnSpc>
              <a:buNone/>
            </a:pPr>
            <a:r>
              <a:rPr lang="en-US" sz="1700" dirty="0">
                <a:solidFill>
                  <a:srgbClr val="000000"/>
                </a:solidFill>
                <a:latin typeface="Gelasio Semi Bold" pitchFamily="34" charset="0"/>
                <a:ea typeface="Gelasio Semi Bold" pitchFamily="34" charset="-122"/>
                <a:cs typeface="Gelasio Semi Bold" pitchFamily="34" charset="-120"/>
              </a:rPr>
              <a:t>ArbitralWomen</a:t>
            </a:r>
            <a:endParaRPr lang="en-US" sz="1700" dirty="0"/>
          </a:p>
        </p:txBody>
      </p:sp>
      <p:sp>
        <p:nvSpPr>
          <p:cNvPr id="18" name="Text 14"/>
          <p:cNvSpPr/>
          <p:nvPr/>
        </p:nvSpPr>
        <p:spPr>
          <a:xfrm>
            <a:off x="5664398" y="2599730"/>
            <a:ext cx="3301365" cy="278249"/>
          </a:xfrm>
          <a:prstGeom prst="rect">
            <a:avLst/>
          </a:prstGeom>
          <a:noFill/>
          <a:ln/>
        </p:spPr>
        <p:txBody>
          <a:bodyPr wrap="none" lIns="0" tIns="0" rIns="0" bIns="0" rtlCol="0" anchor="t"/>
          <a:lstStyle/>
          <a:p>
            <a:pPr marL="0" indent="0" algn="l">
              <a:lnSpc>
                <a:spcPts val="2150"/>
              </a:lnSpc>
              <a:buNone/>
            </a:pPr>
            <a:r>
              <a:rPr lang="en-US" sz="1350" dirty="0">
                <a:solidFill>
                  <a:srgbClr val="000000"/>
                </a:solidFill>
                <a:latin typeface="Gelasio" pitchFamily="34" charset="0"/>
                <a:ea typeface="Gelasio" pitchFamily="34" charset="-122"/>
                <a:cs typeface="Gelasio" pitchFamily="34" charset="-120"/>
              </a:rPr>
              <a:t>Advanced gender diversity through:</a:t>
            </a:r>
            <a:endParaRPr lang="en-US" sz="1350" dirty="0"/>
          </a:p>
        </p:txBody>
      </p:sp>
      <p:sp>
        <p:nvSpPr>
          <p:cNvPr id="19" name="Text 15"/>
          <p:cNvSpPr/>
          <p:nvPr/>
        </p:nvSpPr>
        <p:spPr>
          <a:xfrm>
            <a:off x="5664398" y="2982277"/>
            <a:ext cx="3301365" cy="278249"/>
          </a:xfrm>
          <a:prstGeom prst="rect">
            <a:avLst/>
          </a:prstGeom>
          <a:noFill/>
          <a:ln/>
        </p:spPr>
        <p:txBody>
          <a:bodyPr wrap="none" lIns="0" tIns="0" rIns="0" bIns="0" rtlCol="0" anchor="t"/>
          <a:lstStyle/>
          <a:p>
            <a:pPr marL="342900" indent="-342900" algn="l">
              <a:lnSpc>
                <a:spcPts val="2150"/>
              </a:lnSpc>
              <a:buSzPct val="100000"/>
              <a:buChar char="•"/>
            </a:pPr>
            <a:r>
              <a:rPr lang="en-US" sz="1350" dirty="0">
                <a:solidFill>
                  <a:srgbClr val="000000"/>
                </a:solidFill>
                <a:latin typeface="Gelasio" pitchFamily="34" charset="0"/>
                <a:ea typeface="Gelasio" pitchFamily="34" charset="-122"/>
                <a:cs typeface="Gelasio" pitchFamily="34" charset="-120"/>
              </a:rPr>
              <a:t>Networking and mentoring programs</a:t>
            </a:r>
            <a:endParaRPr lang="en-US" sz="1350" dirty="0"/>
          </a:p>
        </p:txBody>
      </p:sp>
      <p:sp>
        <p:nvSpPr>
          <p:cNvPr id="20" name="Text 16"/>
          <p:cNvSpPr/>
          <p:nvPr/>
        </p:nvSpPr>
        <p:spPr>
          <a:xfrm>
            <a:off x="5664398" y="3321368"/>
            <a:ext cx="3301365" cy="556498"/>
          </a:xfrm>
          <a:prstGeom prst="rect">
            <a:avLst/>
          </a:prstGeom>
          <a:noFill/>
          <a:ln/>
        </p:spPr>
        <p:txBody>
          <a:bodyPr wrap="square" lIns="0" tIns="0" rIns="0" bIns="0" rtlCol="0" anchor="t"/>
          <a:lstStyle/>
          <a:p>
            <a:pPr marL="342900" indent="-342900" algn="l">
              <a:lnSpc>
                <a:spcPts val="2150"/>
              </a:lnSpc>
              <a:buSzPct val="100000"/>
              <a:buChar char="•"/>
            </a:pPr>
            <a:r>
              <a:rPr lang="en-US" sz="1350" dirty="0">
                <a:solidFill>
                  <a:srgbClr val="000000"/>
                </a:solidFill>
                <a:latin typeface="Gelasio" pitchFamily="34" charset="0"/>
                <a:ea typeface="Gelasio" pitchFamily="34" charset="-122"/>
                <a:cs typeface="Gelasio" pitchFamily="34" charset="-120"/>
              </a:rPr>
              <a:t>Database of qualified female practitioners</a:t>
            </a:r>
            <a:endParaRPr lang="en-US" sz="1350" dirty="0"/>
          </a:p>
        </p:txBody>
      </p:sp>
      <p:sp>
        <p:nvSpPr>
          <p:cNvPr id="21" name="Text 17"/>
          <p:cNvSpPr/>
          <p:nvPr/>
        </p:nvSpPr>
        <p:spPr>
          <a:xfrm>
            <a:off x="5664398" y="3938707"/>
            <a:ext cx="3301365" cy="556498"/>
          </a:xfrm>
          <a:prstGeom prst="rect">
            <a:avLst/>
          </a:prstGeom>
          <a:noFill/>
          <a:ln/>
        </p:spPr>
        <p:txBody>
          <a:bodyPr wrap="square" lIns="0" tIns="0" rIns="0" bIns="0" rtlCol="0" anchor="t"/>
          <a:lstStyle/>
          <a:p>
            <a:pPr marL="342900" indent="-342900" algn="l">
              <a:lnSpc>
                <a:spcPts val="2150"/>
              </a:lnSpc>
              <a:buSzPct val="100000"/>
              <a:buChar char="•"/>
            </a:pPr>
            <a:r>
              <a:rPr lang="en-US" sz="1350" dirty="0">
                <a:solidFill>
                  <a:srgbClr val="000000"/>
                </a:solidFill>
                <a:latin typeface="Gelasio" pitchFamily="34" charset="0"/>
                <a:ea typeface="Gelasio" pitchFamily="34" charset="-122"/>
                <a:cs typeface="Gelasio" pitchFamily="34" charset="-120"/>
              </a:rPr>
              <a:t>Collaboration with institutions on diversity policies</a:t>
            </a:r>
            <a:endParaRPr lang="en-US" sz="1350" dirty="0"/>
          </a:p>
        </p:txBody>
      </p:sp>
      <p:sp>
        <p:nvSpPr>
          <p:cNvPr id="22" name="Text 18"/>
          <p:cNvSpPr/>
          <p:nvPr/>
        </p:nvSpPr>
        <p:spPr>
          <a:xfrm>
            <a:off x="5664398" y="4556046"/>
            <a:ext cx="3301365" cy="278249"/>
          </a:xfrm>
          <a:prstGeom prst="rect">
            <a:avLst/>
          </a:prstGeom>
          <a:noFill/>
          <a:ln/>
        </p:spPr>
        <p:txBody>
          <a:bodyPr wrap="none" lIns="0" tIns="0" rIns="0" bIns="0" rtlCol="0" anchor="t"/>
          <a:lstStyle/>
          <a:p>
            <a:pPr marL="342900" indent="-342900" algn="l">
              <a:lnSpc>
                <a:spcPts val="2150"/>
              </a:lnSpc>
              <a:buSzPct val="100000"/>
              <a:buChar char="•"/>
            </a:pPr>
            <a:r>
              <a:rPr lang="en-US" sz="1350" dirty="0">
                <a:solidFill>
                  <a:srgbClr val="000000"/>
                </a:solidFill>
                <a:latin typeface="Gelasio" pitchFamily="34" charset="0"/>
                <a:ea typeface="Gelasio" pitchFamily="34" charset="-122"/>
                <a:cs typeface="Gelasio" pitchFamily="34" charset="-120"/>
              </a:rPr>
              <a:t>Regular reporting on gender statistics</a:t>
            </a:r>
            <a:endParaRPr lang="en-US" sz="1350" dirty="0"/>
          </a:p>
        </p:txBody>
      </p:sp>
      <p:sp>
        <p:nvSpPr>
          <p:cNvPr id="23" name="Text 19"/>
          <p:cNvSpPr/>
          <p:nvPr/>
        </p:nvSpPr>
        <p:spPr>
          <a:xfrm>
            <a:off x="5664398" y="4938593"/>
            <a:ext cx="3301365" cy="556498"/>
          </a:xfrm>
          <a:prstGeom prst="rect">
            <a:avLst/>
          </a:prstGeom>
          <a:noFill/>
          <a:ln/>
        </p:spPr>
        <p:txBody>
          <a:bodyPr wrap="square" lIns="0" tIns="0" rIns="0" bIns="0" rtlCol="0" anchor="t"/>
          <a:lstStyle/>
          <a:p>
            <a:pPr marL="0" indent="0" algn="l">
              <a:lnSpc>
                <a:spcPts val="2150"/>
              </a:lnSpc>
              <a:buNone/>
            </a:pPr>
            <a:r>
              <a:rPr lang="en-US" sz="1350" dirty="0">
                <a:solidFill>
                  <a:srgbClr val="000000"/>
                </a:solidFill>
                <a:latin typeface="Gelasio" pitchFamily="34" charset="0"/>
                <a:ea typeface="Gelasio" pitchFamily="34" charset="-122"/>
                <a:cs typeface="Gelasio" pitchFamily="34" charset="-120"/>
              </a:rPr>
              <a:t>Result: Female arbitrator appointments have more than doubled in the past decade</a:t>
            </a:r>
            <a:endParaRPr lang="en-US" sz="1350" dirty="0"/>
          </a:p>
        </p:txBody>
      </p:sp>
      <p:sp>
        <p:nvSpPr>
          <p:cNvPr id="24" name="Shape 20"/>
          <p:cNvSpPr/>
          <p:nvPr/>
        </p:nvSpPr>
        <p:spPr>
          <a:xfrm>
            <a:off x="9336524" y="1504950"/>
            <a:ext cx="3695105" cy="5299948"/>
          </a:xfrm>
          <a:prstGeom prst="roundRect">
            <a:avLst>
              <a:gd name="adj" fmla="val 706"/>
            </a:avLst>
          </a:prstGeom>
          <a:solidFill>
            <a:srgbClr val="F2F2F2"/>
          </a:solidFill>
          <a:ln w="22860">
            <a:solidFill>
              <a:srgbClr val="D4CEC3"/>
            </a:solidFill>
            <a:prstDash val="solid"/>
          </a:ln>
        </p:spPr>
        <p:txBody>
          <a:bodyPr/>
          <a:lstStyle/>
          <a:p>
            <a:endParaRPr lang="en-US"/>
          </a:p>
        </p:txBody>
      </p:sp>
      <p:sp>
        <p:nvSpPr>
          <p:cNvPr id="25" name="Shape 21"/>
          <p:cNvSpPr/>
          <p:nvPr/>
        </p:nvSpPr>
        <p:spPr>
          <a:xfrm>
            <a:off x="9359384" y="1527810"/>
            <a:ext cx="3649385" cy="521851"/>
          </a:xfrm>
          <a:prstGeom prst="rect">
            <a:avLst/>
          </a:prstGeom>
          <a:solidFill>
            <a:srgbClr val="EEE8DD"/>
          </a:solidFill>
          <a:ln/>
        </p:spPr>
        <p:txBody>
          <a:bodyPr/>
          <a:lstStyle/>
          <a:p>
            <a:endParaRPr lang="en-US"/>
          </a:p>
        </p:txBody>
      </p:sp>
      <p:pic>
        <p:nvPicPr>
          <p:cNvPr id="26" name="Image 2" descr="preencoded.png"/>
          <p:cNvPicPr>
            <a:picLocks noChangeAspect="1"/>
          </p:cNvPicPr>
          <p:nvPr/>
        </p:nvPicPr>
        <p:blipFill>
          <a:blip r:embed="rId5"/>
          <a:stretch>
            <a:fillRect/>
          </a:stretch>
        </p:blipFill>
        <p:spPr>
          <a:xfrm>
            <a:off x="11053643" y="1625679"/>
            <a:ext cx="260866" cy="326112"/>
          </a:xfrm>
          <a:prstGeom prst="rect">
            <a:avLst/>
          </a:prstGeom>
        </p:spPr>
      </p:pic>
      <p:sp>
        <p:nvSpPr>
          <p:cNvPr id="27" name="Text 22"/>
          <p:cNvSpPr/>
          <p:nvPr/>
        </p:nvSpPr>
        <p:spPr>
          <a:xfrm>
            <a:off x="9533334" y="2223611"/>
            <a:ext cx="2174677" cy="271820"/>
          </a:xfrm>
          <a:prstGeom prst="rect">
            <a:avLst/>
          </a:prstGeom>
          <a:noFill/>
          <a:ln/>
        </p:spPr>
        <p:txBody>
          <a:bodyPr wrap="none" lIns="0" tIns="0" rIns="0" bIns="0" rtlCol="0" anchor="t"/>
          <a:lstStyle/>
          <a:p>
            <a:pPr marL="0" indent="0" algn="l">
              <a:lnSpc>
                <a:spcPts val="2100"/>
              </a:lnSpc>
              <a:buNone/>
            </a:pPr>
            <a:r>
              <a:rPr lang="en-US" sz="1700" dirty="0">
                <a:solidFill>
                  <a:srgbClr val="000000"/>
                </a:solidFill>
                <a:latin typeface="Gelasio Semi Bold" pitchFamily="34" charset="0"/>
                <a:ea typeface="Gelasio Semi Bold" pitchFamily="34" charset="-122"/>
                <a:cs typeface="Gelasio Semi Bold" pitchFamily="34" charset="-120"/>
              </a:rPr>
              <a:t>Young ICCA</a:t>
            </a:r>
            <a:endParaRPr lang="en-US" sz="1700" dirty="0"/>
          </a:p>
        </p:txBody>
      </p:sp>
      <p:sp>
        <p:nvSpPr>
          <p:cNvPr id="28" name="Text 23"/>
          <p:cNvSpPr/>
          <p:nvPr/>
        </p:nvSpPr>
        <p:spPr>
          <a:xfrm>
            <a:off x="9533334" y="2599730"/>
            <a:ext cx="3301484" cy="278249"/>
          </a:xfrm>
          <a:prstGeom prst="rect">
            <a:avLst/>
          </a:prstGeom>
          <a:noFill/>
          <a:ln/>
        </p:spPr>
        <p:txBody>
          <a:bodyPr wrap="none" lIns="0" tIns="0" rIns="0" bIns="0" rtlCol="0" anchor="t"/>
          <a:lstStyle/>
          <a:p>
            <a:pPr marL="0" indent="0" algn="l">
              <a:lnSpc>
                <a:spcPts val="2150"/>
              </a:lnSpc>
              <a:buNone/>
            </a:pPr>
            <a:r>
              <a:rPr lang="en-US" sz="1350" dirty="0">
                <a:solidFill>
                  <a:srgbClr val="000000"/>
                </a:solidFill>
                <a:latin typeface="Gelasio" pitchFamily="34" charset="0"/>
                <a:ea typeface="Gelasio" pitchFamily="34" charset="-122"/>
                <a:cs typeface="Gelasio" pitchFamily="34" charset="-120"/>
              </a:rPr>
              <a:t>Addressed age diversity through:</a:t>
            </a:r>
            <a:endParaRPr lang="en-US" sz="1350" dirty="0"/>
          </a:p>
        </p:txBody>
      </p:sp>
      <p:sp>
        <p:nvSpPr>
          <p:cNvPr id="29" name="Text 24"/>
          <p:cNvSpPr/>
          <p:nvPr/>
        </p:nvSpPr>
        <p:spPr>
          <a:xfrm>
            <a:off x="9533334" y="2982277"/>
            <a:ext cx="3301484" cy="556498"/>
          </a:xfrm>
          <a:prstGeom prst="rect">
            <a:avLst/>
          </a:prstGeom>
          <a:noFill/>
          <a:ln/>
        </p:spPr>
        <p:txBody>
          <a:bodyPr wrap="square" lIns="0" tIns="0" rIns="0" bIns="0" rtlCol="0" anchor="t"/>
          <a:lstStyle/>
          <a:p>
            <a:pPr marL="342900" indent="-342900" algn="l">
              <a:lnSpc>
                <a:spcPts val="2150"/>
              </a:lnSpc>
              <a:buSzPct val="100000"/>
              <a:buChar char="•"/>
            </a:pPr>
            <a:r>
              <a:rPr lang="en-US" sz="1350" dirty="0">
                <a:solidFill>
                  <a:srgbClr val="000000"/>
                </a:solidFill>
                <a:latin typeface="Gelasio" pitchFamily="34" charset="0"/>
                <a:ea typeface="Gelasio" pitchFamily="34" charset="-122"/>
                <a:cs typeface="Gelasio" pitchFamily="34" charset="-120"/>
              </a:rPr>
              <a:t>Mentoring program pairing emerging and established arbitrators</a:t>
            </a:r>
            <a:endParaRPr lang="en-US" sz="1350" dirty="0"/>
          </a:p>
        </p:txBody>
      </p:sp>
      <p:sp>
        <p:nvSpPr>
          <p:cNvPr id="30" name="Text 25"/>
          <p:cNvSpPr/>
          <p:nvPr/>
        </p:nvSpPr>
        <p:spPr>
          <a:xfrm>
            <a:off x="9533334" y="3599617"/>
            <a:ext cx="3301484" cy="556498"/>
          </a:xfrm>
          <a:prstGeom prst="rect">
            <a:avLst/>
          </a:prstGeom>
          <a:noFill/>
          <a:ln/>
        </p:spPr>
        <p:txBody>
          <a:bodyPr wrap="square" lIns="0" tIns="0" rIns="0" bIns="0" rtlCol="0" anchor="t"/>
          <a:lstStyle/>
          <a:p>
            <a:pPr marL="342900" indent="-342900" algn="l">
              <a:lnSpc>
                <a:spcPts val="2150"/>
              </a:lnSpc>
              <a:buSzPct val="100000"/>
              <a:buChar char="•"/>
            </a:pPr>
            <a:r>
              <a:rPr lang="en-US" sz="1350" dirty="0">
                <a:solidFill>
                  <a:srgbClr val="000000"/>
                </a:solidFill>
                <a:latin typeface="Gelasio" pitchFamily="34" charset="0"/>
                <a:ea typeface="Gelasio" pitchFamily="34" charset="-122"/>
                <a:cs typeface="Gelasio" pitchFamily="34" charset="-120"/>
              </a:rPr>
              <a:t>Skills workshops and scholarship opportunities</a:t>
            </a:r>
            <a:endParaRPr lang="en-US" sz="1350" dirty="0"/>
          </a:p>
        </p:txBody>
      </p:sp>
      <p:sp>
        <p:nvSpPr>
          <p:cNvPr id="31" name="Text 26"/>
          <p:cNvSpPr/>
          <p:nvPr/>
        </p:nvSpPr>
        <p:spPr>
          <a:xfrm>
            <a:off x="9533334" y="4216956"/>
            <a:ext cx="3301484" cy="556498"/>
          </a:xfrm>
          <a:prstGeom prst="rect">
            <a:avLst/>
          </a:prstGeom>
          <a:noFill/>
          <a:ln/>
        </p:spPr>
        <p:txBody>
          <a:bodyPr wrap="square" lIns="0" tIns="0" rIns="0" bIns="0" rtlCol="0" anchor="t"/>
          <a:lstStyle/>
          <a:p>
            <a:pPr marL="342900" indent="-342900" algn="l">
              <a:lnSpc>
                <a:spcPts val="2150"/>
              </a:lnSpc>
              <a:buSzPct val="100000"/>
              <a:buChar char="•"/>
            </a:pPr>
            <a:r>
              <a:rPr lang="en-US" sz="1350" dirty="0">
                <a:solidFill>
                  <a:srgbClr val="000000"/>
                </a:solidFill>
                <a:latin typeface="Gelasio" pitchFamily="34" charset="0"/>
                <a:ea typeface="Gelasio" pitchFamily="34" charset="-122"/>
                <a:cs typeface="Gelasio" pitchFamily="34" charset="-120"/>
              </a:rPr>
              <a:t>Publication opportunities for young practitioners</a:t>
            </a:r>
            <a:endParaRPr lang="en-US" sz="1350" dirty="0"/>
          </a:p>
        </p:txBody>
      </p:sp>
      <p:sp>
        <p:nvSpPr>
          <p:cNvPr id="32" name="Text 27"/>
          <p:cNvSpPr/>
          <p:nvPr/>
        </p:nvSpPr>
        <p:spPr>
          <a:xfrm>
            <a:off x="9533334" y="4834295"/>
            <a:ext cx="3301484" cy="556498"/>
          </a:xfrm>
          <a:prstGeom prst="rect">
            <a:avLst/>
          </a:prstGeom>
          <a:noFill/>
          <a:ln/>
        </p:spPr>
        <p:txBody>
          <a:bodyPr wrap="square" lIns="0" tIns="0" rIns="0" bIns="0" rtlCol="0" anchor="t"/>
          <a:lstStyle/>
          <a:p>
            <a:pPr marL="342900" indent="-342900" algn="l">
              <a:lnSpc>
                <a:spcPts val="2150"/>
              </a:lnSpc>
              <a:buSzPct val="100000"/>
              <a:buChar char="•"/>
            </a:pPr>
            <a:r>
              <a:rPr lang="en-US" sz="1350" dirty="0">
                <a:solidFill>
                  <a:srgbClr val="000000"/>
                </a:solidFill>
                <a:latin typeface="Gelasio" pitchFamily="34" charset="0"/>
                <a:ea typeface="Gelasio" pitchFamily="34" charset="-122"/>
                <a:cs typeface="Gelasio" pitchFamily="34" charset="-120"/>
              </a:rPr>
              <a:t>Global network of future arbitration leaders</a:t>
            </a:r>
            <a:endParaRPr lang="en-US" sz="1350" dirty="0"/>
          </a:p>
        </p:txBody>
      </p:sp>
      <p:sp>
        <p:nvSpPr>
          <p:cNvPr id="33" name="Text 28"/>
          <p:cNvSpPr/>
          <p:nvPr/>
        </p:nvSpPr>
        <p:spPr>
          <a:xfrm>
            <a:off x="9533334" y="5495092"/>
            <a:ext cx="3301484" cy="834747"/>
          </a:xfrm>
          <a:prstGeom prst="rect">
            <a:avLst/>
          </a:prstGeom>
          <a:noFill/>
          <a:ln/>
        </p:spPr>
        <p:txBody>
          <a:bodyPr wrap="square" lIns="0" tIns="0" rIns="0" bIns="0" rtlCol="0" anchor="t"/>
          <a:lstStyle/>
          <a:p>
            <a:pPr marL="0" indent="0" algn="l">
              <a:lnSpc>
                <a:spcPts val="2150"/>
              </a:lnSpc>
              <a:buNone/>
            </a:pPr>
            <a:r>
              <a:rPr lang="en-US" sz="1350" dirty="0">
                <a:solidFill>
                  <a:srgbClr val="000000"/>
                </a:solidFill>
                <a:latin typeface="Gelasio" pitchFamily="34" charset="0"/>
                <a:ea typeface="Gelasio" pitchFamily="34" charset="-122"/>
                <a:cs typeface="Gelasio" pitchFamily="34" charset="-120"/>
              </a:rPr>
              <a:t>Result: Created pathways for younger practitioners to gain visibility and experience</a:t>
            </a:r>
            <a:endParaRPr lang="en-US" sz="1350" dirty="0"/>
          </a:p>
        </p:txBody>
      </p:sp>
      <p:sp>
        <p:nvSpPr>
          <p:cNvPr id="34" name="Text 29"/>
          <p:cNvSpPr/>
          <p:nvPr/>
        </p:nvSpPr>
        <p:spPr>
          <a:xfrm>
            <a:off x="1598652" y="7000518"/>
            <a:ext cx="11432977" cy="556498"/>
          </a:xfrm>
          <a:prstGeom prst="rect">
            <a:avLst/>
          </a:prstGeom>
          <a:noFill/>
          <a:ln/>
        </p:spPr>
        <p:txBody>
          <a:bodyPr wrap="square" lIns="0" tIns="0" rIns="0" bIns="0" rtlCol="0" anchor="t"/>
          <a:lstStyle/>
          <a:p>
            <a:pPr marL="0" indent="0" algn="l">
              <a:lnSpc>
                <a:spcPts val="2150"/>
              </a:lnSpc>
              <a:buNone/>
            </a:pPr>
            <a:r>
              <a:rPr lang="en-US" sz="1350" dirty="0">
                <a:solidFill>
                  <a:srgbClr val="000000"/>
                </a:solidFill>
                <a:latin typeface="Gelasio" pitchFamily="34" charset="0"/>
                <a:ea typeface="Gelasio" pitchFamily="34" charset="-122"/>
                <a:cs typeface="Gelasio" pitchFamily="34" charset="-120"/>
              </a:rPr>
              <a:t>These initiatives demonstrate that targeted, structured approaches to specific aspects of diversity can yield measurable results—providing models that can be adapted and scaled across the arbitration community.</a:t>
            </a:r>
            <a:endParaRPr lang="en-US" sz="13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243840" y="810577"/>
            <a:ext cx="14142720" cy="6608326"/>
          </a:xfrm>
          <a:prstGeom prst="roundRect">
            <a:avLst>
              <a:gd name="adj" fmla="val 435"/>
            </a:avLst>
          </a:prstGeom>
          <a:solidFill>
            <a:srgbClr val="F9F6F0"/>
          </a:solidFill>
          <a:ln/>
        </p:spPr>
        <p:txBody>
          <a:bodyPr/>
          <a:lstStyle/>
          <a:p>
            <a:endParaRPr lang="en-US"/>
          </a:p>
        </p:txBody>
      </p:sp>
      <p:sp>
        <p:nvSpPr>
          <p:cNvPr id="3" name="Text 1"/>
          <p:cNvSpPr/>
          <p:nvPr/>
        </p:nvSpPr>
        <p:spPr>
          <a:xfrm>
            <a:off x="1011198" y="1338143"/>
            <a:ext cx="4796433" cy="599599"/>
          </a:xfrm>
          <a:prstGeom prst="rect">
            <a:avLst/>
          </a:prstGeom>
          <a:noFill/>
          <a:ln/>
        </p:spPr>
        <p:txBody>
          <a:bodyPr wrap="none" lIns="0" tIns="0" rIns="0" bIns="0" rtlCol="0" anchor="t"/>
          <a:lstStyle/>
          <a:p>
            <a:pPr marL="0" indent="0" algn="l">
              <a:lnSpc>
                <a:spcPts val="4700"/>
              </a:lnSpc>
              <a:buNone/>
            </a:pPr>
            <a:r>
              <a:rPr lang="en-US" sz="3750" dirty="0">
                <a:solidFill>
                  <a:srgbClr val="484237"/>
                </a:solidFill>
                <a:latin typeface="Gelasio Semi Bold" pitchFamily="34" charset="0"/>
                <a:ea typeface="Gelasio Semi Bold" pitchFamily="34" charset="-122"/>
                <a:cs typeface="Gelasio Semi Bold" pitchFamily="34" charset="-120"/>
              </a:rPr>
              <a:t>Our Central Thesis</a:t>
            </a:r>
            <a:endParaRPr lang="en-US" sz="3750" dirty="0"/>
          </a:p>
        </p:txBody>
      </p:sp>
      <p:sp>
        <p:nvSpPr>
          <p:cNvPr id="4" name="Text 2"/>
          <p:cNvSpPr/>
          <p:nvPr/>
        </p:nvSpPr>
        <p:spPr>
          <a:xfrm>
            <a:off x="1011198" y="2225516"/>
            <a:ext cx="12608004" cy="1654493"/>
          </a:xfrm>
          <a:prstGeom prst="rect">
            <a:avLst/>
          </a:prstGeom>
          <a:noFill/>
          <a:ln/>
        </p:spPr>
        <p:txBody>
          <a:bodyPr wrap="square" lIns="0" tIns="0" rIns="0" bIns="0" rtlCol="0" anchor="t"/>
          <a:lstStyle/>
          <a:p>
            <a:pPr marL="0" indent="0" algn="l">
              <a:lnSpc>
                <a:spcPts val="6500"/>
              </a:lnSpc>
              <a:buNone/>
            </a:pPr>
            <a:r>
              <a:rPr lang="en-US" sz="5200" dirty="0">
                <a:solidFill>
                  <a:srgbClr val="C49F8C"/>
                </a:solidFill>
                <a:latin typeface="Gelasio Semi Bold" pitchFamily="34" charset="0"/>
                <a:ea typeface="Gelasio Semi Bold" pitchFamily="34" charset="-122"/>
                <a:cs typeface="Gelasio Semi Bold" pitchFamily="34" charset="-120"/>
              </a:rPr>
              <a:t>Diversity is not optics—it is performance.</a:t>
            </a:r>
            <a:endParaRPr lang="en-US" sz="5200" dirty="0"/>
          </a:p>
        </p:txBody>
      </p:sp>
      <p:sp>
        <p:nvSpPr>
          <p:cNvPr id="5" name="Text 3"/>
          <p:cNvSpPr/>
          <p:nvPr/>
        </p:nvSpPr>
        <p:spPr>
          <a:xfrm>
            <a:off x="1011198" y="4340423"/>
            <a:ext cx="6070044" cy="1227296"/>
          </a:xfrm>
          <a:prstGeom prst="rect">
            <a:avLst/>
          </a:prstGeom>
          <a:noFill/>
          <a:ln/>
        </p:spPr>
        <p:txBody>
          <a:bodyPr wrap="square" lIns="0" tIns="0" rIns="0" bIns="0" rtlCol="0" anchor="t"/>
          <a:lstStyle/>
          <a:p>
            <a:pPr marL="0" indent="0" algn="l">
              <a:lnSpc>
                <a:spcPts val="2400"/>
              </a:lnSpc>
              <a:buNone/>
            </a:pPr>
            <a:r>
              <a:rPr lang="en-US" sz="1500" dirty="0">
                <a:solidFill>
                  <a:srgbClr val="746558"/>
                </a:solidFill>
                <a:latin typeface="Gelasio" pitchFamily="34" charset="0"/>
                <a:ea typeface="Gelasio" pitchFamily="34" charset="-122"/>
                <a:cs typeface="Gelasio" pitchFamily="34" charset="-120"/>
              </a:rPr>
              <a:t>Arbitration began as a private, contractual process, yet today it stands on a public-facing scaffold of legislation, conventions, and institutional rules. In such a system, </a:t>
            </a:r>
            <a:r>
              <a:rPr lang="en-US" sz="1500" b="1" dirty="0">
                <a:solidFill>
                  <a:srgbClr val="746558"/>
                </a:solidFill>
                <a:latin typeface="Gelasio" pitchFamily="34" charset="0"/>
                <a:ea typeface="Gelasio" pitchFamily="34" charset="-122"/>
                <a:cs typeface="Gelasio" pitchFamily="34" charset="-120"/>
              </a:rPr>
              <a:t>who sits</a:t>
            </a:r>
            <a:r>
              <a:rPr lang="en-US" sz="1500" dirty="0">
                <a:solidFill>
                  <a:srgbClr val="746558"/>
                </a:solidFill>
                <a:latin typeface="Gelasio" pitchFamily="34" charset="0"/>
                <a:ea typeface="Gelasio" pitchFamily="34" charset="-122"/>
                <a:cs typeface="Gelasio" pitchFamily="34" charset="-120"/>
              </a:rPr>
              <a:t> is a legal and legitimacy variable, not decoration.</a:t>
            </a:r>
            <a:endParaRPr lang="en-US" sz="1500" dirty="0"/>
          </a:p>
        </p:txBody>
      </p:sp>
      <p:sp>
        <p:nvSpPr>
          <p:cNvPr id="6" name="Text 4"/>
          <p:cNvSpPr/>
          <p:nvPr/>
        </p:nvSpPr>
        <p:spPr>
          <a:xfrm>
            <a:off x="7556778" y="4340423"/>
            <a:ext cx="6070044" cy="920472"/>
          </a:xfrm>
          <a:prstGeom prst="rect">
            <a:avLst/>
          </a:prstGeom>
          <a:noFill/>
          <a:ln/>
        </p:spPr>
        <p:txBody>
          <a:bodyPr wrap="square" lIns="0" tIns="0" rIns="0" bIns="0" rtlCol="0" anchor="t"/>
          <a:lstStyle/>
          <a:p>
            <a:pPr marL="0" indent="0" algn="l">
              <a:lnSpc>
                <a:spcPts val="2400"/>
              </a:lnSpc>
              <a:buNone/>
            </a:pPr>
            <a:r>
              <a:rPr lang="en-US" sz="1500" dirty="0">
                <a:solidFill>
                  <a:srgbClr val="746558"/>
                </a:solidFill>
                <a:latin typeface="Gelasio" pitchFamily="34" charset="0"/>
                <a:ea typeface="Gelasio" pitchFamily="34" charset="-122"/>
                <a:cs typeface="Gelasio" pitchFamily="34" charset="-120"/>
              </a:rPr>
              <a:t>The future of dispute resolution will be decided by whether our tribunals can see what our parties see—across cultures, languages, industries, and legal traditions.</a:t>
            </a:r>
            <a:endParaRPr lang="en-US" sz="1500" dirty="0"/>
          </a:p>
        </p:txBody>
      </p:sp>
      <p:sp>
        <p:nvSpPr>
          <p:cNvPr id="7" name="Text 5"/>
          <p:cNvSpPr/>
          <p:nvPr/>
        </p:nvSpPr>
        <p:spPr>
          <a:xfrm>
            <a:off x="1298972" y="6243876"/>
            <a:ext cx="7709059" cy="359688"/>
          </a:xfrm>
          <a:prstGeom prst="rect">
            <a:avLst/>
          </a:prstGeom>
          <a:noFill/>
          <a:ln/>
        </p:spPr>
        <p:txBody>
          <a:bodyPr wrap="none" lIns="0" tIns="0" rIns="0" bIns="0" rtlCol="0" anchor="t"/>
          <a:lstStyle/>
          <a:p>
            <a:pPr marL="0" indent="0" algn="l">
              <a:lnSpc>
                <a:spcPts val="2800"/>
              </a:lnSpc>
              <a:buNone/>
            </a:pPr>
            <a:r>
              <a:rPr lang="en-US" sz="2250" dirty="0">
                <a:solidFill>
                  <a:srgbClr val="484237"/>
                </a:solidFill>
                <a:latin typeface="Gelasio Semi Bold" pitchFamily="34" charset="0"/>
                <a:ea typeface="Gelasio Semi Bold" pitchFamily="34" charset="-122"/>
                <a:cs typeface="Gelasio Semi Bold" pitchFamily="34" charset="-120"/>
              </a:rPr>
              <a:t>"If everyone is thinking alike, then no one is thinking."</a:t>
            </a:r>
            <a:endParaRPr lang="en-US" sz="2250" dirty="0"/>
          </a:p>
        </p:txBody>
      </p:sp>
      <p:sp>
        <p:nvSpPr>
          <p:cNvPr id="8" name="Shape 6"/>
          <p:cNvSpPr/>
          <p:nvPr/>
        </p:nvSpPr>
        <p:spPr>
          <a:xfrm>
            <a:off x="1011198" y="5956102"/>
            <a:ext cx="22860" cy="935236"/>
          </a:xfrm>
          <a:prstGeom prst="rect">
            <a:avLst/>
          </a:prstGeom>
          <a:solidFill>
            <a:srgbClr val="D3C5B6"/>
          </a:solidFill>
          <a:ln/>
        </p:spPr>
        <p:txBody>
          <a:bodyPr/>
          <a:lstStyle/>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4">
    <p:spTree>
      <p:nvGrpSpPr>
        <p:cNvPr id="1" name=""/>
        <p:cNvGrpSpPr/>
        <p:nvPr/>
      </p:nvGrpSpPr>
      <p:grpSpPr>
        <a:xfrm>
          <a:off x="0" y="0"/>
          <a:ext cx="0" cy="0"/>
          <a:chOff x="0" y="0"/>
          <a:chExt cx="0" cy="0"/>
        </a:xfrm>
      </p:grpSpPr>
      <p:sp>
        <p:nvSpPr>
          <p:cNvPr id="2" name="Shape 0"/>
          <p:cNvSpPr/>
          <p:nvPr/>
        </p:nvSpPr>
        <p:spPr>
          <a:xfrm>
            <a:off x="940356" y="243840"/>
            <a:ext cx="12749689" cy="7793117"/>
          </a:xfrm>
          <a:prstGeom prst="roundRect">
            <a:avLst>
              <a:gd name="adj" fmla="val 333"/>
            </a:avLst>
          </a:prstGeom>
          <a:solidFill>
            <a:srgbClr val="F9F6F0"/>
          </a:solidFill>
          <a:ln/>
        </p:spPr>
        <p:txBody>
          <a:bodyPr/>
          <a:lstStyle/>
          <a:p>
            <a:endParaRPr lang="en-US"/>
          </a:p>
        </p:txBody>
      </p:sp>
      <p:pic>
        <p:nvPicPr>
          <p:cNvPr id="3" name="Image 0" descr="preencoded.png"/>
          <p:cNvPicPr>
            <a:picLocks noChangeAspect="1"/>
          </p:cNvPicPr>
          <p:nvPr/>
        </p:nvPicPr>
        <p:blipFill>
          <a:blip r:embed="rId3"/>
          <a:stretch>
            <a:fillRect/>
          </a:stretch>
        </p:blipFill>
        <p:spPr>
          <a:xfrm>
            <a:off x="940356" y="243840"/>
            <a:ext cx="12749689" cy="2161937"/>
          </a:xfrm>
          <a:prstGeom prst="rect">
            <a:avLst/>
          </a:prstGeom>
        </p:spPr>
      </p:pic>
      <p:sp>
        <p:nvSpPr>
          <p:cNvPr id="4" name="Text 1"/>
          <p:cNvSpPr/>
          <p:nvPr/>
        </p:nvSpPr>
        <p:spPr>
          <a:xfrm>
            <a:off x="1632109" y="2881313"/>
            <a:ext cx="6683216" cy="540544"/>
          </a:xfrm>
          <a:prstGeom prst="rect">
            <a:avLst/>
          </a:prstGeom>
          <a:noFill/>
          <a:ln/>
        </p:spPr>
        <p:txBody>
          <a:bodyPr wrap="none" lIns="0" tIns="0" rIns="0" bIns="0" rtlCol="0" anchor="t"/>
          <a:lstStyle/>
          <a:p>
            <a:pPr marL="0" indent="0" algn="l">
              <a:lnSpc>
                <a:spcPts val="4250"/>
              </a:lnSpc>
              <a:buNone/>
            </a:pPr>
            <a:r>
              <a:rPr lang="en-US" sz="3400" dirty="0">
                <a:solidFill>
                  <a:srgbClr val="484237"/>
                </a:solidFill>
                <a:latin typeface="Gelasio Semi Bold" pitchFamily="34" charset="0"/>
                <a:ea typeface="Gelasio Semi Bold" pitchFamily="34" charset="-122"/>
                <a:cs typeface="Gelasio Semi Bold" pitchFamily="34" charset="-120"/>
              </a:rPr>
              <a:t>The Business Case for Diversity</a:t>
            </a:r>
            <a:endParaRPr lang="en-US" sz="3400" dirty="0"/>
          </a:p>
        </p:txBody>
      </p:sp>
      <p:sp>
        <p:nvSpPr>
          <p:cNvPr id="5" name="Text 2"/>
          <p:cNvSpPr/>
          <p:nvPr/>
        </p:nvSpPr>
        <p:spPr>
          <a:xfrm>
            <a:off x="1632109" y="3681293"/>
            <a:ext cx="6947178" cy="324207"/>
          </a:xfrm>
          <a:prstGeom prst="rect">
            <a:avLst/>
          </a:prstGeom>
          <a:noFill/>
          <a:ln/>
        </p:spPr>
        <p:txBody>
          <a:bodyPr wrap="none" lIns="0" tIns="0" rIns="0" bIns="0" rtlCol="0" anchor="t"/>
          <a:lstStyle/>
          <a:p>
            <a:pPr marL="0" indent="0" algn="l">
              <a:lnSpc>
                <a:spcPts val="2550"/>
              </a:lnSpc>
              <a:buNone/>
            </a:pPr>
            <a:r>
              <a:rPr lang="en-US" sz="2000" dirty="0">
                <a:solidFill>
                  <a:srgbClr val="484237"/>
                </a:solidFill>
                <a:latin typeface="Gelasio Semi Bold" pitchFamily="34" charset="0"/>
                <a:ea typeface="Gelasio Semi Bold" pitchFamily="34" charset="-122"/>
                <a:cs typeface="Gelasio Semi Bold" pitchFamily="34" charset="-120"/>
              </a:rPr>
              <a:t>Beyond Moral Arguments: Performance Enhancement</a:t>
            </a:r>
            <a:endParaRPr lang="en-US" sz="2000" dirty="0"/>
          </a:p>
        </p:txBody>
      </p:sp>
      <p:sp>
        <p:nvSpPr>
          <p:cNvPr id="6" name="Text 3"/>
          <p:cNvSpPr/>
          <p:nvPr/>
        </p:nvSpPr>
        <p:spPr>
          <a:xfrm>
            <a:off x="1632109" y="4264938"/>
            <a:ext cx="11366183" cy="276701"/>
          </a:xfrm>
          <a:prstGeom prst="rect">
            <a:avLst/>
          </a:prstGeom>
          <a:noFill/>
          <a:ln/>
        </p:spPr>
        <p:txBody>
          <a:bodyPr wrap="none" lIns="0" tIns="0" rIns="0" bIns="0" rtlCol="0" anchor="t"/>
          <a:lstStyle/>
          <a:p>
            <a:pPr marL="0" indent="0" algn="l">
              <a:lnSpc>
                <a:spcPts val="2150"/>
              </a:lnSpc>
              <a:buNone/>
            </a:pPr>
            <a:r>
              <a:rPr lang="en-US" sz="1350" dirty="0">
                <a:solidFill>
                  <a:srgbClr val="746558"/>
                </a:solidFill>
                <a:latin typeface="Gelasio" pitchFamily="34" charset="0"/>
                <a:ea typeface="Gelasio" pitchFamily="34" charset="-122"/>
                <a:cs typeface="Gelasio" pitchFamily="34" charset="-120"/>
              </a:rPr>
              <a:t>Research consistently demonstrates that diverse groups make better decisions:</a:t>
            </a:r>
            <a:endParaRPr lang="en-US" sz="1350" dirty="0"/>
          </a:p>
        </p:txBody>
      </p:sp>
      <p:sp>
        <p:nvSpPr>
          <p:cNvPr id="7" name="Text 4"/>
          <p:cNvSpPr/>
          <p:nvPr/>
        </p:nvSpPr>
        <p:spPr>
          <a:xfrm>
            <a:off x="1632109" y="4822627"/>
            <a:ext cx="3644622" cy="570667"/>
          </a:xfrm>
          <a:prstGeom prst="rect">
            <a:avLst/>
          </a:prstGeom>
          <a:noFill/>
          <a:ln/>
        </p:spPr>
        <p:txBody>
          <a:bodyPr wrap="none" lIns="0" tIns="0" rIns="0" bIns="0" rtlCol="0" anchor="t"/>
          <a:lstStyle/>
          <a:p>
            <a:pPr marL="0" indent="0" algn="ctr">
              <a:lnSpc>
                <a:spcPts val="4450"/>
              </a:lnSpc>
              <a:buNone/>
            </a:pPr>
            <a:r>
              <a:rPr lang="en-US" sz="4450" dirty="0">
                <a:solidFill>
                  <a:srgbClr val="746558"/>
                </a:solidFill>
                <a:latin typeface="Gelasio Semi Bold" pitchFamily="34" charset="0"/>
                <a:ea typeface="Gelasio Semi Bold" pitchFamily="34" charset="-122"/>
                <a:cs typeface="Gelasio Semi Bold" pitchFamily="34" charset="-120"/>
              </a:rPr>
              <a:t>20%</a:t>
            </a:r>
            <a:endParaRPr lang="en-US" sz="4450" dirty="0"/>
          </a:p>
        </p:txBody>
      </p:sp>
      <p:sp>
        <p:nvSpPr>
          <p:cNvPr id="8" name="Text 5"/>
          <p:cNvSpPr/>
          <p:nvPr/>
        </p:nvSpPr>
        <p:spPr>
          <a:xfrm>
            <a:off x="2000726" y="5609392"/>
            <a:ext cx="2907268" cy="270272"/>
          </a:xfrm>
          <a:prstGeom prst="rect">
            <a:avLst/>
          </a:prstGeom>
          <a:noFill/>
          <a:ln/>
        </p:spPr>
        <p:txBody>
          <a:bodyPr wrap="none" lIns="0" tIns="0" rIns="0" bIns="0" rtlCol="0" anchor="t"/>
          <a:lstStyle/>
          <a:p>
            <a:pPr marL="0" indent="0" algn="ctr">
              <a:lnSpc>
                <a:spcPts val="2100"/>
              </a:lnSpc>
              <a:buNone/>
            </a:pPr>
            <a:r>
              <a:rPr lang="en-US" sz="1700" dirty="0">
                <a:solidFill>
                  <a:srgbClr val="746558"/>
                </a:solidFill>
                <a:latin typeface="Gelasio Semi Bold" pitchFamily="34" charset="0"/>
                <a:ea typeface="Gelasio Semi Bold" pitchFamily="34" charset="-122"/>
                <a:cs typeface="Gelasio Semi Bold" pitchFamily="34" charset="-120"/>
              </a:rPr>
              <a:t>Performance Improvement</a:t>
            </a:r>
            <a:endParaRPr lang="en-US" sz="1700" dirty="0"/>
          </a:p>
        </p:txBody>
      </p:sp>
      <p:sp>
        <p:nvSpPr>
          <p:cNvPr id="9" name="Text 6"/>
          <p:cNvSpPr/>
          <p:nvPr/>
        </p:nvSpPr>
        <p:spPr>
          <a:xfrm>
            <a:off x="1632109" y="5983367"/>
            <a:ext cx="3644622" cy="830104"/>
          </a:xfrm>
          <a:prstGeom prst="rect">
            <a:avLst/>
          </a:prstGeom>
          <a:noFill/>
          <a:ln/>
        </p:spPr>
        <p:txBody>
          <a:bodyPr wrap="square" lIns="0" tIns="0" rIns="0" bIns="0" rtlCol="0" anchor="t"/>
          <a:lstStyle/>
          <a:p>
            <a:pPr marL="0" indent="0" algn="ctr">
              <a:lnSpc>
                <a:spcPts val="2150"/>
              </a:lnSpc>
              <a:buNone/>
            </a:pPr>
            <a:r>
              <a:rPr lang="en-US" sz="1350" dirty="0">
                <a:solidFill>
                  <a:srgbClr val="746558"/>
                </a:solidFill>
                <a:latin typeface="Gelasio" pitchFamily="34" charset="0"/>
                <a:ea typeface="Gelasio" pitchFamily="34" charset="-122"/>
                <a:cs typeface="Gelasio" pitchFamily="34" charset="-120"/>
              </a:rPr>
              <a:t>Studies show diverse teams outperform homogeneous teams by up to 20% in decision-making tasks</a:t>
            </a:r>
            <a:endParaRPr lang="en-US" sz="1350" dirty="0"/>
          </a:p>
        </p:txBody>
      </p:sp>
      <p:sp>
        <p:nvSpPr>
          <p:cNvPr id="10" name="Text 7"/>
          <p:cNvSpPr/>
          <p:nvPr/>
        </p:nvSpPr>
        <p:spPr>
          <a:xfrm>
            <a:off x="5492829" y="4822627"/>
            <a:ext cx="3644622" cy="570667"/>
          </a:xfrm>
          <a:prstGeom prst="rect">
            <a:avLst/>
          </a:prstGeom>
          <a:noFill/>
          <a:ln/>
        </p:spPr>
        <p:txBody>
          <a:bodyPr wrap="none" lIns="0" tIns="0" rIns="0" bIns="0" rtlCol="0" anchor="t"/>
          <a:lstStyle/>
          <a:p>
            <a:pPr marL="0" indent="0" algn="ctr">
              <a:lnSpc>
                <a:spcPts val="4450"/>
              </a:lnSpc>
              <a:buNone/>
            </a:pPr>
            <a:r>
              <a:rPr lang="en-US" sz="4450" dirty="0">
                <a:solidFill>
                  <a:srgbClr val="746558"/>
                </a:solidFill>
                <a:latin typeface="Gelasio Semi Bold" pitchFamily="34" charset="0"/>
                <a:ea typeface="Gelasio Semi Bold" pitchFamily="34" charset="-122"/>
                <a:cs typeface="Gelasio Semi Bold" pitchFamily="34" charset="-120"/>
              </a:rPr>
              <a:t>87%</a:t>
            </a:r>
            <a:endParaRPr lang="en-US" sz="4450" dirty="0"/>
          </a:p>
        </p:txBody>
      </p:sp>
      <p:sp>
        <p:nvSpPr>
          <p:cNvPr id="11" name="Text 8"/>
          <p:cNvSpPr/>
          <p:nvPr/>
        </p:nvSpPr>
        <p:spPr>
          <a:xfrm>
            <a:off x="6234113" y="5609392"/>
            <a:ext cx="2161937" cy="270272"/>
          </a:xfrm>
          <a:prstGeom prst="rect">
            <a:avLst/>
          </a:prstGeom>
          <a:noFill/>
          <a:ln/>
        </p:spPr>
        <p:txBody>
          <a:bodyPr wrap="none" lIns="0" tIns="0" rIns="0" bIns="0" rtlCol="0" anchor="t"/>
          <a:lstStyle/>
          <a:p>
            <a:pPr marL="0" indent="0" algn="ctr">
              <a:lnSpc>
                <a:spcPts val="2100"/>
              </a:lnSpc>
              <a:buNone/>
            </a:pPr>
            <a:r>
              <a:rPr lang="en-US" sz="1700" dirty="0">
                <a:solidFill>
                  <a:srgbClr val="746558"/>
                </a:solidFill>
                <a:latin typeface="Gelasio Semi Bold" pitchFamily="34" charset="0"/>
                <a:ea typeface="Gelasio Semi Bold" pitchFamily="34" charset="-122"/>
                <a:cs typeface="Gelasio Semi Bold" pitchFamily="34" charset="-120"/>
              </a:rPr>
              <a:t>Error Reduction</a:t>
            </a:r>
            <a:endParaRPr lang="en-US" sz="1700" dirty="0"/>
          </a:p>
        </p:txBody>
      </p:sp>
      <p:sp>
        <p:nvSpPr>
          <p:cNvPr id="12" name="Text 9"/>
          <p:cNvSpPr/>
          <p:nvPr/>
        </p:nvSpPr>
        <p:spPr>
          <a:xfrm>
            <a:off x="5492829" y="5983367"/>
            <a:ext cx="3644622" cy="553403"/>
          </a:xfrm>
          <a:prstGeom prst="rect">
            <a:avLst/>
          </a:prstGeom>
          <a:noFill/>
          <a:ln/>
        </p:spPr>
        <p:txBody>
          <a:bodyPr wrap="square" lIns="0" tIns="0" rIns="0" bIns="0" rtlCol="0" anchor="t"/>
          <a:lstStyle/>
          <a:p>
            <a:pPr marL="0" indent="0" algn="ctr">
              <a:lnSpc>
                <a:spcPts val="2150"/>
              </a:lnSpc>
              <a:buNone/>
            </a:pPr>
            <a:r>
              <a:rPr lang="en-US" sz="1350" dirty="0">
                <a:solidFill>
                  <a:srgbClr val="746558"/>
                </a:solidFill>
                <a:latin typeface="Gelasio" pitchFamily="34" charset="0"/>
                <a:ea typeface="Gelasio" pitchFamily="34" charset="-122"/>
                <a:cs typeface="Gelasio" pitchFamily="34" charset="-120"/>
              </a:rPr>
              <a:t>Diverse groups are more likely to identify and correct errors in reasoning and fact assessment</a:t>
            </a:r>
            <a:endParaRPr lang="en-US" sz="1350" dirty="0"/>
          </a:p>
        </p:txBody>
      </p:sp>
      <p:sp>
        <p:nvSpPr>
          <p:cNvPr id="13" name="Text 10"/>
          <p:cNvSpPr/>
          <p:nvPr/>
        </p:nvSpPr>
        <p:spPr>
          <a:xfrm>
            <a:off x="9353550" y="4822627"/>
            <a:ext cx="3644741" cy="570667"/>
          </a:xfrm>
          <a:prstGeom prst="rect">
            <a:avLst/>
          </a:prstGeom>
          <a:noFill/>
          <a:ln/>
        </p:spPr>
        <p:txBody>
          <a:bodyPr wrap="none" lIns="0" tIns="0" rIns="0" bIns="0" rtlCol="0" anchor="t"/>
          <a:lstStyle/>
          <a:p>
            <a:pPr marL="0" indent="0" algn="ctr">
              <a:lnSpc>
                <a:spcPts val="4450"/>
              </a:lnSpc>
              <a:buNone/>
            </a:pPr>
            <a:r>
              <a:rPr lang="en-US" sz="4450" dirty="0">
                <a:solidFill>
                  <a:srgbClr val="746558"/>
                </a:solidFill>
                <a:latin typeface="Gelasio Semi Bold" pitchFamily="34" charset="0"/>
                <a:ea typeface="Gelasio Semi Bold" pitchFamily="34" charset="-122"/>
                <a:cs typeface="Gelasio Semi Bold" pitchFamily="34" charset="-120"/>
              </a:rPr>
              <a:t>35%</a:t>
            </a:r>
            <a:endParaRPr lang="en-US" sz="4450" dirty="0"/>
          </a:p>
        </p:txBody>
      </p:sp>
      <p:sp>
        <p:nvSpPr>
          <p:cNvPr id="14" name="Text 11"/>
          <p:cNvSpPr/>
          <p:nvPr/>
        </p:nvSpPr>
        <p:spPr>
          <a:xfrm>
            <a:off x="10094952" y="5609392"/>
            <a:ext cx="2161937" cy="270272"/>
          </a:xfrm>
          <a:prstGeom prst="rect">
            <a:avLst/>
          </a:prstGeom>
          <a:noFill/>
          <a:ln/>
        </p:spPr>
        <p:txBody>
          <a:bodyPr wrap="none" lIns="0" tIns="0" rIns="0" bIns="0" rtlCol="0" anchor="t"/>
          <a:lstStyle/>
          <a:p>
            <a:pPr marL="0" indent="0" algn="ctr">
              <a:lnSpc>
                <a:spcPts val="2100"/>
              </a:lnSpc>
              <a:buNone/>
            </a:pPr>
            <a:r>
              <a:rPr lang="en-US" sz="1700" dirty="0">
                <a:solidFill>
                  <a:srgbClr val="746558"/>
                </a:solidFill>
                <a:latin typeface="Gelasio Semi Bold" pitchFamily="34" charset="0"/>
                <a:ea typeface="Gelasio Semi Bold" pitchFamily="34" charset="-122"/>
                <a:cs typeface="Gelasio Semi Bold" pitchFamily="34" charset="-120"/>
              </a:rPr>
              <a:t>Innovation Increase</a:t>
            </a:r>
            <a:endParaRPr lang="en-US" sz="1700" dirty="0"/>
          </a:p>
        </p:txBody>
      </p:sp>
      <p:sp>
        <p:nvSpPr>
          <p:cNvPr id="15" name="Text 12"/>
          <p:cNvSpPr/>
          <p:nvPr/>
        </p:nvSpPr>
        <p:spPr>
          <a:xfrm>
            <a:off x="9353550" y="5983367"/>
            <a:ext cx="3644741" cy="553403"/>
          </a:xfrm>
          <a:prstGeom prst="rect">
            <a:avLst/>
          </a:prstGeom>
          <a:noFill/>
          <a:ln/>
        </p:spPr>
        <p:txBody>
          <a:bodyPr wrap="square" lIns="0" tIns="0" rIns="0" bIns="0" rtlCol="0" anchor="t"/>
          <a:lstStyle/>
          <a:p>
            <a:pPr marL="0" indent="0" algn="ctr">
              <a:lnSpc>
                <a:spcPts val="2150"/>
              </a:lnSpc>
              <a:buNone/>
            </a:pPr>
            <a:r>
              <a:rPr lang="en-US" sz="1350" dirty="0">
                <a:solidFill>
                  <a:srgbClr val="746558"/>
                </a:solidFill>
                <a:latin typeface="Gelasio" pitchFamily="34" charset="0"/>
                <a:ea typeface="Gelasio" pitchFamily="34" charset="-122"/>
                <a:cs typeface="Gelasio" pitchFamily="34" charset="-120"/>
              </a:rPr>
              <a:t>Teams with diverse backgrounds generate more innovative solutions to complex problems</a:t>
            </a:r>
            <a:endParaRPr lang="en-US" sz="1350" dirty="0"/>
          </a:p>
        </p:txBody>
      </p:sp>
      <p:sp>
        <p:nvSpPr>
          <p:cNvPr id="16" name="Text 13"/>
          <p:cNvSpPr/>
          <p:nvPr/>
        </p:nvSpPr>
        <p:spPr>
          <a:xfrm>
            <a:off x="1632109" y="7008019"/>
            <a:ext cx="11366183" cy="553403"/>
          </a:xfrm>
          <a:prstGeom prst="rect">
            <a:avLst/>
          </a:prstGeom>
          <a:noFill/>
          <a:ln/>
        </p:spPr>
        <p:txBody>
          <a:bodyPr wrap="square" lIns="0" tIns="0" rIns="0" bIns="0" rtlCol="0" anchor="t"/>
          <a:lstStyle/>
          <a:p>
            <a:pPr marL="0" indent="0" algn="l">
              <a:lnSpc>
                <a:spcPts val="2150"/>
              </a:lnSpc>
              <a:buNone/>
            </a:pPr>
            <a:r>
              <a:rPr lang="en-US" sz="1350" dirty="0">
                <a:solidFill>
                  <a:srgbClr val="746558"/>
                </a:solidFill>
                <a:latin typeface="Gelasio" pitchFamily="34" charset="0"/>
                <a:ea typeface="Gelasio" pitchFamily="34" charset="-122"/>
                <a:cs typeface="Gelasio" pitchFamily="34" charset="-120"/>
              </a:rPr>
              <a:t>For parties and counsel, diverse tribunals offer tangible benefits: reduced groupthink, more thorough deliberation, greater scrutiny of assumptions, and awards that reflect consideration of multiple perspectives—all contributing to better outcomes and enhanced legitimacy.</a:t>
            </a:r>
            <a:endParaRPr lang="en-US" sz="135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5">
    <p:spTree>
      <p:nvGrpSpPr>
        <p:cNvPr id="1" name=""/>
        <p:cNvGrpSpPr/>
        <p:nvPr/>
      </p:nvGrpSpPr>
      <p:grpSpPr>
        <a:xfrm>
          <a:off x="0" y="0"/>
          <a:ext cx="0" cy="0"/>
          <a:chOff x="0" y="0"/>
          <a:chExt cx="0" cy="0"/>
        </a:xfrm>
      </p:grpSpPr>
      <p:sp>
        <p:nvSpPr>
          <p:cNvPr id="2" name="Shape 0"/>
          <p:cNvSpPr/>
          <p:nvPr/>
        </p:nvSpPr>
        <p:spPr>
          <a:xfrm>
            <a:off x="1350645" y="243840"/>
            <a:ext cx="11928991" cy="7771805"/>
          </a:xfrm>
          <a:prstGeom prst="roundRect">
            <a:avLst>
              <a:gd name="adj" fmla="val 312"/>
            </a:avLst>
          </a:prstGeom>
          <a:solidFill>
            <a:srgbClr val="F2F2F2"/>
          </a:solidFill>
          <a:ln/>
        </p:spPr>
        <p:txBody>
          <a:bodyPr/>
          <a:lstStyle/>
          <a:p>
            <a:endParaRPr lang="en-US"/>
          </a:p>
        </p:txBody>
      </p:sp>
      <p:sp>
        <p:nvSpPr>
          <p:cNvPr id="3" name="Text 1"/>
          <p:cNvSpPr/>
          <p:nvPr/>
        </p:nvSpPr>
        <p:spPr>
          <a:xfrm>
            <a:off x="1997869" y="688777"/>
            <a:ext cx="7098506" cy="404455"/>
          </a:xfrm>
          <a:prstGeom prst="rect">
            <a:avLst/>
          </a:prstGeom>
          <a:noFill/>
          <a:ln/>
        </p:spPr>
        <p:txBody>
          <a:bodyPr wrap="none" lIns="0" tIns="0" rIns="0" bIns="0" rtlCol="0" anchor="t"/>
          <a:lstStyle/>
          <a:p>
            <a:pPr marL="0" indent="0" algn="l">
              <a:lnSpc>
                <a:spcPts val="3150"/>
              </a:lnSpc>
              <a:buNone/>
            </a:pPr>
            <a:r>
              <a:rPr lang="en-US" sz="2500" dirty="0">
                <a:solidFill>
                  <a:srgbClr val="484237"/>
                </a:solidFill>
                <a:latin typeface="Gelasio Semi Bold" pitchFamily="34" charset="0"/>
                <a:ea typeface="Gelasio Semi Bold" pitchFamily="34" charset="-122"/>
                <a:cs typeface="Gelasio Semi Bold" pitchFamily="34" charset="-120"/>
              </a:rPr>
              <a:t>Linguistic Diversity and Procedural Fairness</a:t>
            </a:r>
            <a:endParaRPr lang="en-US" sz="2500" dirty="0"/>
          </a:p>
        </p:txBody>
      </p:sp>
      <p:pic>
        <p:nvPicPr>
          <p:cNvPr id="4" name="Image 0" descr="preencoded.png"/>
          <p:cNvPicPr>
            <a:picLocks noChangeAspect="1"/>
          </p:cNvPicPr>
          <p:nvPr/>
        </p:nvPicPr>
        <p:blipFill>
          <a:blip r:embed="rId3"/>
          <a:stretch>
            <a:fillRect/>
          </a:stretch>
        </p:blipFill>
        <p:spPr>
          <a:xfrm>
            <a:off x="1997869" y="1457325"/>
            <a:ext cx="4568309" cy="4568309"/>
          </a:xfrm>
          <a:prstGeom prst="rect">
            <a:avLst/>
          </a:prstGeom>
        </p:spPr>
      </p:pic>
      <p:sp>
        <p:nvSpPr>
          <p:cNvPr id="5" name="Text 2"/>
          <p:cNvSpPr/>
          <p:nvPr/>
        </p:nvSpPr>
        <p:spPr>
          <a:xfrm>
            <a:off x="1997869" y="6207681"/>
            <a:ext cx="4568309" cy="517684"/>
          </a:xfrm>
          <a:prstGeom prst="rect">
            <a:avLst/>
          </a:prstGeom>
          <a:noFill/>
          <a:ln/>
        </p:spPr>
        <p:txBody>
          <a:bodyPr wrap="square" lIns="0" tIns="0" rIns="0" bIns="0" rtlCol="0" anchor="t"/>
          <a:lstStyle/>
          <a:p>
            <a:pPr marL="0" indent="0" algn="l">
              <a:lnSpc>
                <a:spcPts val="2000"/>
              </a:lnSpc>
              <a:buNone/>
            </a:pPr>
            <a:r>
              <a:rPr lang="en-US" sz="1250" dirty="0">
                <a:solidFill>
                  <a:srgbClr val="000000"/>
                </a:solidFill>
                <a:latin typeface="Gelasio" pitchFamily="34" charset="0"/>
                <a:ea typeface="Gelasio" pitchFamily="34" charset="-122"/>
                <a:cs typeface="Gelasio" pitchFamily="34" charset="-120"/>
              </a:rPr>
              <a:t>Language capabilities directly impact procedural fairness and equal access to justice in international proceedings.</a:t>
            </a:r>
            <a:endParaRPr lang="en-US" sz="1250" dirty="0"/>
          </a:p>
        </p:txBody>
      </p:sp>
      <p:sp>
        <p:nvSpPr>
          <p:cNvPr id="6" name="Text 3"/>
          <p:cNvSpPr/>
          <p:nvPr/>
        </p:nvSpPr>
        <p:spPr>
          <a:xfrm>
            <a:off x="6968609" y="1437084"/>
            <a:ext cx="3651290" cy="303371"/>
          </a:xfrm>
          <a:prstGeom prst="rect">
            <a:avLst/>
          </a:prstGeom>
          <a:noFill/>
          <a:ln/>
        </p:spPr>
        <p:txBody>
          <a:bodyPr wrap="none" lIns="0" tIns="0" rIns="0" bIns="0" rtlCol="0" anchor="t"/>
          <a:lstStyle/>
          <a:p>
            <a:pPr marL="0" indent="0" algn="l">
              <a:lnSpc>
                <a:spcPts val="2350"/>
              </a:lnSpc>
              <a:buNone/>
            </a:pPr>
            <a:r>
              <a:rPr lang="en-US" sz="1900" dirty="0">
                <a:solidFill>
                  <a:srgbClr val="484237"/>
                </a:solidFill>
                <a:latin typeface="Gelasio Semi Bold" pitchFamily="34" charset="0"/>
                <a:ea typeface="Gelasio Semi Bold" pitchFamily="34" charset="-122"/>
                <a:cs typeface="Gelasio Semi Bold" pitchFamily="34" charset="-120"/>
              </a:rPr>
              <a:t>Language as a Diversity Factor</a:t>
            </a:r>
            <a:endParaRPr lang="en-US" sz="1900" dirty="0"/>
          </a:p>
        </p:txBody>
      </p:sp>
      <p:sp>
        <p:nvSpPr>
          <p:cNvPr id="7" name="Text 4"/>
          <p:cNvSpPr/>
          <p:nvPr/>
        </p:nvSpPr>
        <p:spPr>
          <a:xfrm>
            <a:off x="6968609" y="1902262"/>
            <a:ext cx="5671304" cy="258842"/>
          </a:xfrm>
          <a:prstGeom prst="rect">
            <a:avLst/>
          </a:prstGeom>
          <a:noFill/>
          <a:ln/>
        </p:spPr>
        <p:txBody>
          <a:bodyPr wrap="none" lIns="0" tIns="0" rIns="0" bIns="0" rtlCol="0" anchor="t"/>
          <a:lstStyle/>
          <a:p>
            <a:pPr marL="0" indent="0" algn="l">
              <a:lnSpc>
                <a:spcPts val="2000"/>
              </a:lnSpc>
              <a:buNone/>
            </a:pPr>
            <a:r>
              <a:rPr lang="en-US" sz="1250" dirty="0">
                <a:solidFill>
                  <a:srgbClr val="000000"/>
                </a:solidFill>
                <a:latin typeface="Gelasio" pitchFamily="34" charset="0"/>
                <a:ea typeface="Gelasio" pitchFamily="34" charset="-122"/>
                <a:cs typeface="Gelasio" pitchFamily="34" charset="-120"/>
              </a:rPr>
              <a:t>Linguistic diversity impacts arbitral proceedings in several ways:</a:t>
            </a:r>
            <a:endParaRPr lang="en-US" sz="1250" dirty="0"/>
          </a:p>
        </p:txBody>
      </p:sp>
      <p:sp>
        <p:nvSpPr>
          <p:cNvPr id="8" name="Text 5"/>
          <p:cNvSpPr/>
          <p:nvPr/>
        </p:nvSpPr>
        <p:spPr>
          <a:xfrm>
            <a:off x="6968609" y="2306717"/>
            <a:ext cx="5671304" cy="517684"/>
          </a:xfrm>
          <a:prstGeom prst="rect">
            <a:avLst/>
          </a:prstGeom>
          <a:noFill/>
          <a:ln/>
        </p:spPr>
        <p:txBody>
          <a:bodyPr wrap="square" lIns="0" tIns="0" rIns="0" bIns="0" rtlCol="0" anchor="t"/>
          <a:lstStyle/>
          <a:p>
            <a:pPr marL="342900" indent="-342900" algn="l">
              <a:lnSpc>
                <a:spcPts val="2000"/>
              </a:lnSpc>
              <a:buSzPct val="100000"/>
              <a:buChar char="•"/>
            </a:pPr>
            <a:r>
              <a:rPr lang="en-US" sz="1250" dirty="0">
                <a:solidFill>
                  <a:srgbClr val="000000"/>
                </a:solidFill>
                <a:latin typeface="Gelasio" pitchFamily="34" charset="0"/>
                <a:ea typeface="Gelasio" pitchFamily="34" charset="-122"/>
                <a:cs typeface="Gelasio" pitchFamily="34" charset="-120"/>
              </a:rPr>
              <a:t>Parties may experience disadvantages when proceedings occur in languages they do not master</a:t>
            </a:r>
            <a:endParaRPr lang="en-US" sz="1250" dirty="0"/>
          </a:p>
        </p:txBody>
      </p:sp>
      <p:sp>
        <p:nvSpPr>
          <p:cNvPr id="9" name="Text 6"/>
          <p:cNvSpPr/>
          <p:nvPr/>
        </p:nvSpPr>
        <p:spPr>
          <a:xfrm>
            <a:off x="6968609" y="2880955"/>
            <a:ext cx="5671304" cy="517684"/>
          </a:xfrm>
          <a:prstGeom prst="rect">
            <a:avLst/>
          </a:prstGeom>
          <a:noFill/>
          <a:ln/>
        </p:spPr>
        <p:txBody>
          <a:bodyPr wrap="square" lIns="0" tIns="0" rIns="0" bIns="0" rtlCol="0" anchor="t"/>
          <a:lstStyle/>
          <a:p>
            <a:pPr marL="342900" indent="-342900" algn="l">
              <a:lnSpc>
                <a:spcPts val="2000"/>
              </a:lnSpc>
              <a:buSzPct val="100000"/>
              <a:buChar char="•"/>
            </a:pPr>
            <a:r>
              <a:rPr lang="en-US" sz="1250" dirty="0">
                <a:solidFill>
                  <a:srgbClr val="000000"/>
                </a:solidFill>
                <a:latin typeface="Gelasio" pitchFamily="34" charset="0"/>
                <a:ea typeface="Gelasio" pitchFamily="34" charset="-122"/>
                <a:cs typeface="Gelasio" pitchFamily="34" charset="-120"/>
              </a:rPr>
              <a:t>Translation and interpretation can introduce distortions in testimony and argument</a:t>
            </a:r>
            <a:endParaRPr lang="en-US" sz="1250" dirty="0"/>
          </a:p>
        </p:txBody>
      </p:sp>
      <p:sp>
        <p:nvSpPr>
          <p:cNvPr id="10" name="Text 7"/>
          <p:cNvSpPr/>
          <p:nvPr/>
        </p:nvSpPr>
        <p:spPr>
          <a:xfrm>
            <a:off x="6968609" y="3455194"/>
            <a:ext cx="5671304" cy="258842"/>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000000"/>
                </a:solidFill>
                <a:latin typeface="Gelasio" pitchFamily="34" charset="0"/>
                <a:ea typeface="Gelasio" pitchFamily="34" charset="-122"/>
                <a:cs typeface="Gelasio" pitchFamily="34" charset="-120"/>
              </a:rPr>
              <a:t>Cultural nuances embedded in language may be lost in translation</a:t>
            </a:r>
            <a:endParaRPr lang="en-US" sz="1250" dirty="0"/>
          </a:p>
        </p:txBody>
      </p:sp>
      <p:sp>
        <p:nvSpPr>
          <p:cNvPr id="11" name="Text 8"/>
          <p:cNvSpPr/>
          <p:nvPr/>
        </p:nvSpPr>
        <p:spPr>
          <a:xfrm>
            <a:off x="6968609" y="3770590"/>
            <a:ext cx="5671304" cy="517684"/>
          </a:xfrm>
          <a:prstGeom prst="rect">
            <a:avLst/>
          </a:prstGeom>
          <a:noFill/>
          <a:ln/>
        </p:spPr>
        <p:txBody>
          <a:bodyPr wrap="square" lIns="0" tIns="0" rIns="0" bIns="0" rtlCol="0" anchor="t"/>
          <a:lstStyle/>
          <a:p>
            <a:pPr marL="342900" indent="-342900" algn="l">
              <a:lnSpc>
                <a:spcPts val="2000"/>
              </a:lnSpc>
              <a:buSzPct val="100000"/>
              <a:buChar char="•"/>
            </a:pPr>
            <a:r>
              <a:rPr lang="en-US" sz="1250" dirty="0">
                <a:solidFill>
                  <a:srgbClr val="000000"/>
                </a:solidFill>
                <a:latin typeface="Gelasio" pitchFamily="34" charset="0"/>
                <a:ea typeface="Gelasio" pitchFamily="34" charset="-122"/>
                <a:cs typeface="Gelasio" pitchFamily="34" charset="-120"/>
              </a:rPr>
              <a:t>Document-heavy cases become more complex and costly when multiple languages are involved</a:t>
            </a:r>
            <a:endParaRPr lang="en-US" sz="1250" dirty="0"/>
          </a:p>
        </p:txBody>
      </p:sp>
      <p:sp>
        <p:nvSpPr>
          <p:cNvPr id="12" name="Text 9"/>
          <p:cNvSpPr/>
          <p:nvPr/>
        </p:nvSpPr>
        <p:spPr>
          <a:xfrm>
            <a:off x="6968609" y="4344829"/>
            <a:ext cx="5671304" cy="517684"/>
          </a:xfrm>
          <a:prstGeom prst="rect">
            <a:avLst/>
          </a:prstGeom>
          <a:noFill/>
          <a:ln/>
        </p:spPr>
        <p:txBody>
          <a:bodyPr wrap="square" lIns="0" tIns="0" rIns="0" bIns="0" rtlCol="0" anchor="t"/>
          <a:lstStyle/>
          <a:p>
            <a:pPr marL="342900" indent="-342900" algn="l">
              <a:lnSpc>
                <a:spcPts val="2000"/>
              </a:lnSpc>
              <a:buSzPct val="100000"/>
              <a:buChar char="•"/>
            </a:pPr>
            <a:r>
              <a:rPr lang="en-US" sz="1250" dirty="0">
                <a:solidFill>
                  <a:srgbClr val="000000"/>
                </a:solidFill>
                <a:latin typeface="Gelasio" pitchFamily="34" charset="0"/>
                <a:ea typeface="Gelasio" pitchFamily="34" charset="-122"/>
                <a:cs typeface="Gelasio" pitchFamily="34" charset="-120"/>
              </a:rPr>
              <a:t>Tribunals with relevant language skills can directly access evidence without intermediation</a:t>
            </a:r>
            <a:endParaRPr lang="en-US" sz="1250" dirty="0"/>
          </a:p>
        </p:txBody>
      </p:sp>
      <p:sp>
        <p:nvSpPr>
          <p:cNvPr id="13" name="Text 10"/>
          <p:cNvSpPr/>
          <p:nvPr/>
        </p:nvSpPr>
        <p:spPr>
          <a:xfrm>
            <a:off x="6968609" y="5008126"/>
            <a:ext cx="5671304" cy="517684"/>
          </a:xfrm>
          <a:prstGeom prst="rect">
            <a:avLst/>
          </a:prstGeom>
          <a:noFill/>
          <a:ln/>
        </p:spPr>
        <p:txBody>
          <a:bodyPr wrap="square" lIns="0" tIns="0" rIns="0" bIns="0" rtlCol="0" anchor="t"/>
          <a:lstStyle/>
          <a:p>
            <a:pPr marL="0" indent="0" algn="l">
              <a:lnSpc>
                <a:spcPts val="2000"/>
              </a:lnSpc>
              <a:buNone/>
            </a:pPr>
            <a:r>
              <a:rPr lang="en-US" sz="1250" dirty="0">
                <a:solidFill>
                  <a:srgbClr val="000000"/>
                </a:solidFill>
                <a:latin typeface="Gelasio" pitchFamily="34" charset="0"/>
                <a:ea typeface="Gelasio" pitchFamily="34" charset="-122"/>
                <a:cs typeface="Gelasio" pitchFamily="34" charset="-120"/>
              </a:rPr>
              <a:t>Arbitrators with multilingual capabilities bring significant value to international disputes, enhancing both efficiency and fairness.</a:t>
            </a:r>
            <a:endParaRPr lang="en-US" sz="1250" dirty="0"/>
          </a:p>
        </p:txBody>
      </p:sp>
      <p:sp>
        <p:nvSpPr>
          <p:cNvPr id="14" name="Text 11"/>
          <p:cNvSpPr/>
          <p:nvPr/>
        </p:nvSpPr>
        <p:spPr>
          <a:xfrm>
            <a:off x="1997869" y="7053024"/>
            <a:ext cx="10634543" cy="517684"/>
          </a:xfrm>
          <a:prstGeom prst="rect">
            <a:avLst/>
          </a:prstGeom>
          <a:noFill/>
          <a:ln/>
        </p:spPr>
        <p:txBody>
          <a:bodyPr wrap="square" lIns="0" tIns="0" rIns="0" bIns="0" rtlCol="0" anchor="t"/>
          <a:lstStyle/>
          <a:p>
            <a:pPr marL="0" indent="0" algn="l">
              <a:lnSpc>
                <a:spcPts val="2000"/>
              </a:lnSpc>
              <a:buNone/>
            </a:pPr>
            <a:r>
              <a:rPr lang="en-US" sz="1250" dirty="0">
                <a:solidFill>
                  <a:srgbClr val="000000"/>
                </a:solidFill>
                <a:latin typeface="Gelasio" pitchFamily="34" charset="0"/>
                <a:ea typeface="Gelasio" pitchFamily="34" charset="-122"/>
                <a:cs typeface="Gelasio" pitchFamily="34" charset="-120"/>
              </a:rPr>
              <a:t>When constituting tribunals, language skills should be considered not merely as practical tools but as substantive contributions to procedural fairness and equal treatment of the parties—principles enshrined in Article 18 of the Model Law.</a:t>
            </a:r>
            <a:endParaRPr lang="en-US" sz="1250" dirty="0"/>
          </a:p>
        </p:txBody>
      </p:sp>
      <p:sp>
        <p:nvSpPr>
          <p:cNvPr id="16" name="TextBox 15">
            <a:extLst>
              <a:ext uri="{FF2B5EF4-FFF2-40B4-BE49-F238E27FC236}">
                <a16:creationId xmlns:a16="http://schemas.microsoft.com/office/drawing/2014/main" id="{EDD9D029-D475-73D8-7D1D-65199F34527A}"/>
              </a:ext>
            </a:extLst>
          </p:cNvPr>
          <p:cNvSpPr txBox="1"/>
          <p:nvPr/>
        </p:nvSpPr>
        <p:spPr>
          <a:xfrm>
            <a:off x="3657600" y="2916795"/>
            <a:ext cx="7315200" cy="1754326"/>
          </a:xfrm>
          <a:prstGeom prst="rect">
            <a:avLst/>
          </a:prstGeom>
          <a:noFill/>
        </p:spPr>
        <p:txBody>
          <a:bodyPr wrap="square">
            <a:spAutoFit/>
          </a:bodyPr>
          <a:lstStyle/>
          <a:p>
            <a:pPr>
              <a:buNone/>
            </a:pPr>
            <a:r>
              <a:rPr lang="en-IN" b="1" dirty="0"/>
              <a:t>Slide 34 — Linguistic Diversity</a:t>
            </a:r>
          </a:p>
          <a:p>
            <a:pPr>
              <a:buNone/>
            </a:pPr>
            <a:r>
              <a:rPr lang="en-IN" b="1" dirty="0"/>
              <a:t>Script:</a:t>
            </a:r>
            <a:br>
              <a:rPr lang="en-IN" dirty="0"/>
            </a:br>
            <a:r>
              <a:rPr lang="en-IN" dirty="0"/>
              <a:t>“Panels with relevant languages reduce translation distortion and cost. Language is a fairness decision linked to equal treatment.”</a:t>
            </a:r>
            <a:br>
              <a:rPr lang="en-IN" dirty="0"/>
            </a:br>
            <a:r>
              <a:rPr lang="en-IN" b="1" dirty="0"/>
              <a:t>If rushed:</a:t>
            </a:r>
            <a:r>
              <a:rPr lang="en-IN" dirty="0"/>
              <a:t> “Language = fairness.”</a:t>
            </a:r>
            <a:br>
              <a:rPr lang="en-IN" dirty="0"/>
            </a:br>
            <a:r>
              <a:rPr lang="en-IN" b="1" dirty="0"/>
              <a:t>Transition:</a:t>
            </a:r>
            <a:r>
              <a:rPr lang="en-IN" dirty="0"/>
              <a:t> “Generations.”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6">
    <p:spTree>
      <p:nvGrpSpPr>
        <p:cNvPr id="1" name=""/>
        <p:cNvGrpSpPr/>
        <p:nvPr/>
      </p:nvGrpSpPr>
      <p:grpSpPr>
        <a:xfrm>
          <a:off x="0" y="0"/>
          <a:ext cx="0" cy="0"/>
          <a:chOff x="0" y="0"/>
          <a:chExt cx="0" cy="0"/>
        </a:xfrm>
      </p:grpSpPr>
      <p:sp>
        <p:nvSpPr>
          <p:cNvPr id="2" name="Shape 0"/>
          <p:cNvSpPr/>
          <p:nvPr/>
        </p:nvSpPr>
        <p:spPr>
          <a:xfrm>
            <a:off x="1900357" y="243840"/>
            <a:ext cx="10829568" cy="7791569"/>
          </a:xfrm>
          <a:prstGeom prst="roundRect">
            <a:avLst>
              <a:gd name="adj" fmla="val 283"/>
            </a:avLst>
          </a:prstGeom>
          <a:solidFill>
            <a:srgbClr val="F9F6F0"/>
          </a:solidFill>
          <a:ln/>
        </p:spPr>
        <p:txBody>
          <a:bodyPr/>
          <a:lstStyle/>
          <a:p>
            <a:endParaRPr lang="en-US"/>
          </a:p>
        </p:txBody>
      </p:sp>
      <p:sp>
        <p:nvSpPr>
          <p:cNvPr id="3" name="Text 1"/>
          <p:cNvSpPr/>
          <p:nvPr/>
        </p:nvSpPr>
        <p:spPr>
          <a:xfrm>
            <a:off x="2487930" y="647819"/>
            <a:ext cx="6048732" cy="367308"/>
          </a:xfrm>
          <a:prstGeom prst="rect">
            <a:avLst/>
          </a:prstGeom>
          <a:noFill/>
          <a:ln/>
        </p:spPr>
        <p:txBody>
          <a:bodyPr wrap="none" lIns="0" tIns="0" rIns="0" bIns="0" rtlCol="0" anchor="t"/>
          <a:lstStyle/>
          <a:p>
            <a:pPr marL="0" indent="0" algn="l">
              <a:lnSpc>
                <a:spcPts val="2850"/>
              </a:lnSpc>
              <a:buNone/>
            </a:pPr>
            <a:r>
              <a:rPr lang="en-US" sz="2300" dirty="0">
                <a:solidFill>
                  <a:srgbClr val="484237"/>
                </a:solidFill>
                <a:latin typeface="Gelasio Semi Bold" pitchFamily="34" charset="0"/>
                <a:ea typeface="Gelasio Semi Bold" pitchFamily="34" charset="-122"/>
                <a:cs typeface="Gelasio Semi Bold" pitchFamily="34" charset="-120"/>
              </a:rPr>
              <a:t>Generational Diversity: The Next Frontier</a:t>
            </a:r>
            <a:endParaRPr lang="en-US" sz="2300" dirty="0"/>
          </a:p>
        </p:txBody>
      </p:sp>
      <p:sp>
        <p:nvSpPr>
          <p:cNvPr id="4" name="Text 2"/>
          <p:cNvSpPr/>
          <p:nvPr/>
        </p:nvSpPr>
        <p:spPr>
          <a:xfrm>
            <a:off x="2487930" y="1327190"/>
            <a:ext cx="2389823" cy="275392"/>
          </a:xfrm>
          <a:prstGeom prst="rect">
            <a:avLst/>
          </a:prstGeom>
          <a:noFill/>
          <a:ln/>
        </p:spPr>
        <p:txBody>
          <a:bodyPr wrap="none" lIns="0" tIns="0" rIns="0" bIns="0" rtlCol="0" anchor="t"/>
          <a:lstStyle/>
          <a:p>
            <a:pPr marL="0" indent="0" algn="l">
              <a:lnSpc>
                <a:spcPts val="2150"/>
              </a:lnSpc>
              <a:buNone/>
            </a:pPr>
            <a:r>
              <a:rPr lang="en-US" sz="1700" dirty="0">
                <a:solidFill>
                  <a:srgbClr val="484237"/>
                </a:solidFill>
                <a:latin typeface="Gelasio Semi Bold" pitchFamily="34" charset="0"/>
                <a:ea typeface="Gelasio Semi Bold" pitchFamily="34" charset="-122"/>
                <a:cs typeface="Gelasio Semi Bold" pitchFamily="34" charset="-120"/>
              </a:rPr>
              <a:t>Age Diversity Benefits</a:t>
            </a:r>
            <a:endParaRPr lang="en-US" sz="1700" dirty="0"/>
          </a:p>
        </p:txBody>
      </p:sp>
      <p:sp>
        <p:nvSpPr>
          <p:cNvPr id="5" name="Text 3"/>
          <p:cNvSpPr/>
          <p:nvPr/>
        </p:nvSpPr>
        <p:spPr>
          <a:xfrm>
            <a:off x="2487930" y="1749385"/>
            <a:ext cx="4647962" cy="470059"/>
          </a:xfrm>
          <a:prstGeom prst="rect">
            <a:avLst/>
          </a:prstGeom>
          <a:noFill/>
          <a:ln/>
        </p:spPr>
        <p:txBody>
          <a:bodyPr wrap="square" lIns="0" tIns="0" rIns="0" bIns="0" rtlCol="0" anchor="t"/>
          <a:lstStyle/>
          <a:p>
            <a:pPr marL="0" indent="0" algn="l">
              <a:lnSpc>
                <a:spcPts val="1850"/>
              </a:lnSpc>
              <a:buNone/>
            </a:pPr>
            <a:r>
              <a:rPr lang="en-US" sz="1150" dirty="0">
                <a:solidFill>
                  <a:srgbClr val="746558"/>
                </a:solidFill>
                <a:latin typeface="Gelasio" pitchFamily="34" charset="0"/>
                <a:ea typeface="Gelasio" pitchFamily="34" charset="-122"/>
                <a:cs typeface="Gelasio" pitchFamily="34" charset="-120"/>
              </a:rPr>
              <a:t>Including arbitrators from different generations brings several advantages:</a:t>
            </a:r>
            <a:endParaRPr lang="en-US" sz="1150" dirty="0"/>
          </a:p>
        </p:txBody>
      </p:sp>
      <p:sp>
        <p:nvSpPr>
          <p:cNvPr id="6" name="Text 4"/>
          <p:cNvSpPr/>
          <p:nvPr/>
        </p:nvSpPr>
        <p:spPr>
          <a:xfrm>
            <a:off x="2487930" y="2351603"/>
            <a:ext cx="4647962" cy="235029"/>
          </a:xfrm>
          <a:prstGeom prst="rect">
            <a:avLst/>
          </a:prstGeom>
          <a:noFill/>
          <a:ln/>
        </p:spPr>
        <p:txBody>
          <a:bodyPr wrap="none" lIns="0" tIns="0" rIns="0" bIns="0" rtlCol="0" anchor="t"/>
          <a:lstStyle/>
          <a:p>
            <a:pPr marL="342900" indent="-342900" algn="l">
              <a:lnSpc>
                <a:spcPts val="1850"/>
              </a:lnSpc>
              <a:buSzPct val="100000"/>
              <a:buChar char="•"/>
            </a:pPr>
            <a:r>
              <a:rPr lang="en-US" sz="1150" dirty="0">
                <a:solidFill>
                  <a:srgbClr val="746558"/>
                </a:solidFill>
                <a:latin typeface="Gelasio" pitchFamily="34" charset="0"/>
                <a:ea typeface="Gelasio" pitchFamily="34" charset="-122"/>
                <a:cs typeface="Gelasio" pitchFamily="34" charset="-120"/>
              </a:rPr>
              <a:t>Combines fresh perspectives with established experience</a:t>
            </a:r>
            <a:endParaRPr lang="en-US" sz="1150" dirty="0"/>
          </a:p>
        </p:txBody>
      </p:sp>
      <p:sp>
        <p:nvSpPr>
          <p:cNvPr id="7" name="Text 5"/>
          <p:cNvSpPr/>
          <p:nvPr/>
        </p:nvSpPr>
        <p:spPr>
          <a:xfrm>
            <a:off x="2487930" y="2637949"/>
            <a:ext cx="4647962" cy="235029"/>
          </a:xfrm>
          <a:prstGeom prst="rect">
            <a:avLst/>
          </a:prstGeom>
          <a:noFill/>
          <a:ln/>
        </p:spPr>
        <p:txBody>
          <a:bodyPr wrap="none" lIns="0" tIns="0" rIns="0" bIns="0" rtlCol="0" anchor="t"/>
          <a:lstStyle/>
          <a:p>
            <a:pPr marL="342900" indent="-342900" algn="l">
              <a:lnSpc>
                <a:spcPts val="1850"/>
              </a:lnSpc>
              <a:buSzPct val="100000"/>
              <a:buChar char="•"/>
            </a:pPr>
            <a:r>
              <a:rPr lang="en-US" sz="1150" dirty="0">
                <a:solidFill>
                  <a:srgbClr val="746558"/>
                </a:solidFill>
                <a:latin typeface="Gelasio" pitchFamily="34" charset="0"/>
                <a:ea typeface="Gelasio" pitchFamily="34" charset="-122"/>
                <a:cs typeface="Gelasio" pitchFamily="34" charset="-120"/>
              </a:rPr>
              <a:t>Enhances understanding of evolving commercial practices</a:t>
            </a:r>
            <a:endParaRPr lang="en-US" sz="1150" dirty="0"/>
          </a:p>
        </p:txBody>
      </p:sp>
      <p:sp>
        <p:nvSpPr>
          <p:cNvPr id="8" name="Text 6"/>
          <p:cNvSpPr/>
          <p:nvPr/>
        </p:nvSpPr>
        <p:spPr>
          <a:xfrm>
            <a:off x="2487930" y="2924294"/>
            <a:ext cx="4647962" cy="235029"/>
          </a:xfrm>
          <a:prstGeom prst="rect">
            <a:avLst/>
          </a:prstGeom>
          <a:noFill/>
          <a:ln/>
        </p:spPr>
        <p:txBody>
          <a:bodyPr wrap="none" lIns="0" tIns="0" rIns="0" bIns="0" rtlCol="0" anchor="t"/>
          <a:lstStyle/>
          <a:p>
            <a:pPr marL="342900" indent="-342900" algn="l">
              <a:lnSpc>
                <a:spcPts val="1850"/>
              </a:lnSpc>
              <a:buSzPct val="100000"/>
              <a:buChar char="•"/>
            </a:pPr>
            <a:r>
              <a:rPr lang="en-US" sz="1150" dirty="0">
                <a:solidFill>
                  <a:srgbClr val="746558"/>
                </a:solidFill>
                <a:latin typeface="Gelasio" pitchFamily="34" charset="0"/>
                <a:ea typeface="Gelasio" pitchFamily="34" charset="-122"/>
                <a:cs typeface="Gelasio" pitchFamily="34" charset="-120"/>
              </a:rPr>
              <a:t>Improves technological adaptation in proceedings</a:t>
            </a:r>
            <a:endParaRPr lang="en-US" sz="1150" dirty="0"/>
          </a:p>
        </p:txBody>
      </p:sp>
      <p:sp>
        <p:nvSpPr>
          <p:cNvPr id="9" name="Text 7"/>
          <p:cNvSpPr/>
          <p:nvPr/>
        </p:nvSpPr>
        <p:spPr>
          <a:xfrm>
            <a:off x="2487930" y="3210639"/>
            <a:ext cx="4647962" cy="235029"/>
          </a:xfrm>
          <a:prstGeom prst="rect">
            <a:avLst/>
          </a:prstGeom>
          <a:noFill/>
          <a:ln/>
        </p:spPr>
        <p:txBody>
          <a:bodyPr wrap="none" lIns="0" tIns="0" rIns="0" bIns="0" rtlCol="0" anchor="t"/>
          <a:lstStyle/>
          <a:p>
            <a:pPr marL="342900" indent="-342900" algn="l">
              <a:lnSpc>
                <a:spcPts val="1850"/>
              </a:lnSpc>
              <a:buSzPct val="100000"/>
              <a:buChar char="•"/>
            </a:pPr>
            <a:r>
              <a:rPr lang="en-US" sz="1150" dirty="0">
                <a:solidFill>
                  <a:srgbClr val="746558"/>
                </a:solidFill>
                <a:latin typeface="Gelasio" pitchFamily="34" charset="0"/>
                <a:ea typeface="Gelasio" pitchFamily="34" charset="-122"/>
                <a:cs typeface="Gelasio" pitchFamily="34" charset="-120"/>
              </a:rPr>
              <a:t>Creates natural knowledge transfer opportunities</a:t>
            </a:r>
            <a:endParaRPr lang="en-US" sz="1150" dirty="0"/>
          </a:p>
        </p:txBody>
      </p:sp>
      <p:sp>
        <p:nvSpPr>
          <p:cNvPr id="10" name="Text 8"/>
          <p:cNvSpPr/>
          <p:nvPr/>
        </p:nvSpPr>
        <p:spPr>
          <a:xfrm>
            <a:off x="2487930" y="3496985"/>
            <a:ext cx="4647962" cy="235029"/>
          </a:xfrm>
          <a:prstGeom prst="rect">
            <a:avLst/>
          </a:prstGeom>
          <a:noFill/>
          <a:ln/>
        </p:spPr>
        <p:txBody>
          <a:bodyPr wrap="none" lIns="0" tIns="0" rIns="0" bIns="0" rtlCol="0" anchor="t"/>
          <a:lstStyle/>
          <a:p>
            <a:pPr marL="342900" indent="-342900" algn="l">
              <a:lnSpc>
                <a:spcPts val="1850"/>
              </a:lnSpc>
              <a:buSzPct val="100000"/>
              <a:buChar char="•"/>
            </a:pPr>
            <a:r>
              <a:rPr lang="en-US" sz="1150" dirty="0">
                <a:solidFill>
                  <a:srgbClr val="746558"/>
                </a:solidFill>
                <a:latin typeface="Gelasio" pitchFamily="34" charset="0"/>
                <a:ea typeface="Gelasio" pitchFamily="34" charset="-122"/>
                <a:cs typeface="Gelasio" pitchFamily="34" charset="-120"/>
              </a:rPr>
              <a:t>Ensures continuity in the field through generational transition</a:t>
            </a:r>
            <a:endParaRPr lang="en-US" sz="1150" dirty="0"/>
          </a:p>
        </p:txBody>
      </p:sp>
      <p:sp>
        <p:nvSpPr>
          <p:cNvPr id="11" name="Text 9"/>
          <p:cNvSpPr/>
          <p:nvPr/>
        </p:nvSpPr>
        <p:spPr>
          <a:xfrm>
            <a:off x="2487930" y="3864173"/>
            <a:ext cx="4647962" cy="705088"/>
          </a:xfrm>
          <a:prstGeom prst="rect">
            <a:avLst/>
          </a:prstGeom>
          <a:noFill/>
          <a:ln/>
        </p:spPr>
        <p:txBody>
          <a:bodyPr wrap="square" lIns="0" tIns="0" rIns="0" bIns="0" rtlCol="0" anchor="t"/>
          <a:lstStyle/>
          <a:p>
            <a:pPr marL="0" indent="0" algn="l">
              <a:lnSpc>
                <a:spcPts val="1850"/>
              </a:lnSpc>
              <a:buNone/>
            </a:pPr>
            <a:r>
              <a:rPr lang="en-US" sz="1150" dirty="0">
                <a:solidFill>
                  <a:srgbClr val="746558"/>
                </a:solidFill>
                <a:latin typeface="Gelasio" pitchFamily="34" charset="0"/>
                <a:ea typeface="Gelasio" pitchFamily="34" charset="-122"/>
                <a:cs typeface="Gelasio" pitchFamily="34" charset="-120"/>
              </a:rPr>
              <a:t>The significant age gap between the average commercial arbitrator and the average in-house counsel or corporate client can create disconnects in expectations and approaches.</a:t>
            </a:r>
            <a:endParaRPr lang="en-US" sz="1150" dirty="0"/>
          </a:p>
        </p:txBody>
      </p:sp>
      <p:pic>
        <p:nvPicPr>
          <p:cNvPr id="12" name="Image 0" descr="preencoded.png"/>
          <p:cNvPicPr>
            <a:picLocks noChangeAspect="1"/>
          </p:cNvPicPr>
          <p:nvPr/>
        </p:nvPicPr>
        <p:blipFill>
          <a:blip r:embed="rId3"/>
          <a:stretch>
            <a:fillRect/>
          </a:stretch>
        </p:blipFill>
        <p:spPr>
          <a:xfrm>
            <a:off x="7501890" y="1345644"/>
            <a:ext cx="4647962" cy="4647962"/>
          </a:xfrm>
          <a:prstGeom prst="rect">
            <a:avLst/>
          </a:prstGeom>
        </p:spPr>
      </p:pic>
      <p:sp>
        <p:nvSpPr>
          <p:cNvPr id="13" name="Text 10"/>
          <p:cNvSpPr/>
          <p:nvPr/>
        </p:nvSpPr>
        <p:spPr>
          <a:xfrm>
            <a:off x="7501890" y="6158865"/>
            <a:ext cx="4647962" cy="705088"/>
          </a:xfrm>
          <a:prstGeom prst="rect">
            <a:avLst/>
          </a:prstGeom>
          <a:noFill/>
          <a:ln/>
        </p:spPr>
        <p:txBody>
          <a:bodyPr wrap="square" lIns="0" tIns="0" rIns="0" bIns="0" rtlCol="0" anchor="t"/>
          <a:lstStyle/>
          <a:p>
            <a:pPr marL="0" indent="0" algn="l">
              <a:lnSpc>
                <a:spcPts val="1850"/>
              </a:lnSpc>
              <a:buNone/>
            </a:pPr>
            <a:r>
              <a:rPr lang="en-US" sz="1150" dirty="0">
                <a:solidFill>
                  <a:srgbClr val="746558"/>
                </a:solidFill>
                <a:latin typeface="Gelasio" pitchFamily="34" charset="0"/>
                <a:ea typeface="Gelasio" pitchFamily="34" charset="-122"/>
                <a:cs typeface="Gelasio" pitchFamily="34" charset="-120"/>
              </a:rPr>
              <a:t>As Dr Osei Bonsu Dickson noted in his invitation, "Modern arbitration thrives on diversity—of culture, of thought, of gender, race and even of approach."</a:t>
            </a:r>
            <a:endParaRPr lang="en-US" sz="1150" dirty="0"/>
          </a:p>
        </p:txBody>
      </p:sp>
      <p:sp>
        <p:nvSpPr>
          <p:cNvPr id="14" name="Text 11"/>
          <p:cNvSpPr/>
          <p:nvPr/>
        </p:nvSpPr>
        <p:spPr>
          <a:xfrm>
            <a:off x="2487930" y="7161371"/>
            <a:ext cx="9654421" cy="470059"/>
          </a:xfrm>
          <a:prstGeom prst="rect">
            <a:avLst/>
          </a:prstGeom>
          <a:noFill/>
          <a:ln/>
        </p:spPr>
        <p:txBody>
          <a:bodyPr wrap="square" lIns="0" tIns="0" rIns="0" bIns="0" rtlCol="0" anchor="t"/>
          <a:lstStyle/>
          <a:p>
            <a:pPr marL="0" indent="0" algn="l">
              <a:lnSpc>
                <a:spcPts val="1850"/>
              </a:lnSpc>
              <a:buNone/>
            </a:pPr>
            <a:r>
              <a:rPr lang="en-US" sz="1150" dirty="0">
                <a:solidFill>
                  <a:srgbClr val="746558"/>
                </a:solidFill>
                <a:latin typeface="Gelasio" pitchFamily="34" charset="0"/>
                <a:ea typeface="Gelasio" pitchFamily="34" charset="-122"/>
                <a:cs typeface="Gelasio" pitchFamily="34" charset="-120"/>
              </a:rPr>
              <a:t>Generational diversity initiatives such as the </a:t>
            </a:r>
            <a:r>
              <a:rPr lang="en-US" sz="1150" dirty="0">
                <a:solidFill>
                  <a:srgbClr val="C49F8C"/>
                </a:solidFill>
                <a:latin typeface="Gelasio" pitchFamily="34" charset="0"/>
                <a:ea typeface="Gelasio" pitchFamily="34" charset="-122"/>
                <a:cs typeface="Gelasio" pitchFamily="34" charset="-120"/>
              </a:rPr>
              <a:t>Young ICCA Mentoring Programme</a:t>
            </a:r>
            <a:r>
              <a:rPr lang="en-US" sz="1150" dirty="0">
                <a:solidFill>
                  <a:srgbClr val="746558"/>
                </a:solidFill>
                <a:latin typeface="Gelasio" pitchFamily="34" charset="0"/>
                <a:ea typeface="Gelasio" pitchFamily="34" charset="-122"/>
                <a:cs typeface="Gelasio" pitchFamily="34" charset="-120"/>
              </a:rPr>
              <a:t> and institutional "shadow" schemes are creating pathways for younger practitioners to gain experience and visibility—essential for sustainable diversity in the field.</a:t>
            </a:r>
            <a:endParaRPr lang="en-US" sz="115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7">
    <p:spTree>
      <p:nvGrpSpPr>
        <p:cNvPr id="1" name=""/>
        <p:cNvGrpSpPr/>
        <p:nvPr/>
      </p:nvGrpSpPr>
      <p:grpSpPr>
        <a:xfrm>
          <a:off x="0" y="0"/>
          <a:ext cx="0" cy="0"/>
          <a:chOff x="0" y="0"/>
          <a:chExt cx="0" cy="0"/>
        </a:xfrm>
      </p:grpSpPr>
      <p:sp>
        <p:nvSpPr>
          <p:cNvPr id="2" name="Shape 0"/>
          <p:cNvSpPr/>
          <p:nvPr/>
        </p:nvSpPr>
        <p:spPr>
          <a:xfrm>
            <a:off x="243840" y="613410"/>
            <a:ext cx="14142720" cy="7002780"/>
          </a:xfrm>
          <a:prstGeom prst="roundRect">
            <a:avLst>
              <a:gd name="adj" fmla="val 411"/>
            </a:avLst>
          </a:prstGeom>
          <a:solidFill>
            <a:srgbClr val="F2F2F2"/>
          </a:solidFill>
          <a:ln/>
        </p:spPr>
        <p:txBody>
          <a:bodyPr/>
          <a:lstStyle/>
          <a:p>
            <a:endParaRPr lang="en-US"/>
          </a:p>
        </p:txBody>
      </p:sp>
      <p:sp>
        <p:nvSpPr>
          <p:cNvPr id="3" name="Text 1"/>
          <p:cNvSpPr/>
          <p:nvPr/>
        </p:nvSpPr>
        <p:spPr>
          <a:xfrm>
            <a:off x="1011198" y="1140976"/>
            <a:ext cx="8917543" cy="479584"/>
          </a:xfrm>
          <a:prstGeom prst="rect">
            <a:avLst/>
          </a:prstGeom>
          <a:noFill/>
          <a:ln/>
        </p:spPr>
        <p:txBody>
          <a:bodyPr wrap="none" lIns="0" tIns="0" rIns="0" bIns="0" rtlCol="0" anchor="t"/>
          <a:lstStyle/>
          <a:p>
            <a:pPr marL="0" indent="0" algn="l">
              <a:lnSpc>
                <a:spcPts val="3750"/>
              </a:lnSpc>
              <a:buNone/>
            </a:pPr>
            <a:r>
              <a:rPr lang="en-US" sz="3000" dirty="0">
                <a:solidFill>
                  <a:srgbClr val="484237"/>
                </a:solidFill>
                <a:latin typeface="Gelasio Semi Bold" pitchFamily="34" charset="0"/>
                <a:ea typeface="Gelasio Semi Bold" pitchFamily="34" charset="-122"/>
                <a:cs typeface="Gelasio Semi Bold" pitchFamily="34" charset="-120"/>
              </a:rPr>
              <a:t>Disability Inclusion: An Overlooked Dimension</a:t>
            </a:r>
            <a:endParaRPr lang="en-US" sz="3000" dirty="0"/>
          </a:p>
        </p:txBody>
      </p:sp>
      <p:sp>
        <p:nvSpPr>
          <p:cNvPr id="4" name="Text 2"/>
          <p:cNvSpPr/>
          <p:nvPr/>
        </p:nvSpPr>
        <p:spPr>
          <a:xfrm>
            <a:off x="1011198" y="1812369"/>
            <a:ext cx="3804761" cy="359688"/>
          </a:xfrm>
          <a:prstGeom prst="rect">
            <a:avLst/>
          </a:prstGeom>
          <a:noFill/>
          <a:ln/>
        </p:spPr>
        <p:txBody>
          <a:bodyPr wrap="none" lIns="0" tIns="0" rIns="0" bIns="0" rtlCol="0" anchor="t"/>
          <a:lstStyle/>
          <a:p>
            <a:pPr marL="0" indent="0" algn="l">
              <a:lnSpc>
                <a:spcPts val="2800"/>
              </a:lnSpc>
              <a:buNone/>
            </a:pPr>
            <a:r>
              <a:rPr lang="en-US" sz="2250" dirty="0">
                <a:solidFill>
                  <a:srgbClr val="484237"/>
                </a:solidFill>
                <a:latin typeface="Gelasio Semi Bold" pitchFamily="34" charset="0"/>
                <a:ea typeface="Gelasio Semi Bold" pitchFamily="34" charset="-122"/>
                <a:cs typeface="Gelasio Semi Bold" pitchFamily="34" charset="-120"/>
              </a:rPr>
              <a:t>Accessibility in Arbitration</a:t>
            </a:r>
            <a:endParaRPr lang="en-US" sz="2250" dirty="0"/>
          </a:p>
        </p:txBody>
      </p:sp>
      <p:sp>
        <p:nvSpPr>
          <p:cNvPr id="5" name="Text 3"/>
          <p:cNvSpPr/>
          <p:nvPr/>
        </p:nvSpPr>
        <p:spPr>
          <a:xfrm>
            <a:off x="1011198" y="2459831"/>
            <a:ext cx="12608004" cy="306824"/>
          </a:xfrm>
          <a:prstGeom prst="rect">
            <a:avLst/>
          </a:prstGeom>
          <a:noFill/>
          <a:ln/>
        </p:spPr>
        <p:txBody>
          <a:bodyPr wrap="none" lIns="0" tIns="0" rIns="0" bIns="0" rtlCol="0" anchor="t"/>
          <a:lstStyle/>
          <a:p>
            <a:pPr marL="0" indent="0" algn="l">
              <a:lnSpc>
                <a:spcPts val="2400"/>
              </a:lnSpc>
              <a:buNone/>
            </a:pPr>
            <a:r>
              <a:rPr lang="en-US" sz="1500" dirty="0">
                <a:solidFill>
                  <a:srgbClr val="000000"/>
                </a:solidFill>
                <a:latin typeface="Gelasio" pitchFamily="34" charset="0"/>
                <a:ea typeface="Gelasio" pitchFamily="34" charset="-122"/>
                <a:cs typeface="Gelasio" pitchFamily="34" charset="-120"/>
              </a:rPr>
              <a:t>The arbitration community has paid insufficient attention to disability inclusion:</a:t>
            </a:r>
            <a:endParaRPr lang="en-US" sz="1500" dirty="0"/>
          </a:p>
        </p:txBody>
      </p:sp>
      <p:sp>
        <p:nvSpPr>
          <p:cNvPr id="6" name="Shape 4"/>
          <p:cNvSpPr/>
          <p:nvPr/>
        </p:nvSpPr>
        <p:spPr>
          <a:xfrm>
            <a:off x="1011198" y="2982397"/>
            <a:ext cx="4074795" cy="2447449"/>
          </a:xfrm>
          <a:prstGeom prst="roundRect">
            <a:avLst>
              <a:gd name="adj" fmla="val 1176"/>
            </a:avLst>
          </a:prstGeom>
          <a:solidFill>
            <a:srgbClr val="EEE8DD"/>
          </a:solidFill>
          <a:ln/>
        </p:spPr>
        <p:txBody>
          <a:bodyPr/>
          <a:lstStyle/>
          <a:p>
            <a:endParaRPr lang="en-US"/>
          </a:p>
        </p:txBody>
      </p:sp>
      <p:sp>
        <p:nvSpPr>
          <p:cNvPr id="7" name="Text 5"/>
          <p:cNvSpPr/>
          <p:nvPr/>
        </p:nvSpPr>
        <p:spPr>
          <a:xfrm>
            <a:off x="1203008" y="3174206"/>
            <a:ext cx="2513290" cy="299680"/>
          </a:xfrm>
          <a:prstGeom prst="rect">
            <a:avLst/>
          </a:prstGeom>
          <a:noFill/>
          <a:ln/>
        </p:spPr>
        <p:txBody>
          <a:bodyPr wrap="none" lIns="0" tIns="0" rIns="0" bIns="0" rtlCol="0" anchor="t"/>
          <a:lstStyle/>
          <a:p>
            <a:pPr marL="0" indent="0" algn="l">
              <a:lnSpc>
                <a:spcPts val="2350"/>
              </a:lnSpc>
              <a:buNone/>
            </a:pPr>
            <a:r>
              <a:rPr lang="en-US" sz="1850" dirty="0">
                <a:solidFill>
                  <a:srgbClr val="000000"/>
                </a:solidFill>
                <a:latin typeface="Gelasio Semi Bold" pitchFamily="34" charset="0"/>
                <a:ea typeface="Gelasio Semi Bold" pitchFamily="34" charset="-122"/>
                <a:cs typeface="Gelasio Semi Bold" pitchFamily="34" charset="-120"/>
              </a:rPr>
              <a:t>Physical Accessibility</a:t>
            </a:r>
            <a:endParaRPr lang="en-US" sz="1850" dirty="0"/>
          </a:p>
        </p:txBody>
      </p:sp>
      <p:sp>
        <p:nvSpPr>
          <p:cNvPr id="8" name="Text 6"/>
          <p:cNvSpPr/>
          <p:nvPr/>
        </p:nvSpPr>
        <p:spPr>
          <a:xfrm>
            <a:off x="1203008" y="3588901"/>
            <a:ext cx="3691176" cy="613648"/>
          </a:xfrm>
          <a:prstGeom prst="rect">
            <a:avLst/>
          </a:prstGeom>
          <a:noFill/>
          <a:ln/>
        </p:spPr>
        <p:txBody>
          <a:bodyPr wrap="square" lIns="0" tIns="0" rIns="0" bIns="0" rtlCol="0" anchor="t"/>
          <a:lstStyle/>
          <a:p>
            <a:pPr marL="0" indent="0" algn="l">
              <a:lnSpc>
                <a:spcPts val="2400"/>
              </a:lnSpc>
              <a:buNone/>
            </a:pPr>
            <a:r>
              <a:rPr lang="en-US" sz="1500" dirty="0">
                <a:solidFill>
                  <a:srgbClr val="000000"/>
                </a:solidFill>
                <a:latin typeface="Gelasio" pitchFamily="34" charset="0"/>
                <a:ea typeface="Gelasio" pitchFamily="34" charset="-122"/>
                <a:cs typeface="Gelasio" pitchFamily="34" charset="-120"/>
              </a:rPr>
              <a:t>Hearing venues must be accessible to participants with mobility impairments</a:t>
            </a:r>
            <a:endParaRPr lang="en-US" sz="1500" dirty="0"/>
          </a:p>
        </p:txBody>
      </p:sp>
      <p:sp>
        <p:nvSpPr>
          <p:cNvPr id="9" name="Text 7"/>
          <p:cNvSpPr/>
          <p:nvPr/>
        </p:nvSpPr>
        <p:spPr>
          <a:xfrm>
            <a:off x="1203008" y="4317563"/>
            <a:ext cx="3691176" cy="613648"/>
          </a:xfrm>
          <a:prstGeom prst="rect">
            <a:avLst/>
          </a:prstGeom>
          <a:noFill/>
          <a:ln/>
        </p:spPr>
        <p:txBody>
          <a:bodyPr wrap="square" lIns="0" tIns="0" rIns="0" bIns="0" rtlCol="0" anchor="t"/>
          <a:lstStyle/>
          <a:p>
            <a:pPr marL="0" indent="0" algn="l">
              <a:lnSpc>
                <a:spcPts val="2400"/>
              </a:lnSpc>
              <a:buNone/>
            </a:pPr>
            <a:r>
              <a:rPr lang="en-US" sz="1500" dirty="0">
                <a:solidFill>
                  <a:srgbClr val="000000"/>
                </a:solidFill>
                <a:latin typeface="Gelasio" pitchFamily="34" charset="0"/>
                <a:ea typeface="Gelasio" pitchFamily="34" charset="-122"/>
                <a:cs typeface="Gelasio" pitchFamily="34" charset="-120"/>
              </a:rPr>
              <a:t>Travel requirements can create barriers for arbitrators with certain disabilities</a:t>
            </a:r>
            <a:endParaRPr lang="en-US" sz="1500" dirty="0"/>
          </a:p>
        </p:txBody>
      </p:sp>
      <p:sp>
        <p:nvSpPr>
          <p:cNvPr id="10" name="Shape 8"/>
          <p:cNvSpPr/>
          <p:nvPr/>
        </p:nvSpPr>
        <p:spPr>
          <a:xfrm>
            <a:off x="5277803" y="2982397"/>
            <a:ext cx="4074795" cy="2447449"/>
          </a:xfrm>
          <a:prstGeom prst="roundRect">
            <a:avLst>
              <a:gd name="adj" fmla="val 1176"/>
            </a:avLst>
          </a:prstGeom>
          <a:solidFill>
            <a:srgbClr val="EEE8DD"/>
          </a:solidFill>
          <a:ln/>
        </p:spPr>
        <p:txBody>
          <a:bodyPr/>
          <a:lstStyle/>
          <a:p>
            <a:endParaRPr lang="en-US"/>
          </a:p>
        </p:txBody>
      </p:sp>
      <p:sp>
        <p:nvSpPr>
          <p:cNvPr id="11" name="Text 9"/>
          <p:cNvSpPr/>
          <p:nvPr/>
        </p:nvSpPr>
        <p:spPr>
          <a:xfrm>
            <a:off x="5469612" y="3174206"/>
            <a:ext cx="2398157" cy="299680"/>
          </a:xfrm>
          <a:prstGeom prst="rect">
            <a:avLst/>
          </a:prstGeom>
          <a:noFill/>
          <a:ln/>
        </p:spPr>
        <p:txBody>
          <a:bodyPr wrap="none" lIns="0" tIns="0" rIns="0" bIns="0" rtlCol="0" anchor="t"/>
          <a:lstStyle/>
          <a:p>
            <a:pPr marL="0" indent="0" algn="l">
              <a:lnSpc>
                <a:spcPts val="2350"/>
              </a:lnSpc>
              <a:buNone/>
            </a:pPr>
            <a:r>
              <a:rPr lang="en-US" sz="1850" dirty="0">
                <a:solidFill>
                  <a:srgbClr val="000000"/>
                </a:solidFill>
                <a:latin typeface="Gelasio Semi Bold" pitchFamily="34" charset="0"/>
                <a:ea typeface="Gelasio Semi Bold" pitchFamily="34" charset="-122"/>
                <a:cs typeface="Gelasio Semi Bold" pitchFamily="34" charset="-120"/>
              </a:rPr>
              <a:t>Digital Inclusion</a:t>
            </a:r>
            <a:endParaRPr lang="en-US" sz="1850" dirty="0"/>
          </a:p>
        </p:txBody>
      </p:sp>
      <p:sp>
        <p:nvSpPr>
          <p:cNvPr id="12" name="Text 10"/>
          <p:cNvSpPr/>
          <p:nvPr/>
        </p:nvSpPr>
        <p:spPr>
          <a:xfrm>
            <a:off x="5469612" y="3588901"/>
            <a:ext cx="3691176" cy="920472"/>
          </a:xfrm>
          <a:prstGeom prst="rect">
            <a:avLst/>
          </a:prstGeom>
          <a:noFill/>
          <a:ln/>
        </p:spPr>
        <p:txBody>
          <a:bodyPr wrap="square" lIns="0" tIns="0" rIns="0" bIns="0" rtlCol="0" anchor="t"/>
          <a:lstStyle/>
          <a:p>
            <a:pPr marL="0" indent="0" algn="l">
              <a:lnSpc>
                <a:spcPts val="2400"/>
              </a:lnSpc>
              <a:buNone/>
            </a:pPr>
            <a:r>
              <a:rPr lang="en-US" sz="1500" dirty="0">
                <a:solidFill>
                  <a:srgbClr val="000000"/>
                </a:solidFill>
                <a:latin typeface="Gelasio" pitchFamily="34" charset="0"/>
                <a:ea typeface="Gelasio" pitchFamily="34" charset="-122"/>
                <a:cs typeface="Gelasio" pitchFamily="34" charset="-120"/>
              </a:rPr>
              <a:t>Virtual hearings must consider accessibility needs, including screen readers and captioning</a:t>
            </a:r>
            <a:endParaRPr lang="en-US" sz="1500" dirty="0"/>
          </a:p>
        </p:txBody>
      </p:sp>
      <p:sp>
        <p:nvSpPr>
          <p:cNvPr id="13" name="Text 11"/>
          <p:cNvSpPr/>
          <p:nvPr/>
        </p:nvSpPr>
        <p:spPr>
          <a:xfrm>
            <a:off x="5469612" y="4624388"/>
            <a:ext cx="3691176" cy="613648"/>
          </a:xfrm>
          <a:prstGeom prst="rect">
            <a:avLst/>
          </a:prstGeom>
          <a:noFill/>
          <a:ln/>
        </p:spPr>
        <p:txBody>
          <a:bodyPr wrap="square" lIns="0" tIns="0" rIns="0" bIns="0" rtlCol="0" anchor="t"/>
          <a:lstStyle/>
          <a:p>
            <a:pPr marL="0" indent="0" algn="l">
              <a:lnSpc>
                <a:spcPts val="2400"/>
              </a:lnSpc>
              <a:buNone/>
            </a:pPr>
            <a:r>
              <a:rPr lang="en-US" sz="1500" dirty="0">
                <a:solidFill>
                  <a:srgbClr val="000000"/>
                </a:solidFill>
                <a:latin typeface="Gelasio" pitchFamily="34" charset="0"/>
                <a:ea typeface="Gelasio" pitchFamily="34" charset="-122"/>
                <a:cs typeface="Gelasio" pitchFamily="34" charset="-120"/>
              </a:rPr>
              <a:t>Electronic document formats should be accessible to all participants</a:t>
            </a:r>
            <a:endParaRPr lang="en-US" sz="1500" dirty="0"/>
          </a:p>
        </p:txBody>
      </p:sp>
      <p:sp>
        <p:nvSpPr>
          <p:cNvPr id="14" name="Shape 12"/>
          <p:cNvSpPr/>
          <p:nvPr/>
        </p:nvSpPr>
        <p:spPr>
          <a:xfrm>
            <a:off x="9544407" y="2982397"/>
            <a:ext cx="4074795" cy="2447449"/>
          </a:xfrm>
          <a:prstGeom prst="roundRect">
            <a:avLst>
              <a:gd name="adj" fmla="val 1176"/>
            </a:avLst>
          </a:prstGeom>
          <a:solidFill>
            <a:srgbClr val="EEE8DD"/>
          </a:solidFill>
          <a:ln/>
        </p:spPr>
        <p:txBody>
          <a:bodyPr/>
          <a:lstStyle/>
          <a:p>
            <a:endParaRPr lang="en-US"/>
          </a:p>
        </p:txBody>
      </p:sp>
      <p:sp>
        <p:nvSpPr>
          <p:cNvPr id="15" name="Text 13"/>
          <p:cNvSpPr/>
          <p:nvPr/>
        </p:nvSpPr>
        <p:spPr>
          <a:xfrm>
            <a:off x="9736217" y="3174206"/>
            <a:ext cx="2810113" cy="299680"/>
          </a:xfrm>
          <a:prstGeom prst="rect">
            <a:avLst/>
          </a:prstGeom>
          <a:noFill/>
          <a:ln/>
        </p:spPr>
        <p:txBody>
          <a:bodyPr wrap="none" lIns="0" tIns="0" rIns="0" bIns="0" rtlCol="0" anchor="t"/>
          <a:lstStyle/>
          <a:p>
            <a:pPr marL="0" indent="0" algn="l">
              <a:lnSpc>
                <a:spcPts val="2350"/>
              </a:lnSpc>
              <a:buNone/>
            </a:pPr>
            <a:r>
              <a:rPr lang="en-US" sz="1850" dirty="0">
                <a:solidFill>
                  <a:srgbClr val="000000"/>
                </a:solidFill>
                <a:latin typeface="Gelasio Semi Bold" pitchFamily="34" charset="0"/>
                <a:ea typeface="Gelasio Semi Bold" pitchFamily="34" charset="-122"/>
                <a:cs typeface="Gelasio Semi Bold" pitchFamily="34" charset="-120"/>
              </a:rPr>
              <a:t>Procedural Adaptations</a:t>
            </a:r>
            <a:endParaRPr lang="en-US" sz="1850" dirty="0"/>
          </a:p>
        </p:txBody>
      </p:sp>
      <p:sp>
        <p:nvSpPr>
          <p:cNvPr id="16" name="Text 14"/>
          <p:cNvSpPr/>
          <p:nvPr/>
        </p:nvSpPr>
        <p:spPr>
          <a:xfrm>
            <a:off x="9736217" y="3588901"/>
            <a:ext cx="3691176" cy="613648"/>
          </a:xfrm>
          <a:prstGeom prst="rect">
            <a:avLst/>
          </a:prstGeom>
          <a:noFill/>
          <a:ln/>
        </p:spPr>
        <p:txBody>
          <a:bodyPr wrap="square" lIns="0" tIns="0" rIns="0" bIns="0" rtlCol="0" anchor="t"/>
          <a:lstStyle/>
          <a:p>
            <a:pPr marL="0" indent="0" algn="l">
              <a:lnSpc>
                <a:spcPts val="2400"/>
              </a:lnSpc>
              <a:buNone/>
            </a:pPr>
            <a:r>
              <a:rPr lang="en-US" sz="1500" dirty="0">
                <a:solidFill>
                  <a:srgbClr val="000000"/>
                </a:solidFill>
                <a:latin typeface="Gelasio" pitchFamily="34" charset="0"/>
                <a:ea typeface="Gelasio" pitchFamily="34" charset="-122"/>
                <a:cs typeface="Gelasio" pitchFamily="34" charset="-120"/>
              </a:rPr>
              <a:t>Flexible scheduling may be necessary to accommodate health-related needs</a:t>
            </a:r>
            <a:endParaRPr lang="en-US" sz="1500" dirty="0"/>
          </a:p>
        </p:txBody>
      </p:sp>
      <p:sp>
        <p:nvSpPr>
          <p:cNvPr id="17" name="Text 15"/>
          <p:cNvSpPr/>
          <p:nvPr/>
        </p:nvSpPr>
        <p:spPr>
          <a:xfrm>
            <a:off x="9736217" y="4317563"/>
            <a:ext cx="3691176" cy="920472"/>
          </a:xfrm>
          <a:prstGeom prst="rect">
            <a:avLst/>
          </a:prstGeom>
          <a:noFill/>
          <a:ln/>
        </p:spPr>
        <p:txBody>
          <a:bodyPr wrap="square" lIns="0" tIns="0" rIns="0" bIns="0" rtlCol="0" anchor="t"/>
          <a:lstStyle/>
          <a:p>
            <a:pPr marL="0" indent="0" algn="l">
              <a:lnSpc>
                <a:spcPts val="2400"/>
              </a:lnSpc>
              <a:buNone/>
            </a:pPr>
            <a:r>
              <a:rPr lang="en-US" sz="1500" dirty="0">
                <a:solidFill>
                  <a:srgbClr val="000000"/>
                </a:solidFill>
                <a:latin typeface="Gelasio" pitchFamily="34" charset="0"/>
                <a:ea typeface="Gelasio" pitchFamily="34" charset="-122"/>
                <a:cs typeface="Gelasio" pitchFamily="34" charset="-120"/>
              </a:rPr>
              <a:t>Communication methods may need adjustment for participants with sensory disabilities</a:t>
            </a:r>
            <a:endParaRPr lang="en-US" sz="1500" dirty="0"/>
          </a:p>
        </p:txBody>
      </p:sp>
      <p:sp>
        <p:nvSpPr>
          <p:cNvPr id="18" name="Text 16"/>
          <p:cNvSpPr/>
          <p:nvPr/>
        </p:nvSpPr>
        <p:spPr>
          <a:xfrm>
            <a:off x="1011198" y="5645587"/>
            <a:ext cx="12608004" cy="613648"/>
          </a:xfrm>
          <a:prstGeom prst="rect">
            <a:avLst/>
          </a:prstGeom>
          <a:noFill/>
          <a:ln/>
        </p:spPr>
        <p:txBody>
          <a:bodyPr wrap="square" lIns="0" tIns="0" rIns="0" bIns="0" rtlCol="0" anchor="t"/>
          <a:lstStyle/>
          <a:p>
            <a:pPr marL="0" indent="0" algn="l">
              <a:lnSpc>
                <a:spcPts val="2400"/>
              </a:lnSpc>
              <a:buNone/>
            </a:pPr>
            <a:r>
              <a:rPr lang="en-US" sz="1500" dirty="0">
                <a:solidFill>
                  <a:srgbClr val="000000"/>
                </a:solidFill>
                <a:latin typeface="Gelasio" pitchFamily="34" charset="0"/>
                <a:ea typeface="Gelasio" pitchFamily="34" charset="-122"/>
                <a:cs typeface="Gelasio" pitchFamily="34" charset="-120"/>
              </a:rPr>
              <a:t>The rise of remote and hybrid proceedings presents an opportunity to enhance inclusion for arbitrators and practitioners with disabilities—removing physical barriers while creating new possibilities for participation.</a:t>
            </a:r>
            <a:endParaRPr lang="en-US" sz="1500" dirty="0"/>
          </a:p>
        </p:txBody>
      </p:sp>
      <p:sp>
        <p:nvSpPr>
          <p:cNvPr id="19" name="Text 17"/>
          <p:cNvSpPr/>
          <p:nvPr/>
        </p:nvSpPr>
        <p:spPr>
          <a:xfrm>
            <a:off x="1011198" y="6474976"/>
            <a:ext cx="12608004" cy="613648"/>
          </a:xfrm>
          <a:prstGeom prst="rect">
            <a:avLst/>
          </a:prstGeom>
          <a:noFill/>
          <a:ln/>
        </p:spPr>
        <p:txBody>
          <a:bodyPr wrap="square" lIns="0" tIns="0" rIns="0" bIns="0" rtlCol="0" anchor="t"/>
          <a:lstStyle/>
          <a:p>
            <a:pPr marL="0" indent="0" algn="l">
              <a:lnSpc>
                <a:spcPts val="2400"/>
              </a:lnSpc>
              <a:buNone/>
            </a:pPr>
            <a:r>
              <a:rPr lang="en-US" sz="1500" dirty="0">
                <a:solidFill>
                  <a:srgbClr val="000000"/>
                </a:solidFill>
                <a:latin typeface="Gelasio" pitchFamily="34" charset="0"/>
                <a:ea typeface="Gelasio" pitchFamily="34" charset="-122"/>
                <a:cs typeface="Gelasio" pitchFamily="34" charset="-120"/>
              </a:rPr>
              <a:t>Embracing disability inclusion not only widens the pool of available talent but also demonstrates the arbitration community's commitment to true diversity in all its dimensions.</a:t>
            </a:r>
            <a:endParaRPr lang="en-US" sz="15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8">
    <p:spTree>
      <p:nvGrpSpPr>
        <p:cNvPr id="1" name=""/>
        <p:cNvGrpSpPr/>
        <p:nvPr/>
      </p:nvGrpSpPr>
      <p:grpSpPr>
        <a:xfrm>
          <a:off x="0" y="0"/>
          <a:ext cx="0" cy="0"/>
          <a:chOff x="0" y="0"/>
          <a:chExt cx="0" cy="0"/>
        </a:xfrm>
      </p:grpSpPr>
      <p:sp>
        <p:nvSpPr>
          <p:cNvPr id="2" name="Shape 0"/>
          <p:cNvSpPr/>
          <p:nvPr/>
        </p:nvSpPr>
        <p:spPr>
          <a:xfrm>
            <a:off x="1540312" y="243840"/>
            <a:ext cx="11549777" cy="7775377"/>
          </a:xfrm>
          <a:prstGeom prst="roundRect">
            <a:avLst>
              <a:gd name="adj" fmla="val 302"/>
            </a:avLst>
          </a:prstGeom>
          <a:solidFill>
            <a:srgbClr val="F9F6F0"/>
          </a:solidFill>
          <a:ln/>
        </p:spPr>
        <p:txBody>
          <a:bodyPr/>
          <a:lstStyle/>
          <a:p>
            <a:endParaRPr lang="en-US"/>
          </a:p>
        </p:txBody>
      </p:sp>
      <p:sp>
        <p:nvSpPr>
          <p:cNvPr id="3" name="Text 1"/>
          <p:cNvSpPr/>
          <p:nvPr/>
        </p:nvSpPr>
        <p:spPr>
          <a:xfrm>
            <a:off x="2166938" y="674608"/>
            <a:ext cx="6607254" cy="391716"/>
          </a:xfrm>
          <a:prstGeom prst="rect">
            <a:avLst/>
          </a:prstGeom>
          <a:noFill/>
          <a:ln/>
        </p:spPr>
        <p:txBody>
          <a:bodyPr wrap="none" lIns="0" tIns="0" rIns="0" bIns="0" rtlCol="0" anchor="t"/>
          <a:lstStyle/>
          <a:p>
            <a:pPr marL="0" indent="0" algn="l">
              <a:lnSpc>
                <a:spcPts val="3050"/>
              </a:lnSpc>
              <a:buNone/>
            </a:pPr>
            <a:r>
              <a:rPr lang="en-US" sz="2450" dirty="0">
                <a:solidFill>
                  <a:srgbClr val="484237"/>
                </a:solidFill>
                <a:latin typeface="Gelasio Semi Bold" pitchFamily="34" charset="0"/>
                <a:ea typeface="Gelasio Semi Bold" pitchFamily="34" charset="-122"/>
                <a:cs typeface="Gelasio Semi Bold" pitchFamily="34" charset="-120"/>
              </a:rPr>
              <a:t>Cognitive Diversity: Beyond Demographics</a:t>
            </a:r>
            <a:endParaRPr lang="en-US" sz="2450" dirty="0"/>
          </a:p>
        </p:txBody>
      </p:sp>
      <p:sp>
        <p:nvSpPr>
          <p:cNvPr id="4" name="Text 2"/>
          <p:cNvSpPr/>
          <p:nvPr/>
        </p:nvSpPr>
        <p:spPr>
          <a:xfrm>
            <a:off x="2166938" y="1399103"/>
            <a:ext cx="4411028" cy="293727"/>
          </a:xfrm>
          <a:prstGeom prst="rect">
            <a:avLst/>
          </a:prstGeom>
          <a:noFill/>
          <a:ln/>
        </p:spPr>
        <p:txBody>
          <a:bodyPr wrap="none" lIns="0" tIns="0" rIns="0" bIns="0" rtlCol="0" anchor="t"/>
          <a:lstStyle/>
          <a:p>
            <a:pPr marL="0" indent="0" algn="l">
              <a:lnSpc>
                <a:spcPts val="2300"/>
              </a:lnSpc>
              <a:buNone/>
            </a:pPr>
            <a:r>
              <a:rPr lang="en-US" sz="1850" dirty="0">
                <a:solidFill>
                  <a:srgbClr val="484237"/>
                </a:solidFill>
                <a:latin typeface="Gelasio Semi Bold" pitchFamily="34" charset="0"/>
                <a:ea typeface="Gelasio Semi Bold" pitchFamily="34" charset="-122"/>
                <a:cs typeface="Gelasio Semi Bold" pitchFamily="34" charset="-120"/>
              </a:rPr>
              <a:t>The Value of Different Thinking Styles</a:t>
            </a:r>
            <a:endParaRPr lang="en-US" sz="1850" dirty="0"/>
          </a:p>
        </p:txBody>
      </p:sp>
      <p:sp>
        <p:nvSpPr>
          <p:cNvPr id="5" name="Text 3"/>
          <p:cNvSpPr/>
          <p:nvPr/>
        </p:nvSpPr>
        <p:spPr>
          <a:xfrm>
            <a:off x="2166938" y="1849398"/>
            <a:ext cx="5491043" cy="751880"/>
          </a:xfrm>
          <a:prstGeom prst="rect">
            <a:avLst/>
          </a:prstGeom>
          <a:noFill/>
          <a:ln/>
        </p:spPr>
        <p:txBody>
          <a:bodyPr wrap="square" lIns="0" tIns="0" rIns="0" bIns="0" rtlCol="0" anchor="t"/>
          <a:lstStyle/>
          <a:p>
            <a:pPr marL="0" indent="0" algn="l">
              <a:lnSpc>
                <a:spcPts val="1950"/>
              </a:lnSpc>
              <a:buNone/>
            </a:pPr>
            <a:r>
              <a:rPr lang="en-US" sz="1200" dirty="0">
                <a:solidFill>
                  <a:srgbClr val="746558"/>
                </a:solidFill>
                <a:latin typeface="Gelasio" pitchFamily="34" charset="0"/>
                <a:ea typeface="Gelasio" pitchFamily="34" charset="-122"/>
                <a:cs typeface="Gelasio" pitchFamily="34" charset="-120"/>
              </a:rPr>
              <a:t>Cognitive diversity—variation in how people think, process information, and approach problems—may be the most valuable form of diversity for decision-making:</a:t>
            </a:r>
            <a:endParaRPr lang="en-US" sz="1200" dirty="0"/>
          </a:p>
        </p:txBody>
      </p:sp>
      <p:sp>
        <p:nvSpPr>
          <p:cNvPr id="6" name="Text 4"/>
          <p:cNvSpPr/>
          <p:nvPr/>
        </p:nvSpPr>
        <p:spPr>
          <a:xfrm>
            <a:off x="2166938" y="2742248"/>
            <a:ext cx="5491043" cy="501253"/>
          </a:xfrm>
          <a:prstGeom prst="rect">
            <a:avLst/>
          </a:prstGeom>
          <a:noFill/>
          <a:ln/>
        </p:spPr>
        <p:txBody>
          <a:bodyPr wrap="square" lIns="0" tIns="0" rIns="0" bIns="0" rtlCol="0" anchor="t"/>
          <a:lstStyle/>
          <a:p>
            <a:pPr marL="342900" indent="-342900" algn="l">
              <a:lnSpc>
                <a:spcPts val="1950"/>
              </a:lnSpc>
              <a:buSzPct val="100000"/>
              <a:buChar char="•"/>
            </a:pPr>
            <a:r>
              <a:rPr lang="en-US" sz="1200" dirty="0">
                <a:solidFill>
                  <a:srgbClr val="746558"/>
                </a:solidFill>
                <a:latin typeface="Gelasio" pitchFamily="34" charset="0"/>
                <a:ea typeface="Gelasio" pitchFamily="34" charset="-122"/>
                <a:cs typeface="Gelasio" pitchFamily="34" charset="-120"/>
              </a:rPr>
              <a:t>Different analytical frameworks lead to more thorough evaluation of evidence</a:t>
            </a:r>
            <a:endParaRPr lang="en-US" sz="1200" dirty="0"/>
          </a:p>
        </p:txBody>
      </p:sp>
      <p:sp>
        <p:nvSpPr>
          <p:cNvPr id="7" name="Text 5"/>
          <p:cNvSpPr/>
          <p:nvPr/>
        </p:nvSpPr>
        <p:spPr>
          <a:xfrm>
            <a:off x="2166938" y="3298269"/>
            <a:ext cx="5491043" cy="501253"/>
          </a:xfrm>
          <a:prstGeom prst="rect">
            <a:avLst/>
          </a:prstGeom>
          <a:noFill/>
          <a:ln/>
        </p:spPr>
        <p:txBody>
          <a:bodyPr wrap="square" lIns="0" tIns="0" rIns="0" bIns="0" rtlCol="0" anchor="t"/>
          <a:lstStyle/>
          <a:p>
            <a:pPr marL="342900" indent="-342900" algn="l">
              <a:lnSpc>
                <a:spcPts val="1950"/>
              </a:lnSpc>
              <a:buSzPct val="100000"/>
              <a:buChar char="•"/>
            </a:pPr>
            <a:r>
              <a:rPr lang="en-US" sz="1200" dirty="0">
                <a:solidFill>
                  <a:srgbClr val="746558"/>
                </a:solidFill>
                <a:latin typeface="Gelasio" pitchFamily="34" charset="0"/>
                <a:ea typeface="Gelasio" pitchFamily="34" charset="-122"/>
                <a:cs typeface="Gelasio" pitchFamily="34" charset="-120"/>
              </a:rPr>
              <a:t>Varied problem-solving approaches generate more comprehensive solutions</a:t>
            </a:r>
            <a:endParaRPr lang="en-US" sz="1200" dirty="0"/>
          </a:p>
        </p:txBody>
      </p:sp>
      <p:sp>
        <p:nvSpPr>
          <p:cNvPr id="8" name="Text 6"/>
          <p:cNvSpPr/>
          <p:nvPr/>
        </p:nvSpPr>
        <p:spPr>
          <a:xfrm>
            <a:off x="2166938" y="3854291"/>
            <a:ext cx="5491043" cy="250627"/>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746558"/>
                </a:solidFill>
                <a:latin typeface="Gelasio" pitchFamily="34" charset="0"/>
                <a:ea typeface="Gelasio" pitchFamily="34" charset="-122"/>
                <a:cs typeface="Gelasio" pitchFamily="34" charset="-120"/>
              </a:rPr>
              <a:t>Diverse thinking styles help identify blind spots in reasoning</a:t>
            </a:r>
            <a:endParaRPr lang="en-US" sz="1200" dirty="0"/>
          </a:p>
        </p:txBody>
      </p:sp>
      <p:sp>
        <p:nvSpPr>
          <p:cNvPr id="9" name="Text 7"/>
          <p:cNvSpPr/>
          <p:nvPr/>
        </p:nvSpPr>
        <p:spPr>
          <a:xfrm>
            <a:off x="2166938" y="4159687"/>
            <a:ext cx="5491043" cy="250627"/>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746558"/>
                </a:solidFill>
                <a:latin typeface="Gelasio" pitchFamily="34" charset="0"/>
                <a:ea typeface="Gelasio" pitchFamily="34" charset="-122"/>
                <a:cs typeface="Gelasio" pitchFamily="34" charset="-120"/>
              </a:rPr>
              <a:t>Complementary cognitive strengths enhance tribunal effectiveness</a:t>
            </a:r>
            <a:endParaRPr lang="en-US" sz="1200" dirty="0"/>
          </a:p>
        </p:txBody>
      </p:sp>
      <p:sp>
        <p:nvSpPr>
          <p:cNvPr id="10" name="Text 8"/>
          <p:cNvSpPr/>
          <p:nvPr/>
        </p:nvSpPr>
        <p:spPr>
          <a:xfrm>
            <a:off x="2166938" y="4465082"/>
            <a:ext cx="5491043" cy="250627"/>
          </a:xfrm>
          <a:prstGeom prst="rect">
            <a:avLst/>
          </a:prstGeom>
          <a:noFill/>
          <a:ln/>
        </p:spPr>
        <p:txBody>
          <a:bodyPr wrap="none" lIns="0" tIns="0" rIns="0" bIns="0" rtlCol="0" anchor="t"/>
          <a:lstStyle/>
          <a:p>
            <a:pPr marL="342900" indent="-342900" algn="l">
              <a:lnSpc>
                <a:spcPts val="1950"/>
              </a:lnSpc>
              <a:buSzPct val="100000"/>
              <a:buChar char="•"/>
            </a:pPr>
            <a:r>
              <a:rPr lang="en-US" sz="1200" dirty="0">
                <a:solidFill>
                  <a:srgbClr val="746558"/>
                </a:solidFill>
                <a:latin typeface="Gelasio" pitchFamily="34" charset="0"/>
                <a:ea typeface="Gelasio" pitchFamily="34" charset="-122"/>
                <a:cs typeface="Gelasio" pitchFamily="34" charset="-120"/>
              </a:rPr>
              <a:t>Mixed thinking patterns improve adaptation to novel situations</a:t>
            </a:r>
            <a:endParaRPr lang="en-US" sz="1200" dirty="0"/>
          </a:p>
        </p:txBody>
      </p:sp>
      <p:sp>
        <p:nvSpPr>
          <p:cNvPr id="11" name="Text 9"/>
          <p:cNvSpPr/>
          <p:nvPr/>
        </p:nvSpPr>
        <p:spPr>
          <a:xfrm>
            <a:off x="2166938" y="4856678"/>
            <a:ext cx="5491043" cy="751880"/>
          </a:xfrm>
          <a:prstGeom prst="rect">
            <a:avLst/>
          </a:prstGeom>
          <a:noFill/>
          <a:ln/>
        </p:spPr>
        <p:txBody>
          <a:bodyPr wrap="square" lIns="0" tIns="0" rIns="0" bIns="0" rtlCol="0" anchor="t"/>
          <a:lstStyle/>
          <a:p>
            <a:pPr marL="0" indent="0" algn="l">
              <a:lnSpc>
                <a:spcPts val="1950"/>
              </a:lnSpc>
              <a:buNone/>
            </a:pPr>
            <a:r>
              <a:rPr lang="en-US" sz="1200" dirty="0">
                <a:solidFill>
                  <a:srgbClr val="746558"/>
                </a:solidFill>
                <a:latin typeface="Gelasio" pitchFamily="34" charset="0"/>
                <a:ea typeface="Gelasio" pitchFamily="34" charset="-122"/>
                <a:cs typeface="Gelasio" pitchFamily="34" charset="-120"/>
              </a:rPr>
              <a:t>Demographic diversity often serves as a proxy for cognitive diversity, but the two are not perfectly aligned—both require intentional consideration in tribunal formation.</a:t>
            </a:r>
            <a:endParaRPr lang="en-US" sz="1200" dirty="0"/>
          </a:p>
        </p:txBody>
      </p:sp>
      <p:pic>
        <p:nvPicPr>
          <p:cNvPr id="12" name="Image 0" descr="preencoded.png"/>
          <p:cNvPicPr>
            <a:picLocks noChangeAspect="1"/>
          </p:cNvPicPr>
          <p:nvPr/>
        </p:nvPicPr>
        <p:blipFill>
          <a:blip r:embed="rId3"/>
          <a:stretch>
            <a:fillRect/>
          </a:stretch>
        </p:blipFill>
        <p:spPr>
          <a:xfrm>
            <a:off x="8047792" y="1418749"/>
            <a:ext cx="4423172" cy="4423172"/>
          </a:xfrm>
          <a:prstGeom prst="rect">
            <a:avLst/>
          </a:prstGeom>
        </p:spPr>
      </p:pic>
      <p:sp>
        <p:nvSpPr>
          <p:cNvPr id="13" name="Text 10"/>
          <p:cNvSpPr/>
          <p:nvPr/>
        </p:nvSpPr>
        <p:spPr>
          <a:xfrm>
            <a:off x="8047792" y="6018133"/>
            <a:ext cx="4423172" cy="751880"/>
          </a:xfrm>
          <a:prstGeom prst="rect">
            <a:avLst/>
          </a:prstGeom>
          <a:noFill/>
          <a:ln/>
        </p:spPr>
        <p:txBody>
          <a:bodyPr wrap="square" lIns="0" tIns="0" rIns="0" bIns="0" rtlCol="0" anchor="t"/>
          <a:lstStyle/>
          <a:p>
            <a:pPr marL="0" indent="0" algn="l">
              <a:lnSpc>
                <a:spcPts val="1950"/>
              </a:lnSpc>
              <a:buNone/>
            </a:pPr>
            <a:r>
              <a:rPr lang="en-US" sz="1200" dirty="0">
                <a:solidFill>
                  <a:srgbClr val="746558"/>
                </a:solidFill>
                <a:latin typeface="Gelasio" pitchFamily="34" charset="0"/>
                <a:ea typeface="Gelasio" pitchFamily="34" charset="-122"/>
                <a:cs typeface="Gelasio" pitchFamily="34" charset="-120"/>
              </a:rPr>
              <a:t>Research in decision science consistently shows that cognitively diverse groups produce better-reasoned decisions, particularly in complex analytical tasks.</a:t>
            </a:r>
            <a:endParaRPr lang="en-US" sz="1200" dirty="0"/>
          </a:p>
        </p:txBody>
      </p:sp>
      <p:sp>
        <p:nvSpPr>
          <p:cNvPr id="14" name="Text 11"/>
          <p:cNvSpPr/>
          <p:nvPr/>
        </p:nvSpPr>
        <p:spPr>
          <a:xfrm>
            <a:off x="2166938" y="7087195"/>
            <a:ext cx="10296525" cy="501253"/>
          </a:xfrm>
          <a:prstGeom prst="rect">
            <a:avLst/>
          </a:prstGeom>
          <a:noFill/>
          <a:ln/>
        </p:spPr>
        <p:txBody>
          <a:bodyPr wrap="square" lIns="0" tIns="0" rIns="0" bIns="0" rtlCol="0" anchor="t"/>
          <a:lstStyle/>
          <a:p>
            <a:pPr marL="0" indent="0" algn="l">
              <a:lnSpc>
                <a:spcPts val="1950"/>
              </a:lnSpc>
              <a:buNone/>
            </a:pPr>
            <a:r>
              <a:rPr lang="en-US" sz="1200" dirty="0">
                <a:solidFill>
                  <a:srgbClr val="746558"/>
                </a:solidFill>
                <a:latin typeface="Gelasio" pitchFamily="34" charset="0"/>
                <a:ea typeface="Gelasio" pitchFamily="34" charset="-122"/>
                <a:cs typeface="Gelasio" pitchFamily="34" charset="-120"/>
              </a:rPr>
              <a:t>A truly effective tribunal combines various thinking styles—systematic and intuitive, detail-oriented and big-picture, risk-averse and innovative—creating a decision-making environment where assumptions are questioned and reasoning is rigorous.</a:t>
            </a:r>
            <a:endParaRPr lang="en-US" sz="12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9">
    <p:spTree>
      <p:nvGrpSpPr>
        <p:cNvPr id="1" name=""/>
        <p:cNvGrpSpPr/>
        <p:nvPr/>
      </p:nvGrpSpPr>
      <p:grpSpPr>
        <a:xfrm>
          <a:off x="0" y="0"/>
          <a:ext cx="0" cy="0"/>
          <a:chOff x="0" y="0"/>
          <a:chExt cx="0" cy="0"/>
        </a:xfrm>
      </p:grpSpPr>
      <p:sp>
        <p:nvSpPr>
          <p:cNvPr id="2" name="Shape 0"/>
          <p:cNvSpPr/>
          <p:nvPr/>
        </p:nvSpPr>
        <p:spPr>
          <a:xfrm>
            <a:off x="616029" y="243840"/>
            <a:ext cx="13398341" cy="7767518"/>
          </a:xfrm>
          <a:prstGeom prst="roundRect">
            <a:avLst>
              <a:gd name="adj" fmla="val 351"/>
            </a:avLst>
          </a:prstGeom>
          <a:solidFill>
            <a:srgbClr val="F2F2F2"/>
          </a:solidFill>
          <a:ln/>
        </p:spPr>
        <p:txBody>
          <a:bodyPr/>
          <a:lstStyle/>
          <a:p>
            <a:endParaRPr lang="en-US"/>
          </a:p>
        </p:txBody>
      </p:sp>
      <p:sp>
        <p:nvSpPr>
          <p:cNvPr id="3" name="Text 1"/>
          <p:cNvSpPr/>
          <p:nvPr/>
        </p:nvSpPr>
        <p:spPr>
          <a:xfrm>
            <a:off x="1343025" y="743664"/>
            <a:ext cx="9451062" cy="454343"/>
          </a:xfrm>
          <a:prstGeom prst="rect">
            <a:avLst/>
          </a:prstGeom>
          <a:noFill/>
          <a:ln/>
        </p:spPr>
        <p:txBody>
          <a:bodyPr wrap="none" lIns="0" tIns="0" rIns="0" bIns="0" rtlCol="0" anchor="t"/>
          <a:lstStyle/>
          <a:p>
            <a:pPr marL="0" indent="0" algn="l">
              <a:lnSpc>
                <a:spcPts val="3550"/>
              </a:lnSpc>
              <a:buNone/>
            </a:pPr>
            <a:r>
              <a:rPr lang="en-US" sz="2850" dirty="0">
                <a:solidFill>
                  <a:srgbClr val="484237"/>
                </a:solidFill>
                <a:latin typeface="Gelasio Semi Bold" pitchFamily="34" charset="0"/>
                <a:ea typeface="Gelasio Semi Bold" pitchFamily="34" charset="-122"/>
                <a:cs typeface="Gelasio Semi Bold" pitchFamily="34" charset="-120"/>
              </a:rPr>
              <a:t>Geographical Diversity: Beyond North-South Divides</a:t>
            </a:r>
            <a:endParaRPr lang="en-US" sz="2850" dirty="0"/>
          </a:p>
        </p:txBody>
      </p:sp>
      <p:sp>
        <p:nvSpPr>
          <p:cNvPr id="4" name="Text 2"/>
          <p:cNvSpPr/>
          <p:nvPr/>
        </p:nvSpPr>
        <p:spPr>
          <a:xfrm>
            <a:off x="1343025" y="1379696"/>
            <a:ext cx="4444841" cy="340757"/>
          </a:xfrm>
          <a:prstGeom prst="rect">
            <a:avLst/>
          </a:prstGeom>
          <a:noFill/>
          <a:ln/>
        </p:spPr>
        <p:txBody>
          <a:bodyPr wrap="none" lIns="0" tIns="0" rIns="0" bIns="0" rtlCol="0" anchor="t"/>
          <a:lstStyle/>
          <a:p>
            <a:pPr marL="0" indent="0" algn="l">
              <a:lnSpc>
                <a:spcPts val="2650"/>
              </a:lnSpc>
              <a:buNone/>
            </a:pPr>
            <a:r>
              <a:rPr lang="en-US" sz="2100" dirty="0">
                <a:solidFill>
                  <a:srgbClr val="484237"/>
                </a:solidFill>
                <a:latin typeface="Gelasio Semi Bold" pitchFamily="34" charset="0"/>
                <a:ea typeface="Gelasio Semi Bold" pitchFamily="34" charset="-122"/>
                <a:cs typeface="Gelasio Semi Bold" pitchFamily="34" charset="-120"/>
              </a:rPr>
              <a:t>Regional Representation Matters</a:t>
            </a:r>
            <a:endParaRPr lang="en-US" sz="2100" dirty="0"/>
          </a:p>
        </p:txBody>
      </p:sp>
      <p:sp>
        <p:nvSpPr>
          <p:cNvPr id="5" name="Text 3"/>
          <p:cNvSpPr/>
          <p:nvPr/>
        </p:nvSpPr>
        <p:spPr>
          <a:xfrm>
            <a:off x="1343025" y="1992987"/>
            <a:ext cx="11944350" cy="290870"/>
          </a:xfrm>
          <a:prstGeom prst="rect">
            <a:avLst/>
          </a:prstGeom>
          <a:noFill/>
          <a:ln/>
        </p:spPr>
        <p:txBody>
          <a:bodyPr wrap="none" lIns="0" tIns="0" rIns="0" bIns="0" rtlCol="0" anchor="t"/>
          <a:lstStyle/>
          <a:p>
            <a:pPr marL="0" indent="0" algn="l">
              <a:lnSpc>
                <a:spcPts val="2250"/>
              </a:lnSpc>
              <a:buNone/>
            </a:pPr>
            <a:r>
              <a:rPr lang="en-US" sz="1400" dirty="0">
                <a:solidFill>
                  <a:srgbClr val="000000"/>
                </a:solidFill>
                <a:latin typeface="Gelasio" pitchFamily="34" charset="0"/>
                <a:ea typeface="Gelasio" pitchFamily="34" charset="-122"/>
                <a:cs typeface="Gelasio" pitchFamily="34" charset="-120"/>
              </a:rPr>
              <a:t>Geographical diversity remains significantly underdeveloped compared to gender diversity:</a:t>
            </a:r>
            <a:endParaRPr lang="en-US" sz="1400" dirty="0"/>
          </a:p>
        </p:txBody>
      </p:sp>
      <p:sp>
        <p:nvSpPr>
          <p:cNvPr id="6" name="Text 4"/>
          <p:cNvSpPr/>
          <p:nvPr/>
        </p:nvSpPr>
        <p:spPr>
          <a:xfrm>
            <a:off x="1343025" y="2579132"/>
            <a:ext cx="3830003" cy="599718"/>
          </a:xfrm>
          <a:prstGeom prst="rect">
            <a:avLst/>
          </a:prstGeom>
          <a:noFill/>
          <a:ln/>
        </p:spPr>
        <p:txBody>
          <a:bodyPr wrap="none" lIns="0" tIns="0" rIns="0" bIns="0" rtlCol="0" anchor="t"/>
          <a:lstStyle/>
          <a:p>
            <a:pPr marL="0" indent="0" algn="ctr">
              <a:lnSpc>
                <a:spcPts val="4700"/>
              </a:lnSpc>
              <a:buNone/>
            </a:pPr>
            <a:r>
              <a:rPr lang="en-US" sz="4700" dirty="0">
                <a:solidFill>
                  <a:srgbClr val="000000"/>
                </a:solidFill>
                <a:latin typeface="Gelasio Semi Bold" pitchFamily="34" charset="0"/>
                <a:ea typeface="Gelasio Semi Bold" pitchFamily="34" charset="-122"/>
                <a:cs typeface="Gelasio Semi Bold" pitchFamily="34" charset="-120"/>
              </a:rPr>
              <a:t>60%</a:t>
            </a:r>
            <a:endParaRPr lang="en-US" sz="4700" dirty="0"/>
          </a:p>
        </p:txBody>
      </p:sp>
      <p:sp>
        <p:nvSpPr>
          <p:cNvPr id="7" name="Text 5"/>
          <p:cNvSpPr/>
          <p:nvPr/>
        </p:nvSpPr>
        <p:spPr>
          <a:xfrm>
            <a:off x="2036683" y="3405902"/>
            <a:ext cx="2442567" cy="283964"/>
          </a:xfrm>
          <a:prstGeom prst="rect">
            <a:avLst/>
          </a:prstGeom>
          <a:noFill/>
          <a:ln/>
        </p:spPr>
        <p:txBody>
          <a:bodyPr wrap="none" lIns="0" tIns="0" rIns="0" bIns="0" rtlCol="0" anchor="t"/>
          <a:lstStyle/>
          <a:p>
            <a:pPr marL="0" indent="0" algn="ctr">
              <a:lnSpc>
                <a:spcPts val="2200"/>
              </a:lnSpc>
              <a:buNone/>
            </a:pPr>
            <a:r>
              <a:rPr lang="en-US" sz="1750" dirty="0">
                <a:solidFill>
                  <a:srgbClr val="000000"/>
                </a:solidFill>
                <a:latin typeface="Gelasio Semi Bold" pitchFamily="34" charset="0"/>
                <a:ea typeface="Gelasio Semi Bold" pitchFamily="34" charset="-122"/>
                <a:cs typeface="Gelasio Semi Bold" pitchFamily="34" charset="-120"/>
              </a:rPr>
              <a:t>European Dominance</a:t>
            </a:r>
            <a:endParaRPr lang="en-US" sz="1750" dirty="0"/>
          </a:p>
        </p:txBody>
      </p:sp>
      <p:sp>
        <p:nvSpPr>
          <p:cNvPr id="8" name="Text 6"/>
          <p:cNvSpPr/>
          <p:nvPr/>
        </p:nvSpPr>
        <p:spPr>
          <a:xfrm>
            <a:off x="1343025" y="3798808"/>
            <a:ext cx="3830003" cy="872609"/>
          </a:xfrm>
          <a:prstGeom prst="rect">
            <a:avLst/>
          </a:prstGeom>
          <a:noFill/>
          <a:ln/>
        </p:spPr>
        <p:txBody>
          <a:bodyPr wrap="square" lIns="0" tIns="0" rIns="0" bIns="0" rtlCol="0" anchor="t"/>
          <a:lstStyle/>
          <a:p>
            <a:pPr marL="0" indent="0" algn="ctr">
              <a:lnSpc>
                <a:spcPts val="2250"/>
              </a:lnSpc>
              <a:buNone/>
            </a:pPr>
            <a:r>
              <a:rPr lang="en-US" sz="1400" dirty="0">
                <a:solidFill>
                  <a:srgbClr val="000000"/>
                </a:solidFill>
                <a:latin typeface="Gelasio" pitchFamily="34" charset="0"/>
                <a:ea typeface="Gelasio" pitchFamily="34" charset="-122"/>
                <a:cs typeface="Gelasio" pitchFamily="34" charset="-120"/>
              </a:rPr>
              <a:t>European arbitrators continue to dominate international appointments despite global caseloads</a:t>
            </a:r>
            <a:endParaRPr lang="en-US" sz="1400" dirty="0"/>
          </a:p>
        </p:txBody>
      </p:sp>
      <p:sp>
        <p:nvSpPr>
          <p:cNvPr id="9" name="Text 7"/>
          <p:cNvSpPr/>
          <p:nvPr/>
        </p:nvSpPr>
        <p:spPr>
          <a:xfrm>
            <a:off x="5400199" y="2579132"/>
            <a:ext cx="3830003" cy="599718"/>
          </a:xfrm>
          <a:prstGeom prst="rect">
            <a:avLst/>
          </a:prstGeom>
          <a:noFill/>
          <a:ln/>
        </p:spPr>
        <p:txBody>
          <a:bodyPr wrap="none" lIns="0" tIns="0" rIns="0" bIns="0" rtlCol="0" anchor="t"/>
          <a:lstStyle/>
          <a:p>
            <a:pPr marL="0" indent="0" algn="ctr">
              <a:lnSpc>
                <a:spcPts val="4700"/>
              </a:lnSpc>
              <a:buNone/>
            </a:pPr>
            <a:r>
              <a:rPr lang="en-US" sz="4700" dirty="0">
                <a:solidFill>
                  <a:srgbClr val="000000"/>
                </a:solidFill>
                <a:latin typeface="Gelasio Semi Bold" pitchFamily="34" charset="0"/>
                <a:ea typeface="Gelasio Semi Bold" pitchFamily="34" charset="-122"/>
                <a:cs typeface="Gelasio Semi Bold" pitchFamily="34" charset="-120"/>
              </a:rPr>
              <a:t>12%</a:t>
            </a:r>
            <a:endParaRPr lang="en-US" sz="4700" dirty="0"/>
          </a:p>
        </p:txBody>
      </p:sp>
      <p:sp>
        <p:nvSpPr>
          <p:cNvPr id="10" name="Text 8"/>
          <p:cNvSpPr/>
          <p:nvPr/>
        </p:nvSpPr>
        <p:spPr>
          <a:xfrm>
            <a:off x="6179225" y="3405902"/>
            <a:ext cx="2271951" cy="283964"/>
          </a:xfrm>
          <a:prstGeom prst="rect">
            <a:avLst/>
          </a:prstGeom>
          <a:noFill/>
          <a:ln/>
        </p:spPr>
        <p:txBody>
          <a:bodyPr wrap="none" lIns="0" tIns="0" rIns="0" bIns="0" rtlCol="0" anchor="t"/>
          <a:lstStyle/>
          <a:p>
            <a:pPr marL="0" indent="0" algn="ctr">
              <a:lnSpc>
                <a:spcPts val="2200"/>
              </a:lnSpc>
              <a:buNone/>
            </a:pPr>
            <a:r>
              <a:rPr lang="en-US" sz="1750" dirty="0">
                <a:solidFill>
                  <a:srgbClr val="000000"/>
                </a:solidFill>
                <a:latin typeface="Gelasio Semi Bold" pitchFamily="34" charset="0"/>
                <a:ea typeface="Gelasio Semi Bold" pitchFamily="34" charset="-122"/>
                <a:cs typeface="Gelasio Semi Bold" pitchFamily="34" charset="-120"/>
              </a:rPr>
              <a:t>Asia-Pacific Share</a:t>
            </a:r>
            <a:endParaRPr lang="en-US" sz="1750" dirty="0"/>
          </a:p>
        </p:txBody>
      </p:sp>
      <p:sp>
        <p:nvSpPr>
          <p:cNvPr id="11" name="Text 9"/>
          <p:cNvSpPr/>
          <p:nvPr/>
        </p:nvSpPr>
        <p:spPr>
          <a:xfrm>
            <a:off x="5400199" y="3798808"/>
            <a:ext cx="3830003" cy="581739"/>
          </a:xfrm>
          <a:prstGeom prst="rect">
            <a:avLst/>
          </a:prstGeom>
          <a:noFill/>
          <a:ln/>
        </p:spPr>
        <p:txBody>
          <a:bodyPr wrap="square" lIns="0" tIns="0" rIns="0" bIns="0" rtlCol="0" anchor="t"/>
          <a:lstStyle/>
          <a:p>
            <a:pPr marL="0" indent="0" algn="ctr">
              <a:lnSpc>
                <a:spcPts val="2250"/>
              </a:lnSpc>
              <a:buNone/>
            </a:pPr>
            <a:r>
              <a:rPr lang="en-US" sz="1400" dirty="0">
                <a:solidFill>
                  <a:srgbClr val="000000"/>
                </a:solidFill>
                <a:latin typeface="Gelasio" pitchFamily="34" charset="0"/>
                <a:ea typeface="Gelasio" pitchFamily="34" charset="-122"/>
                <a:cs typeface="Gelasio" pitchFamily="34" charset="-120"/>
              </a:rPr>
              <a:t>Only 12% of arbitrators come from Asia-Pacific despite the region's economic significance</a:t>
            </a:r>
            <a:endParaRPr lang="en-US" sz="1400" dirty="0"/>
          </a:p>
        </p:txBody>
      </p:sp>
      <p:sp>
        <p:nvSpPr>
          <p:cNvPr id="12" name="Text 10"/>
          <p:cNvSpPr/>
          <p:nvPr/>
        </p:nvSpPr>
        <p:spPr>
          <a:xfrm>
            <a:off x="9457373" y="2579132"/>
            <a:ext cx="3830003" cy="599718"/>
          </a:xfrm>
          <a:prstGeom prst="rect">
            <a:avLst/>
          </a:prstGeom>
          <a:noFill/>
          <a:ln/>
        </p:spPr>
        <p:txBody>
          <a:bodyPr wrap="none" lIns="0" tIns="0" rIns="0" bIns="0" rtlCol="0" anchor="t"/>
          <a:lstStyle/>
          <a:p>
            <a:pPr marL="0" indent="0" algn="ctr">
              <a:lnSpc>
                <a:spcPts val="4700"/>
              </a:lnSpc>
              <a:buNone/>
            </a:pPr>
            <a:r>
              <a:rPr lang="en-US" sz="4700" dirty="0">
                <a:solidFill>
                  <a:srgbClr val="000000"/>
                </a:solidFill>
                <a:latin typeface="Gelasio Semi Bold" pitchFamily="34" charset="0"/>
                <a:ea typeface="Gelasio Semi Bold" pitchFamily="34" charset="-122"/>
                <a:cs typeface="Gelasio Semi Bold" pitchFamily="34" charset="-120"/>
              </a:rPr>
              <a:t>4%</a:t>
            </a:r>
            <a:endParaRPr lang="en-US" sz="4700" dirty="0"/>
          </a:p>
        </p:txBody>
      </p:sp>
      <p:sp>
        <p:nvSpPr>
          <p:cNvPr id="13" name="Text 11"/>
          <p:cNvSpPr/>
          <p:nvPr/>
        </p:nvSpPr>
        <p:spPr>
          <a:xfrm>
            <a:off x="10065544" y="3405902"/>
            <a:ext cx="2613541" cy="283964"/>
          </a:xfrm>
          <a:prstGeom prst="rect">
            <a:avLst/>
          </a:prstGeom>
          <a:noFill/>
          <a:ln/>
        </p:spPr>
        <p:txBody>
          <a:bodyPr wrap="none" lIns="0" tIns="0" rIns="0" bIns="0" rtlCol="0" anchor="t"/>
          <a:lstStyle/>
          <a:p>
            <a:pPr marL="0" indent="0" algn="ctr">
              <a:lnSpc>
                <a:spcPts val="2200"/>
              </a:lnSpc>
              <a:buNone/>
            </a:pPr>
            <a:r>
              <a:rPr lang="en-US" sz="1750" dirty="0">
                <a:solidFill>
                  <a:srgbClr val="000000"/>
                </a:solidFill>
                <a:latin typeface="Gelasio Semi Bold" pitchFamily="34" charset="0"/>
                <a:ea typeface="Gelasio Semi Bold" pitchFamily="34" charset="-122"/>
                <a:cs typeface="Gelasio Semi Bold" pitchFamily="34" charset="-120"/>
              </a:rPr>
              <a:t>African Representation</a:t>
            </a:r>
            <a:endParaRPr lang="en-US" sz="1750" dirty="0"/>
          </a:p>
        </p:txBody>
      </p:sp>
      <p:sp>
        <p:nvSpPr>
          <p:cNvPr id="14" name="Text 12"/>
          <p:cNvSpPr/>
          <p:nvPr/>
        </p:nvSpPr>
        <p:spPr>
          <a:xfrm>
            <a:off x="9457373" y="3798808"/>
            <a:ext cx="3830003" cy="872609"/>
          </a:xfrm>
          <a:prstGeom prst="rect">
            <a:avLst/>
          </a:prstGeom>
          <a:noFill/>
          <a:ln/>
        </p:spPr>
        <p:txBody>
          <a:bodyPr wrap="square" lIns="0" tIns="0" rIns="0" bIns="0" rtlCol="0" anchor="t"/>
          <a:lstStyle/>
          <a:p>
            <a:pPr marL="0" indent="0" algn="ctr">
              <a:lnSpc>
                <a:spcPts val="2250"/>
              </a:lnSpc>
              <a:buNone/>
            </a:pPr>
            <a:r>
              <a:rPr lang="en-US" sz="1400" dirty="0">
                <a:solidFill>
                  <a:srgbClr val="000000"/>
                </a:solidFill>
                <a:latin typeface="Gelasio" pitchFamily="34" charset="0"/>
                <a:ea typeface="Gelasio" pitchFamily="34" charset="-122"/>
                <a:cs typeface="Gelasio" pitchFamily="34" charset="-120"/>
              </a:rPr>
              <a:t>African arbitrators remain severely underrepresented at just 4% of international appointments</a:t>
            </a:r>
            <a:endParaRPr lang="en-US" sz="1400" dirty="0"/>
          </a:p>
        </p:txBody>
      </p:sp>
      <p:sp>
        <p:nvSpPr>
          <p:cNvPr id="15" name="Text 13"/>
          <p:cNvSpPr/>
          <p:nvPr/>
        </p:nvSpPr>
        <p:spPr>
          <a:xfrm>
            <a:off x="1343025" y="4875848"/>
            <a:ext cx="11944350" cy="290870"/>
          </a:xfrm>
          <a:prstGeom prst="rect">
            <a:avLst/>
          </a:prstGeom>
          <a:noFill/>
          <a:ln/>
        </p:spPr>
        <p:txBody>
          <a:bodyPr wrap="none" lIns="0" tIns="0" rIns="0" bIns="0" rtlCol="0" anchor="t"/>
          <a:lstStyle/>
          <a:p>
            <a:pPr marL="0" indent="0" algn="l">
              <a:lnSpc>
                <a:spcPts val="2250"/>
              </a:lnSpc>
              <a:buNone/>
            </a:pPr>
            <a:r>
              <a:rPr lang="en-US" sz="1400" dirty="0">
                <a:solidFill>
                  <a:srgbClr val="000000"/>
                </a:solidFill>
                <a:latin typeface="Gelasio" pitchFamily="34" charset="0"/>
                <a:ea typeface="Gelasio" pitchFamily="34" charset="-122"/>
                <a:cs typeface="Gelasio" pitchFamily="34" charset="-120"/>
              </a:rPr>
              <a:t>Regional diversity brings essential perspectives on:</a:t>
            </a:r>
            <a:endParaRPr lang="en-US" sz="1400" dirty="0"/>
          </a:p>
        </p:txBody>
      </p:sp>
      <p:sp>
        <p:nvSpPr>
          <p:cNvPr id="16" name="Text 14"/>
          <p:cNvSpPr/>
          <p:nvPr/>
        </p:nvSpPr>
        <p:spPr>
          <a:xfrm>
            <a:off x="1343025" y="5371148"/>
            <a:ext cx="11944350" cy="290870"/>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000000"/>
                </a:solidFill>
                <a:latin typeface="Gelasio" pitchFamily="34" charset="0"/>
                <a:ea typeface="Gelasio" pitchFamily="34" charset="-122"/>
                <a:cs typeface="Gelasio" pitchFamily="34" charset="-120"/>
              </a:rPr>
              <a:t>Local commercial practices and business customs</a:t>
            </a:r>
            <a:endParaRPr lang="en-US" sz="1400" dirty="0"/>
          </a:p>
        </p:txBody>
      </p:sp>
      <p:sp>
        <p:nvSpPr>
          <p:cNvPr id="17" name="Text 15"/>
          <p:cNvSpPr/>
          <p:nvPr/>
        </p:nvSpPr>
        <p:spPr>
          <a:xfrm>
            <a:off x="1343025" y="5725597"/>
            <a:ext cx="11944350" cy="290870"/>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000000"/>
                </a:solidFill>
                <a:latin typeface="Gelasio" pitchFamily="34" charset="0"/>
                <a:ea typeface="Gelasio" pitchFamily="34" charset="-122"/>
                <a:cs typeface="Gelasio" pitchFamily="34" charset="-120"/>
              </a:rPr>
              <a:t>Regulatory environments and compliance expectations</a:t>
            </a:r>
            <a:endParaRPr lang="en-US" sz="1400" dirty="0"/>
          </a:p>
        </p:txBody>
      </p:sp>
      <p:sp>
        <p:nvSpPr>
          <p:cNvPr id="18" name="Text 16"/>
          <p:cNvSpPr/>
          <p:nvPr/>
        </p:nvSpPr>
        <p:spPr>
          <a:xfrm>
            <a:off x="1343025" y="6080046"/>
            <a:ext cx="11944350" cy="290870"/>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000000"/>
                </a:solidFill>
                <a:latin typeface="Gelasio" pitchFamily="34" charset="0"/>
                <a:ea typeface="Gelasio" pitchFamily="34" charset="-122"/>
                <a:cs typeface="Gelasio" pitchFamily="34" charset="-120"/>
              </a:rPr>
              <a:t>Cultural contexts that shape contract performance</a:t>
            </a:r>
            <a:endParaRPr lang="en-US" sz="1400" dirty="0"/>
          </a:p>
        </p:txBody>
      </p:sp>
      <p:sp>
        <p:nvSpPr>
          <p:cNvPr id="19" name="Text 17"/>
          <p:cNvSpPr/>
          <p:nvPr/>
        </p:nvSpPr>
        <p:spPr>
          <a:xfrm>
            <a:off x="1343025" y="6434495"/>
            <a:ext cx="11944350" cy="290870"/>
          </a:xfrm>
          <a:prstGeom prst="rect">
            <a:avLst/>
          </a:prstGeom>
          <a:noFill/>
          <a:ln/>
        </p:spPr>
        <p:txBody>
          <a:bodyPr wrap="none" lIns="0" tIns="0" rIns="0" bIns="0" rtlCol="0" anchor="t"/>
          <a:lstStyle/>
          <a:p>
            <a:pPr marL="342900" indent="-342900" algn="l">
              <a:lnSpc>
                <a:spcPts val="2250"/>
              </a:lnSpc>
              <a:buSzPct val="100000"/>
              <a:buChar char="•"/>
            </a:pPr>
            <a:r>
              <a:rPr lang="en-US" sz="1400" dirty="0">
                <a:solidFill>
                  <a:srgbClr val="000000"/>
                </a:solidFill>
                <a:latin typeface="Gelasio" pitchFamily="34" charset="0"/>
                <a:ea typeface="Gelasio" pitchFamily="34" charset="-122"/>
                <a:cs typeface="Gelasio" pitchFamily="34" charset="-120"/>
              </a:rPr>
              <a:t>Enforcement realities in different jurisdictions</a:t>
            </a:r>
            <a:endParaRPr lang="en-US" sz="1400" dirty="0"/>
          </a:p>
        </p:txBody>
      </p:sp>
      <p:sp>
        <p:nvSpPr>
          <p:cNvPr id="20" name="Text 18"/>
          <p:cNvSpPr/>
          <p:nvPr/>
        </p:nvSpPr>
        <p:spPr>
          <a:xfrm>
            <a:off x="1343025" y="6929795"/>
            <a:ext cx="11944350" cy="581739"/>
          </a:xfrm>
          <a:prstGeom prst="rect">
            <a:avLst/>
          </a:prstGeom>
          <a:noFill/>
          <a:ln/>
        </p:spPr>
        <p:txBody>
          <a:bodyPr wrap="square" lIns="0" tIns="0" rIns="0" bIns="0" rtlCol="0" anchor="t"/>
          <a:lstStyle/>
          <a:p>
            <a:pPr marL="0" indent="0" algn="l">
              <a:lnSpc>
                <a:spcPts val="2250"/>
              </a:lnSpc>
              <a:buNone/>
            </a:pPr>
            <a:r>
              <a:rPr lang="en-US" sz="1400" dirty="0">
                <a:solidFill>
                  <a:srgbClr val="000000"/>
                </a:solidFill>
                <a:latin typeface="Gelasio" pitchFamily="34" charset="0"/>
                <a:ea typeface="Gelasio" pitchFamily="34" charset="-122"/>
                <a:cs typeface="Gelasio" pitchFamily="34" charset="-120"/>
              </a:rPr>
              <a:t>Geographic diversity enhances both the quality of decision-making and the legitimacy of the arbitral process across regions—particularly important as arbitration continues to globalize.</a:t>
            </a:r>
            <a:endParaRPr lang="en-US" sz="14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40">
    <p:spTree>
      <p:nvGrpSpPr>
        <p:cNvPr id="1" name=""/>
        <p:cNvGrpSpPr/>
        <p:nvPr/>
      </p:nvGrpSpPr>
      <p:grpSpPr>
        <a:xfrm>
          <a:off x="0" y="0"/>
          <a:ext cx="0" cy="0"/>
          <a:chOff x="0" y="0"/>
          <a:chExt cx="0" cy="0"/>
        </a:xfrm>
      </p:grpSpPr>
      <p:sp>
        <p:nvSpPr>
          <p:cNvPr id="2" name="Shape 0"/>
          <p:cNvSpPr/>
          <p:nvPr/>
        </p:nvSpPr>
        <p:spPr>
          <a:xfrm>
            <a:off x="881301" y="243840"/>
            <a:ext cx="12867799" cy="7788473"/>
          </a:xfrm>
          <a:prstGeom prst="roundRect">
            <a:avLst>
              <a:gd name="adj" fmla="val 336"/>
            </a:avLst>
          </a:prstGeom>
          <a:solidFill>
            <a:srgbClr val="F9F6F0"/>
          </a:solidFill>
          <a:ln/>
        </p:spPr>
        <p:txBody>
          <a:bodyPr/>
          <a:lstStyle/>
          <a:p>
            <a:endParaRPr lang="en-US"/>
          </a:p>
        </p:txBody>
      </p:sp>
      <p:sp>
        <p:nvSpPr>
          <p:cNvPr id="3" name="Text 1"/>
          <p:cNvSpPr/>
          <p:nvPr/>
        </p:nvSpPr>
        <p:spPr>
          <a:xfrm>
            <a:off x="1579483" y="723781"/>
            <a:ext cx="5703451" cy="436364"/>
          </a:xfrm>
          <a:prstGeom prst="rect">
            <a:avLst/>
          </a:prstGeom>
          <a:noFill/>
          <a:ln/>
        </p:spPr>
        <p:txBody>
          <a:bodyPr wrap="none" lIns="0" tIns="0" rIns="0" bIns="0" rtlCol="0" anchor="t"/>
          <a:lstStyle/>
          <a:p>
            <a:pPr marL="0" indent="0" algn="l">
              <a:lnSpc>
                <a:spcPts val="3400"/>
              </a:lnSpc>
              <a:buNone/>
            </a:pPr>
            <a:r>
              <a:rPr lang="en-US" sz="2700" dirty="0">
                <a:solidFill>
                  <a:srgbClr val="484237"/>
                </a:solidFill>
                <a:latin typeface="Gelasio Semi Bold" pitchFamily="34" charset="0"/>
                <a:ea typeface="Gelasio Semi Bold" pitchFamily="34" charset="-122"/>
                <a:cs typeface="Gelasio Semi Bold" pitchFamily="34" charset="-120"/>
              </a:rPr>
              <a:t>Measurement and Accountability</a:t>
            </a:r>
            <a:endParaRPr lang="en-US" sz="2700" dirty="0"/>
          </a:p>
        </p:txBody>
      </p:sp>
      <p:pic>
        <p:nvPicPr>
          <p:cNvPr id="4" name="Image 0" descr="preencoded.png"/>
          <p:cNvPicPr>
            <a:picLocks noChangeAspect="1"/>
          </p:cNvPicPr>
          <p:nvPr/>
        </p:nvPicPr>
        <p:blipFill>
          <a:blip r:embed="rId3"/>
          <a:stretch>
            <a:fillRect/>
          </a:stretch>
        </p:blipFill>
        <p:spPr>
          <a:xfrm>
            <a:off x="1579483" y="1552813"/>
            <a:ext cx="4333042" cy="4333042"/>
          </a:xfrm>
          <a:prstGeom prst="rect">
            <a:avLst/>
          </a:prstGeom>
        </p:spPr>
      </p:pic>
      <p:sp>
        <p:nvSpPr>
          <p:cNvPr id="5" name="Text 2"/>
          <p:cNvSpPr/>
          <p:nvPr/>
        </p:nvSpPr>
        <p:spPr>
          <a:xfrm>
            <a:off x="1579483" y="6082189"/>
            <a:ext cx="4333042" cy="558403"/>
          </a:xfrm>
          <a:prstGeom prst="rect">
            <a:avLst/>
          </a:prstGeom>
          <a:noFill/>
          <a:ln/>
        </p:spPr>
        <p:txBody>
          <a:bodyPr wrap="square" lIns="0" tIns="0" rIns="0" bIns="0" rtlCol="0" anchor="t"/>
          <a:lstStyle/>
          <a:p>
            <a:pPr marL="0" indent="0" algn="l">
              <a:lnSpc>
                <a:spcPts val="2150"/>
              </a:lnSpc>
              <a:buNone/>
            </a:pPr>
            <a:r>
              <a:rPr lang="en-US" sz="1350" dirty="0">
                <a:solidFill>
                  <a:srgbClr val="746558"/>
                </a:solidFill>
                <a:latin typeface="Gelasio" pitchFamily="34" charset="0"/>
                <a:ea typeface="Gelasio" pitchFamily="34" charset="-122"/>
                <a:cs typeface="Gelasio" pitchFamily="34" charset="-120"/>
              </a:rPr>
              <a:t>"What gets measured gets managed"—transparency drives progress through accountability.</a:t>
            </a:r>
            <a:endParaRPr lang="en-US" sz="1350" dirty="0"/>
          </a:p>
        </p:txBody>
      </p:sp>
      <p:sp>
        <p:nvSpPr>
          <p:cNvPr id="6" name="Text 3"/>
          <p:cNvSpPr/>
          <p:nvPr/>
        </p:nvSpPr>
        <p:spPr>
          <a:xfrm>
            <a:off x="6345912" y="1531025"/>
            <a:ext cx="4734044" cy="327184"/>
          </a:xfrm>
          <a:prstGeom prst="rect">
            <a:avLst/>
          </a:prstGeom>
          <a:noFill/>
          <a:ln/>
        </p:spPr>
        <p:txBody>
          <a:bodyPr wrap="none" lIns="0" tIns="0" rIns="0" bIns="0" rtlCol="0" anchor="t"/>
          <a:lstStyle/>
          <a:p>
            <a:pPr marL="0" indent="0" algn="l">
              <a:lnSpc>
                <a:spcPts val="2550"/>
              </a:lnSpc>
              <a:buNone/>
            </a:pPr>
            <a:r>
              <a:rPr lang="en-US" sz="2050" dirty="0">
                <a:solidFill>
                  <a:srgbClr val="484237"/>
                </a:solidFill>
                <a:latin typeface="Gelasio Semi Bold" pitchFamily="34" charset="0"/>
                <a:ea typeface="Gelasio Semi Bold" pitchFamily="34" charset="-122"/>
                <a:cs typeface="Gelasio Semi Bold" pitchFamily="34" charset="-120"/>
              </a:rPr>
              <a:t>Creating Accountability Mechanisms</a:t>
            </a:r>
            <a:endParaRPr lang="en-US" sz="2050" dirty="0"/>
          </a:p>
        </p:txBody>
      </p:sp>
      <p:sp>
        <p:nvSpPr>
          <p:cNvPr id="7" name="Text 4"/>
          <p:cNvSpPr/>
          <p:nvPr/>
        </p:nvSpPr>
        <p:spPr>
          <a:xfrm>
            <a:off x="6345912" y="2032754"/>
            <a:ext cx="6712506" cy="279202"/>
          </a:xfrm>
          <a:prstGeom prst="rect">
            <a:avLst/>
          </a:prstGeom>
          <a:noFill/>
          <a:ln/>
        </p:spPr>
        <p:txBody>
          <a:bodyPr wrap="none" lIns="0" tIns="0" rIns="0" bIns="0" rtlCol="0" anchor="t"/>
          <a:lstStyle/>
          <a:p>
            <a:pPr marL="0" indent="0" algn="l">
              <a:lnSpc>
                <a:spcPts val="2150"/>
              </a:lnSpc>
              <a:buNone/>
            </a:pPr>
            <a:r>
              <a:rPr lang="en-US" sz="1350" dirty="0">
                <a:solidFill>
                  <a:srgbClr val="746558"/>
                </a:solidFill>
                <a:latin typeface="Gelasio" pitchFamily="34" charset="0"/>
                <a:ea typeface="Gelasio" pitchFamily="34" charset="-122"/>
                <a:cs typeface="Gelasio" pitchFamily="34" charset="-120"/>
              </a:rPr>
              <a:t>Effective diversity enhancement requires robust measurement:</a:t>
            </a:r>
            <a:endParaRPr lang="en-US" sz="1350" dirty="0"/>
          </a:p>
        </p:txBody>
      </p:sp>
      <p:sp>
        <p:nvSpPr>
          <p:cNvPr id="8" name="Text 5"/>
          <p:cNvSpPr/>
          <p:nvPr/>
        </p:nvSpPr>
        <p:spPr>
          <a:xfrm>
            <a:off x="6345912" y="2468999"/>
            <a:ext cx="6712506" cy="279202"/>
          </a:xfrm>
          <a:prstGeom prst="rect">
            <a:avLst/>
          </a:prstGeom>
          <a:noFill/>
          <a:ln/>
        </p:spPr>
        <p:txBody>
          <a:bodyPr wrap="none" lIns="0" tIns="0" rIns="0" bIns="0" rtlCol="0" anchor="t"/>
          <a:lstStyle/>
          <a:p>
            <a:pPr marL="342900" indent="-342900" algn="l">
              <a:lnSpc>
                <a:spcPts val="2150"/>
              </a:lnSpc>
              <a:buSzPct val="100000"/>
              <a:buChar char="•"/>
            </a:pPr>
            <a:r>
              <a:rPr lang="en-US" sz="1350" dirty="0">
                <a:solidFill>
                  <a:srgbClr val="746558"/>
                </a:solidFill>
                <a:latin typeface="Gelasio" pitchFamily="34" charset="0"/>
                <a:ea typeface="Gelasio" pitchFamily="34" charset="-122"/>
                <a:cs typeface="Gelasio" pitchFamily="34" charset="-120"/>
              </a:rPr>
              <a:t>Define clear, measurable diversity metrics across multiple dimensions</a:t>
            </a:r>
            <a:endParaRPr lang="en-US" sz="1350" dirty="0"/>
          </a:p>
        </p:txBody>
      </p:sp>
      <p:sp>
        <p:nvSpPr>
          <p:cNvPr id="9" name="Text 6"/>
          <p:cNvSpPr/>
          <p:nvPr/>
        </p:nvSpPr>
        <p:spPr>
          <a:xfrm>
            <a:off x="6345912" y="2809280"/>
            <a:ext cx="6712506" cy="279202"/>
          </a:xfrm>
          <a:prstGeom prst="rect">
            <a:avLst/>
          </a:prstGeom>
          <a:noFill/>
          <a:ln/>
        </p:spPr>
        <p:txBody>
          <a:bodyPr wrap="none" lIns="0" tIns="0" rIns="0" bIns="0" rtlCol="0" anchor="t"/>
          <a:lstStyle/>
          <a:p>
            <a:pPr marL="342900" indent="-342900" algn="l">
              <a:lnSpc>
                <a:spcPts val="2150"/>
              </a:lnSpc>
              <a:buSzPct val="100000"/>
              <a:buChar char="•"/>
            </a:pPr>
            <a:r>
              <a:rPr lang="en-US" sz="1350" dirty="0">
                <a:solidFill>
                  <a:srgbClr val="746558"/>
                </a:solidFill>
                <a:latin typeface="Gelasio" pitchFamily="34" charset="0"/>
                <a:ea typeface="Gelasio" pitchFamily="34" charset="-122"/>
                <a:cs typeface="Gelasio" pitchFamily="34" charset="-120"/>
              </a:rPr>
              <a:t>Establish regular reporting cycles with consistent methodology</a:t>
            </a:r>
            <a:endParaRPr lang="en-US" sz="1350" dirty="0"/>
          </a:p>
        </p:txBody>
      </p:sp>
      <p:sp>
        <p:nvSpPr>
          <p:cNvPr id="10" name="Text 7"/>
          <p:cNvSpPr/>
          <p:nvPr/>
        </p:nvSpPr>
        <p:spPr>
          <a:xfrm>
            <a:off x="6345912" y="3149560"/>
            <a:ext cx="6712506" cy="279202"/>
          </a:xfrm>
          <a:prstGeom prst="rect">
            <a:avLst/>
          </a:prstGeom>
          <a:noFill/>
          <a:ln/>
        </p:spPr>
        <p:txBody>
          <a:bodyPr wrap="none" lIns="0" tIns="0" rIns="0" bIns="0" rtlCol="0" anchor="t"/>
          <a:lstStyle/>
          <a:p>
            <a:pPr marL="342900" indent="-342900" algn="l">
              <a:lnSpc>
                <a:spcPts val="2150"/>
              </a:lnSpc>
              <a:buSzPct val="100000"/>
              <a:buChar char="•"/>
            </a:pPr>
            <a:r>
              <a:rPr lang="en-US" sz="1350" dirty="0">
                <a:solidFill>
                  <a:srgbClr val="746558"/>
                </a:solidFill>
                <a:latin typeface="Gelasio" pitchFamily="34" charset="0"/>
                <a:ea typeface="Gelasio" pitchFamily="34" charset="-122"/>
                <a:cs typeface="Gelasio" pitchFamily="34" charset="-120"/>
              </a:rPr>
              <a:t>Disaggregate data to identify specific areas requiring attention</a:t>
            </a:r>
            <a:endParaRPr lang="en-US" sz="1350" dirty="0"/>
          </a:p>
        </p:txBody>
      </p:sp>
      <p:sp>
        <p:nvSpPr>
          <p:cNvPr id="11" name="Text 8"/>
          <p:cNvSpPr/>
          <p:nvPr/>
        </p:nvSpPr>
        <p:spPr>
          <a:xfrm>
            <a:off x="6345912" y="3489841"/>
            <a:ext cx="6712506" cy="279202"/>
          </a:xfrm>
          <a:prstGeom prst="rect">
            <a:avLst/>
          </a:prstGeom>
          <a:noFill/>
          <a:ln/>
        </p:spPr>
        <p:txBody>
          <a:bodyPr wrap="none" lIns="0" tIns="0" rIns="0" bIns="0" rtlCol="0" anchor="t"/>
          <a:lstStyle/>
          <a:p>
            <a:pPr marL="342900" indent="-342900" algn="l">
              <a:lnSpc>
                <a:spcPts val="2150"/>
              </a:lnSpc>
              <a:buSzPct val="100000"/>
              <a:buChar char="•"/>
            </a:pPr>
            <a:r>
              <a:rPr lang="en-US" sz="1350" dirty="0">
                <a:solidFill>
                  <a:srgbClr val="746558"/>
                </a:solidFill>
                <a:latin typeface="Gelasio" pitchFamily="34" charset="0"/>
                <a:ea typeface="Gelasio" pitchFamily="34" charset="-122"/>
                <a:cs typeface="Gelasio" pitchFamily="34" charset="-120"/>
              </a:rPr>
              <a:t>Set progressive targets with realistic timeframes</a:t>
            </a:r>
            <a:endParaRPr lang="en-US" sz="1350" dirty="0"/>
          </a:p>
        </p:txBody>
      </p:sp>
      <p:sp>
        <p:nvSpPr>
          <p:cNvPr id="12" name="Text 9"/>
          <p:cNvSpPr/>
          <p:nvPr/>
        </p:nvSpPr>
        <p:spPr>
          <a:xfrm>
            <a:off x="6345912" y="3830122"/>
            <a:ext cx="6712506" cy="279202"/>
          </a:xfrm>
          <a:prstGeom prst="rect">
            <a:avLst/>
          </a:prstGeom>
          <a:noFill/>
          <a:ln/>
        </p:spPr>
        <p:txBody>
          <a:bodyPr wrap="none" lIns="0" tIns="0" rIns="0" bIns="0" rtlCol="0" anchor="t"/>
          <a:lstStyle/>
          <a:p>
            <a:pPr marL="342900" indent="-342900" algn="l">
              <a:lnSpc>
                <a:spcPts val="2150"/>
              </a:lnSpc>
              <a:buSzPct val="100000"/>
              <a:buChar char="•"/>
            </a:pPr>
            <a:r>
              <a:rPr lang="en-US" sz="1350" dirty="0">
                <a:solidFill>
                  <a:srgbClr val="746558"/>
                </a:solidFill>
                <a:latin typeface="Gelasio" pitchFamily="34" charset="0"/>
                <a:ea typeface="Gelasio" pitchFamily="34" charset="-122"/>
                <a:cs typeface="Gelasio" pitchFamily="34" charset="-120"/>
              </a:rPr>
              <a:t>Create accountability for progress at institutional and firm levels</a:t>
            </a:r>
            <a:endParaRPr lang="en-US" sz="1350" dirty="0"/>
          </a:p>
        </p:txBody>
      </p:sp>
      <p:sp>
        <p:nvSpPr>
          <p:cNvPr id="13" name="Text 10"/>
          <p:cNvSpPr/>
          <p:nvPr/>
        </p:nvSpPr>
        <p:spPr>
          <a:xfrm>
            <a:off x="6345912" y="4170402"/>
            <a:ext cx="6712506" cy="279202"/>
          </a:xfrm>
          <a:prstGeom prst="rect">
            <a:avLst/>
          </a:prstGeom>
          <a:noFill/>
          <a:ln/>
        </p:spPr>
        <p:txBody>
          <a:bodyPr wrap="none" lIns="0" tIns="0" rIns="0" bIns="0" rtlCol="0" anchor="t"/>
          <a:lstStyle/>
          <a:p>
            <a:pPr marL="342900" indent="-342900" algn="l">
              <a:lnSpc>
                <a:spcPts val="2150"/>
              </a:lnSpc>
              <a:buSzPct val="100000"/>
              <a:buChar char="•"/>
            </a:pPr>
            <a:r>
              <a:rPr lang="en-US" sz="1350" dirty="0">
                <a:solidFill>
                  <a:srgbClr val="746558"/>
                </a:solidFill>
                <a:latin typeface="Gelasio" pitchFamily="34" charset="0"/>
                <a:ea typeface="Gelasio" pitchFamily="34" charset="-122"/>
                <a:cs typeface="Gelasio" pitchFamily="34" charset="-120"/>
              </a:rPr>
              <a:t>Publish results to enable comparison and drive competition</a:t>
            </a:r>
            <a:endParaRPr lang="en-US" sz="1350" dirty="0"/>
          </a:p>
        </p:txBody>
      </p:sp>
      <p:sp>
        <p:nvSpPr>
          <p:cNvPr id="14" name="Text 11"/>
          <p:cNvSpPr/>
          <p:nvPr/>
        </p:nvSpPr>
        <p:spPr>
          <a:xfrm>
            <a:off x="6345912" y="4606647"/>
            <a:ext cx="6712506" cy="837605"/>
          </a:xfrm>
          <a:prstGeom prst="rect">
            <a:avLst/>
          </a:prstGeom>
          <a:noFill/>
          <a:ln/>
        </p:spPr>
        <p:txBody>
          <a:bodyPr wrap="square" lIns="0" tIns="0" rIns="0" bIns="0" rtlCol="0" anchor="t"/>
          <a:lstStyle/>
          <a:p>
            <a:pPr marL="0" indent="0" algn="l">
              <a:lnSpc>
                <a:spcPts val="2150"/>
              </a:lnSpc>
              <a:buNone/>
            </a:pPr>
            <a:r>
              <a:rPr lang="en-US" sz="1350" dirty="0">
                <a:solidFill>
                  <a:srgbClr val="746558"/>
                </a:solidFill>
                <a:latin typeface="Gelasio" pitchFamily="34" charset="0"/>
                <a:ea typeface="Gelasio" pitchFamily="34" charset="-122"/>
                <a:cs typeface="Gelasio" pitchFamily="34" charset="-120"/>
              </a:rPr>
              <a:t>The </a:t>
            </a:r>
            <a:r>
              <a:rPr lang="en-US" sz="1350" dirty="0">
                <a:solidFill>
                  <a:srgbClr val="C49F8C"/>
                </a:solidFill>
                <a:latin typeface="Gelasio" pitchFamily="34" charset="0"/>
                <a:ea typeface="Gelasio" pitchFamily="34" charset="-122"/>
                <a:cs typeface="Gelasio" pitchFamily="34" charset="-120"/>
              </a:rPr>
              <a:t>Diversity Dashboard</a:t>
            </a:r>
            <a:r>
              <a:rPr lang="en-US" sz="1350" dirty="0">
                <a:solidFill>
                  <a:srgbClr val="746558"/>
                </a:solidFill>
                <a:latin typeface="Gelasio" pitchFamily="34" charset="0"/>
                <a:ea typeface="Gelasio" pitchFamily="34" charset="-122"/>
                <a:cs typeface="Gelasio" pitchFamily="34" charset="-120"/>
              </a:rPr>
              <a:t> concept—a standardized reporting framework adopted across institutions—would enable meaningful comparison and accelerate progress through healthy competition.</a:t>
            </a:r>
            <a:endParaRPr lang="en-US" sz="1350" dirty="0"/>
          </a:p>
        </p:txBody>
      </p:sp>
      <p:sp>
        <p:nvSpPr>
          <p:cNvPr id="15" name="Text 12"/>
          <p:cNvSpPr/>
          <p:nvPr/>
        </p:nvSpPr>
        <p:spPr>
          <a:xfrm>
            <a:off x="1579483" y="6993969"/>
            <a:ext cx="11471434" cy="558403"/>
          </a:xfrm>
          <a:prstGeom prst="rect">
            <a:avLst/>
          </a:prstGeom>
          <a:noFill/>
          <a:ln/>
        </p:spPr>
        <p:txBody>
          <a:bodyPr wrap="square" lIns="0" tIns="0" rIns="0" bIns="0" rtlCol="0" anchor="t"/>
          <a:lstStyle/>
          <a:p>
            <a:pPr marL="0" indent="0" algn="l">
              <a:lnSpc>
                <a:spcPts val="2150"/>
              </a:lnSpc>
              <a:buNone/>
            </a:pPr>
            <a:r>
              <a:rPr lang="en-US" sz="1350" dirty="0">
                <a:solidFill>
                  <a:srgbClr val="746558"/>
                </a:solidFill>
                <a:latin typeface="Gelasio" pitchFamily="34" charset="0"/>
                <a:ea typeface="Gelasio" pitchFamily="34" charset="-122"/>
                <a:cs typeface="Gelasio" pitchFamily="34" charset="-120"/>
              </a:rPr>
              <a:t>Transparency serves not only accountability but also provides essential data for research on the impact of diversity on arbitral outcomes—building the empirical case for inclusion beyond moral arguments.</a:t>
            </a:r>
            <a:endParaRPr lang="en-US" sz="135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41">
    <p:spTree>
      <p:nvGrpSpPr>
        <p:cNvPr id="1" name=""/>
        <p:cNvGrpSpPr/>
        <p:nvPr/>
      </p:nvGrpSpPr>
      <p:grpSpPr>
        <a:xfrm>
          <a:off x="0" y="0"/>
          <a:ext cx="0" cy="0"/>
          <a:chOff x="0" y="0"/>
          <a:chExt cx="0" cy="0"/>
        </a:xfrm>
      </p:grpSpPr>
      <p:sp>
        <p:nvSpPr>
          <p:cNvPr id="2" name="Shape 0"/>
          <p:cNvSpPr/>
          <p:nvPr/>
        </p:nvSpPr>
        <p:spPr>
          <a:xfrm>
            <a:off x="243840" y="766763"/>
            <a:ext cx="14142720" cy="6695956"/>
          </a:xfrm>
          <a:prstGeom prst="roundRect">
            <a:avLst>
              <a:gd name="adj" fmla="val 430"/>
            </a:avLst>
          </a:prstGeom>
          <a:solidFill>
            <a:srgbClr val="F2F2F2"/>
          </a:solidFill>
          <a:ln/>
        </p:spPr>
        <p:txBody>
          <a:bodyPr/>
          <a:lstStyle/>
          <a:p>
            <a:endParaRPr lang="en-US"/>
          </a:p>
        </p:txBody>
      </p:sp>
      <p:sp>
        <p:nvSpPr>
          <p:cNvPr id="3" name="Text 1"/>
          <p:cNvSpPr/>
          <p:nvPr/>
        </p:nvSpPr>
        <p:spPr>
          <a:xfrm>
            <a:off x="1011198" y="1294328"/>
            <a:ext cx="9640014" cy="479584"/>
          </a:xfrm>
          <a:prstGeom prst="rect">
            <a:avLst/>
          </a:prstGeom>
          <a:noFill/>
          <a:ln/>
        </p:spPr>
        <p:txBody>
          <a:bodyPr wrap="none" lIns="0" tIns="0" rIns="0" bIns="0" rtlCol="0" anchor="t"/>
          <a:lstStyle/>
          <a:p>
            <a:pPr marL="0" indent="0" algn="l">
              <a:lnSpc>
                <a:spcPts val="3750"/>
              </a:lnSpc>
              <a:buNone/>
            </a:pPr>
            <a:r>
              <a:rPr lang="en-US" sz="3000" dirty="0">
                <a:solidFill>
                  <a:srgbClr val="484237"/>
                </a:solidFill>
                <a:latin typeface="Gelasio Semi Bold" pitchFamily="34" charset="0"/>
                <a:ea typeface="Gelasio Semi Bold" pitchFamily="34" charset="-122"/>
                <a:cs typeface="Gelasio Semi Bold" pitchFamily="34" charset="-120"/>
              </a:rPr>
              <a:t>The Contractual Foundation: Drafting for Diversity</a:t>
            </a:r>
            <a:endParaRPr lang="en-US" sz="3000" dirty="0"/>
          </a:p>
        </p:txBody>
      </p:sp>
      <p:sp>
        <p:nvSpPr>
          <p:cNvPr id="4" name="Text 2"/>
          <p:cNvSpPr/>
          <p:nvPr/>
        </p:nvSpPr>
        <p:spPr>
          <a:xfrm>
            <a:off x="1011198" y="1965722"/>
            <a:ext cx="6000393" cy="359688"/>
          </a:xfrm>
          <a:prstGeom prst="rect">
            <a:avLst/>
          </a:prstGeom>
          <a:noFill/>
          <a:ln/>
        </p:spPr>
        <p:txBody>
          <a:bodyPr wrap="none" lIns="0" tIns="0" rIns="0" bIns="0" rtlCol="0" anchor="t"/>
          <a:lstStyle/>
          <a:p>
            <a:pPr marL="0" indent="0" algn="l">
              <a:lnSpc>
                <a:spcPts val="2800"/>
              </a:lnSpc>
              <a:buNone/>
            </a:pPr>
            <a:r>
              <a:rPr lang="en-US" sz="2250" dirty="0">
                <a:solidFill>
                  <a:srgbClr val="484237"/>
                </a:solidFill>
                <a:latin typeface="Gelasio Semi Bold" pitchFamily="34" charset="0"/>
                <a:ea typeface="Gelasio Semi Bold" pitchFamily="34" charset="-122"/>
                <a:cs typeface="Gelasio Semi Bold" pitchFamily="34" charset="-120"/>
              </a:rPr>
              <a:t>Embedding Diversity at the Contract Stage</a:t>
            </a:r>
            <a:endParaRPr lang="en-US" sz="2250" dirty="0"/>
          </a:p>
        </p:txBody>
      </p:sp>
      <p:sp>
        <p:nvSpPr>
          <p:cNvPr id="5" name="Text 3"/>
          <p:cNvSpPr/>
          <p:nvPr/>
        </p:nvSpPr>
        <p:spPr>
          <a:xfrm>
            <a:off x="1011198" y="2613184"/>
            <a:ext cx="12608004" cy="306824"/>
          </a:xfrm>
          <a:prstGeom prst="rect">
            <a:avLst/>
          </a:prstGeom>
          <a:noFill/>
          <a:ln/>
        </p:spPr>
        <p:txBody>
          <a:bodyPr wrap="none" lIns="0" tIns="0" rIns="0" bIns="0" rtlCol="0" anchor="t"/>
          <a:lstStyle/>
          <a:p>
            <a:pPr marL="0" indent="0" algn="l">
              <a:lnSpc>
                <a:spcPts val="2400"/>
              </a:lnSpc>
              <a:buNone/>
            </a:pPr>
            <a:r>
              <a:rPr lang="en-US" sz="1500" dirty="0">
                <a:solidFill>
                  <a:srgbClr val="000000"/>
                </a:solidFill>
                <a:latin typeface="Gelasio" pitchFamily="34" charset="0"/>
                <a:ea typeface="Gelasio" pitchFamily="34" charset="-122"/>
                <a:cs typeface="Gelasio" pitchFamily="34" charset="-120"/>
              </a:rPr>
              <a:t>Parties can proactively support diversity through thoughtful contract drafting:</a:t>
            </a:r>
            <a:endParaRPr lang="en-US" sz="1500" dirty="0"/>
          </a:p>
        </p:txBody>
      </p:sp>
      <p:sp>
        <p:nvSpPr>
          <p:cNvPr id="6" name="Shape 4"/>
          <p:cNvSpPr/>
          <p:nvPr/>
        </p:nvSpPr>
        <p:spPr>
          <a:xfrm>
            <a:off x="1011198" y="3135749"/>
            <a:ext cx="4074795" cy="2447449"/>
          </a:xfrm>
          <a:prstGeom prst="roundRect">
            <a:avLst>
              <a:gd name="adj" fmla="val 1176"/>
            </a:avLst>
          </a:prstGeom>
          <a:solidFill>
            <a:srgbClr val="EEE8DD"/>
          </a:solidFill>
          <a:ln/>
        </p:spPr>
        <p:txBody>
          <a:bodyPr/>
          <a:lstStyle/>
          <a:p>
            <a:endParaRPr lang="en-US"/>
          </a:p>
        </p:txBody>
      </p:sp>
      <p:sp>
        <p:nvSpPr>
          <p:cNvPr id="7" name="Text 5"/>
          <p:cNvSpPr/>
          <p:nvPr/>
        </p:nvSpPr>
        <p:spPr>
          <a:xfrm>
            <a:off x="1203008" y="3327559"/>
            <a:ext cx="2631996" cy="299680"/>
          </a:xfrm>
          <a:prstGeom prst="rect">
            <a:avLst/>
          </a:prstGeom>
          <a:noFill/>
          <a:ln/>
        </p:spPr>
        <p:txBody>
          <a:bodyPr wrap="none" lIns="0" tIns="0" rIns="0" bIns="0" rtlCol="0" anchor="t"/>
          <a:lstStyle/>
          <a:p>
            <a:pPr marL="0" indent="0" algn="l">
              <a:lnSpc>
                <a:spcPts val="2350"/>
              </a:lnSpc>
              <a:buNone/>
            </a:pPr>
            <a:r>
              <a:rPr lang="en-US" sz="1850" dirty="0">
                <a:solidFill>
                  <a:srgbClr val="000000"/>
                </a:solidFill>
                <a:latin typeface="Gelasio Semi Bold" pitchFamily="34" charset="0"/>
                <a:ea typeface="Gelasio Semi Bold" pitchFamily="34" charset="-122"/>
                <a:cs typeface="Gelasio Semi Bold" pitchFamily="34" charset="-120"/>
              </a:rPr>
              <a:t>Institutional Selection</a:t>
            </a:r>
            <a:endParaRPr lang="en-US" sz="1850" dirty="0"/>
          </a:p>
        </p:txBody>
      </p:sp>
      <p:sp>
        <p:nvSpPr>
          <p:cNvPr id="8" name="Text 6"/>
          <p:cNvSpPr/>
          <p:nvPr/>
        </p:nvSpPr>
        <p:spPr>
          <a:xfrm>
            <a:off x="1203008" y="3742253"/>
            <a:ext cx="3691176" cy="613648"/>
          </a:xfrm>
          <a:prstGeom prst="rect">
            <a:avLst/>
          </a:prstGeom>
          <a:noFill/>
          <a:ln/>
        </p:spPr>
        <p:txBody>
          <a:bodyPr wrap="square" lIns="0" tIns="0" rIns="0" bIns="0" rtlCol="0" anchor="t"/>
          <a:lstStyle/>
          <a:p>
            <a:pPr marL="0" indent="0" algn="l">
              <a:lnSpc>
                <a:spcPts val="2400"/>
              </a:lnSpc>
              <a:buNone/>
            </a:pPr>
            <a:r>
              <a:rPr lang="en-US" sz="1500" dirty="0">
                <a:solidFill>
                  <a:srgbClr val="000000"/>
                </a:solidFill>
                <a:latin typeface="Gelasio" pitchFamily="34" charset="0"/>
                <a:ea typeface="Gelasio" pitchFamily="34" charset="-122"/>
                <a:cs typeface="Gelasio" pitchFamily="34" charset="-120"/>
              </a:rPr>
              <a:t>Choose institutions with strong diversity track records and policies</a:t>
            </a:r>
            <a:endParaRPr lang="en-US" sz="1500" dirty="0"/>
          </a:p>
        </p:txBody>
      </p:sp>
      <p:sp>
        <p:nvSpPr>
          <p:cNvPr id="9" name="Text 7"/>
          <p:cNvSpPr/>
          <p:nvPr/>
        </p:nvSpPr>
        <p:spPr>
          <a:xfrm>
            <a:off x="1203008" y="4470916"/>
            <a:ext cx="3691176" cy="613648"/>
          </a:xfrm>
          <a:prstGeom prst="rect">
            <a:avLst/>
          </a:prstGeom>
          <a:noFill/>
          <a:ln/>
        </p:spPr>
        <p:txBody>
          <a:bodyPr wrap="square" lIns="0" tIns="0" rIns="0" bIns="0" rtlCol="0" anchor="t"/>
          <a:lstStyle/>
          <a:p>
            <a:pPr marL="0" indent="0" algn="l">
              <a:lnSpc>
                <a:spcPts val="2400"/>
              </a:lnSpc>
              <a:buNone/>
            </a:pPr>
            <a:r>
              <a:rPr lang="en-US" sz="1500" dirty="0">
                <a:solidFill>
                  <a:srgbClr val="000000"/>
                </a:solidFill>
                <a:latin typeface="Gelasio" pitchFamily="34" charset="0"/>
                <a:ea typeface="Gelasio" pitchFamily="34" charset="-122"/>
                <a:cs typeface="Gelasio" pitchFamily="34" charset="-120"/>
              </a:rPr>
              <a:t>Consider institutions that publish diversity statistics and set diversity targets</a:t>
            </a:r>
            <a:endParaRPr lang="en-US" sz="1500" dirty="0"/>
          </a:p>
        </p:txBody>
      </p:sp>
      <p:sp>
        <p:nvSpPr>
          <p:cNvPr id="10" name="Shape 8"/>
          <p:cNvSpPr/>
          <p:nvPr/>
        </p:nvSpPr>
        <p:spPr>
          <a:xfrm>
            <a:off x="5277803" y="3135749"/>
            <a:ext cx="4074795" cy="2447449"/>
          </a:xfrm>
          <a:prstGeom prst="roundRect">
            <a:avLst>
              <a:gd name="adj" fmla="val 1176"/>
            </a:avLst>
          </a:prstGeom>
          <a:solidFill>
            <a:srgbClr val="EEE8DD"/>
          </a:solidFill>
          <a:ln/>
        </p:spPr>
        <p:txBody>
          <a:bodyPr/>
          <a:lstStyle/>
          <a:p>
            <a:endParaRPr lang="en-US"/>
          </a:p>
        </p:txBody>
      </p:sp>
      <p:sp>
        <p:nvSpPr>
          <p:cNvPr id="11" name="Text 9"/>
          <p:cNvSpPr/>
          <p:nvPr/>
        </p:nvSpPr>
        <p:spPr>
          <a:xfrm>
            <a:off x="5469612" y="3327559"/>
            <a:ext cx="3116818" cy="299680"/>
          </a:xfrm>
          <a:prstGeom prst="rect">
            <a:avLst/>
          </a:prstGeom>
          <a:noFill/>
          <a:ln/>
        </p:spPr>
        <p:txBody>
          <a:bodyPr wrap="none" lIns="0" tIns="0" rIns="0" bIns="0" rtlCol="0" anchor="t"/>
          <a:lstStyle/>
          <a:p>
            <a:pPr marL="0" indent="0" algn="l">
              <a:lnSpc>
                <a:spcPts val="2350"/>
              </a:lnSpc>
              <a:buNone/>
            </a:pPr>
            <a:r>
              <a:rPr lang="en-US" sz="1850" dirty="0">
                <a:solidFill>
                  <a:srgbClr val="000000"/>
                </a:solidFill>
                <a:latin typeface="Gelasio Semi Bold" pitchFamily="34" charset="0"/>
                <a:ea typeface="Gelasio Semi Bold" pitchFamily="34" charset="-122"/>
                <a:cs typeface="Gelasio Semi Bold" pitchFamily="34" charset="-120"/>
              </a:rPr>
              <a:t>Appointment Mechanisms</a:t>
            </a:r>
            <a:endParaRPr lang="en-US" sz="1850" dirty="0"/>
          </a:p>
        </p:txBody>
      </p:sp>
      <p:sp>
        <p:nvSpPr>
          <p:cNvPr id="12" name="Text 10"/>
          <p:cNvSpPr/>
          <p:nvPr/>
        </p:nvSpPr>
        <p:spPr>
          <a:xfrm>
            <a:off x="5469612" y="3742253"/>
            <a:ext cx="3691176" cy="920472"/>
          </a:xfrm>
          <a:prstGeom prst="rect">
            <a:avLst/>
          </a:prstGeom>
          <a:noFill/>
          <a:ln/>
        </p:spPr>
        <p:txBody>
          <a:bodyPr wrap="square" lIns="0" tIns="0" rIns="0" bIns="0" rtlCol="0" anchor="t"/>
          <a:lstStyle/>
          <a:p>
            <a:pPr marL="0" indent="0" algn="l">
              <a:lnSpc>
                <a:spcPts val="2400"/>
              </a:lnSpc>
              <a:buNone/>
            </a:pPr>
            <a:r>
              <a:rPr lang="en-US" sz="1500" dirty="0">
                <a:solidFill>
                  <a:srgbClr val="000000"/>
                </a:solidFill>
                <a:latin typeface="Gelasio" pitchFamily="34" charset="0"/>
                <a:ea typeface="Gelasio" pitchFamily="34" charset="-122"/>
                <a:cs typeface="Gelasio" pitchFamily="34" charset="-120"/>
              </a:rPr>
              <a:t>Design appointment procedures that encourage consideration of diverse candidates</a:t>
            </a:r>
            <a:endParaRPr lang="en-US" sz="1500" dirty="0"/>
          </a:p>
        </p:txBody>
      </p:sp>
      <p:sp>
        <p:nvSpPr>
          <p:cNvPr id="13" name="Text 11"/>
          <p:cNvSpPr/>
          <p:nvPr/>
        </p:nvSpPr>
        <p:spPr>
          <a:xfrm>
            <a:off x="5469612" y="4777740"/>
            <a:ext cx="3691176" cy="613648"/>
          </a:xfrm>
          <a:prstGeom prst="rect">
            <a:avLst/>
          </a:prstGeom>
          <a:noFill/>
          <a:ln/>
        </p:spPr>
        <p:txBody>
          <a:bodyPr wrap="square" lIns="0" tIns="0" rIns="0" bIns="0" rtlCol="0" anchor="t"/>
          <a:lstStyle/>
          <a:p>
            <a:pPr marL="0" indent="0" algn="l">
              <a:lnSpc>
                <a:spcPts val="2400"/>
              </a:lnSpc>
              <a:buNone/>
            </a:pPr>
            <a:r>
              <a:rPr lang="en-US" sz="1500" dirty="0">
                <a:solidFill>
                  <a:srgbClr val="000000"/>
                </a:solidFill>
                <a:latin typeface="Gelasio" pitchFamily="34" charset="0"/>
                <a:ea typeface="Gelasio" pitchFamily="34" charset="-122"/>
                <a:cs typeface="Gelasio" pitchFamily="34" charset="-120"/>
              </a:rPr>
              <a:t>Avoid mechanisms that concentrate appointment power in a single party</a:t>
            </a:r>
            <a:endParaRPr lang="en-US" sz="1500" dirty="0"/>
          </a:p>
        </p:txBody>
      </p:sp>
      <p:sp>
        <p:nvSpPr>
          <p:cNvPr id="14" name="Shape 12"/>
          <p:cNvSpPr/>
          <p:nvPr/>
        </p:nvSpPr>
        <p:spPr>
          <a:xfrm>
            <a:off x="9544407" y="3135749"/>
            <a:ext cx="4074795" cy="2447449"/>
          </a:xfrm>
          <a:prstGeom prst="roundRect">
            <a:avLst>
              <a:gd name="adj" fmla="val 1176"/>
            </a:avLst>
          </a:prstGeom>
          <a:solidFill>
            <a:srgbClr val="EEE8DD"/>
          </a:solidFill>
          <a:ln/>
        </p:spPr>
        <p:txBody>
          <a:bodyPr/>
          <a:lstStyle/>
          <a:p>
            <a:endParaRPr lang="en-US"/>
          </a:p>
        </p:txBody>
      </p:sp>
      <p:sp>
        <p:nvSpPr>
          <p:cNvPr id="15" name="Text 13"/>
          <p:cNvSpPr/>
          <p:nvPr/>
        </p:nvSpPr>
        <p:spPr>
          <a:xfrm>
            <a:off x="9736217" y="3327559"/>
            <a:ext cx="2398157" cy="299680"/>
          </a:xfrm>
          <a:prstGeom prst="rect">
            <a:avLst/>
          </a:prstGeom>
          <a:noFill/>
          <a:ln/>
        </p:spPr>
        <p:txBody>
          <a:bodyPr wrap="none" lIns="0" tIns="0" rIns="0" bIns="0" rtlCol="0" anchor="t"/>
          <a:lstStyle/>
          <a:p>
            <a:pPr marL="0" indent="0" algn="l">
              <a:lnSpc>
                <a:spcPts val="2350"/>
              </a:lnSpc>
              <a:buNone/>
            </a:pPr>
            <a:r>
              <a:rPr lang="en-US" sz="1850" dirty="0">
                <a:solidFill>
                  <a:srgbClr val="000000"/>
                </a:solidFill>
                <a:latin typeface="Gelasio Semi Bold" pitchFamily="34" charset="0"/>
                <a:ea typeface="Gelasio Semi Bold" pitchFamily="34" charset="-122"/>
                <a:cs typeface="Gelasio Semi Bold" pitchFamily="34" charset="-120"/>
              </a:rPr>
              <a:t>Diversity Clauses</a:t>
            </a:r>
            <a:endParaRPr lang="en-US" sz="1850" dirty="0"/>
          </a:p>
        </p:txBody>
      </p:sp>
      <p:sp>
        <p:nvSpPr>
          <p:cNvPr id="16" name="Text 14"/>
          <p:cNvSpPr/>
          <p:nvPr/>
        </p:nvSpPr>
        <p:spPr>
          <a:xfrm>
            <a:off x="9736217" y="3742253"/>
            <a:ext cx="3691176" cy="613648"/>
          </a:xfrm>
          <a:prstGeom prst="rect">
            <a:avLst/>
          </a:prstGeom>
          <a:noFill/>
          <a:ln/>
        </p:spPr>
        <p:txBody>
          <a:bodyPr wrap="square" lIns="0" tIns="0" rIns="0" bIns="0" rtlCol="0" anchor="t"/>
          <a:lstStyle/>
          <a:p>
            <a:pPr marL="0" indent="0" algn="l">
              <a:lnSpc>
                <a:spcPts val="2400"/>
              </a:lnSpc>
              <a:buNone/>
            </a:pPr>
            <a:r>
              <a:rPr lang="en-US" sz="1500" dirty="0">
                <a:solidFill>
                  <a:srgbClr val="000000"/>
                </a:solidFill>
                <a:latin typeface="Gelasio" pitchFamily="34" charset="0"/>
                <a:ea typeface="Gelasio" pitchFamily="34" charset="-122"/>
                <a:cs typeface="Gelasio" pitchFamily="34" charset="-120"/>
              </a:rPr>
              <a:t>Include express language encouraging diversity in tribunal composition</a:t>
            </a:r>
            <a:endParaRPr lang="en-US" sz="1500" dirty="0"/>
          </a:p>
        </p:txBody>
      </p:sp>
      <p:sp>
        <p:nvSpPr>
          <p:cNvPr id="17" name="Text 15"/>
          <p:cNvSpPr/>
          <p:nvPr/>
        </p:nvSpPr>
        <p:spPr>
          <a:xfrm>
            <a:off x="9736217" y="4470916"/>
            <a:ext cx="3691176" cy="613648"/>
          </a:xfrm>
          <a:prstGeom prst="rect">
            <a:avLst/>
          </a:prstGeom>
          <a:noFill/>
          <a:ln/>
        </p:spPr>
        <p:txBody>
          <a:bodyPr wrap="square" lIns="0" tIns="0" rIns="0" bIns="0" rtlCol="0" anchor="t"/>
          <a:lstStyle/>
          <a:p>
            <a:pPr marL="0" indent="0" algn="l">
              <a:lnSpc>
                <a:spcPts val="2400"/>
              </a:lnSpc>
              <a:buNone/>
            </a:pPr>
            <a:r>
              <a:rPr lang="en-US" sz="1500" dirty="0">
                <a:solidFill>
                  <a:srgbClr val="000000"/>
                </a:solidFill>
                <a:latin typeface="Gelasio" pitchFamily="34" charset="0"/>
                <a:ea typeface="Gelasio" pitchFamily="34" charset="-122"/>
                <a:cs typeface="Gelasio" pitchFamily="34" charset="-120"/>
              </a:rPr>
              <a:t>Specify consideration of diversity factors while respecting party autonomy</a:t>
            </a:r>
            <a:endParaRPr lang="en-US" sz="1500" dirty="0"/>
          </a:p>
        </p:txBody>
      </p:sp>
      <p:sp>
        <p:nvSpPr>
          <p:cNvPr id="18" name="Text 16"/>
          <p:cNvSpPr/>
          <p:nvPr/>
        </p:nvSpPr>
        <p:spPr>
          <a:xfrm>
            <a:off x="1011198" y="5798939"/>
            <a:ext cx="12608004" cy="613648"/>
          </a:xfrm>
          <a:prstGeom prst="rect">
            <a:avLst/>
          </a:prstGeom>
          <a:noFill/>
          <a:ln/>
        </p:spPr>
        <p:txBody>
          <a:bodyPr wrap="square" lIns="0" tIns="0" rIns="0" bIns="0" rtlCol="0" anchor="t"/>
          <a:lstStyle/>
          <a:p>
            <a:pPr marL="0" indent="0" algn="l">
              <a:lnSpc>
                <a:spcPts val="2400"/>
              </a:lnSpc>
              <a:buNone/>
            </a:pPr>
            <a:r>
              <a:rPr lang="en-US" sz="1500" dirty="0">
                <a:solidFill>
                  <a:srgbClr val="000000"/>
                </a:solidFill>
                <a:latin typeface="Gelasio" pitchFamily="34" charset="0"/>
                <a:ea typeface="Gelasio" pitchFamily="34" charset="-122"/>
                <a:cs typeface="Gelasio" pitchFamily="34" charset="-120"/>
              </a:rPr>
              <a:t>Sample clause: </a:t>
            </a:r>
            <a:r>
              <a:rPr lang="en-US" sz="1500" i="1" dirty="0">
                <a:solidFill>
                  <a:srgbClr val="000000"/>
                </a:solidFill>
                <a:latin typeface="Gelasio" pitchFamily="34" charset="0"/>
                <a:ea typeface="Gelasio" pitchFamily="34" charset="-122"/>
                <a:cs typeface="Gelasio" pitchFamily="34" charset="-120"/>
              </a:rPr>
              <a:t>"The parties agree that, when selecting arbitrators, they will consider qualified candidates of diverse backgrounds, including gender, nationality, age, and professional experience, with the aim of constituting a tribunal that reflects the international character of the transaction."</a:t>
            </a:r>
            <a:endParaRPr lang="en-US" sz="1500" dirty="0"/>
          </a:p>
        </p:txBody>
      </p:sp>
      <p:sp>
        <p:nvSpPr>
          <p:cNvPr id="19" name="Text 17"/>
          <p:cNvSpPr/>
          <p:nvPr/>
        </p:nvSpPr>
        <p:spPr>
          <a:xfrm>
            <a:off x="1011198" y="6628328"/>
            <a:ext cx="12608004" cy="306824"/>
          </a:xfrm>
          <a:prstGeom prst="rect">
            <a:avLst/>
          </a:prstGeom>
          <a:noFill/>
          <a:ln/>
        </p:spPr>
        <p:txBody>
          <a:bodyPr wrap="none" lIns="0" tIns="0" rIns="0" bIns="0" rtlCol="0" anchor="t"/>
          <a:lstStyle/>
          <a:p>
            <a:pPr marL="0" indent="0" algn="l">
              <a:lnSpc>
                <a:spcPts val="2400"/>
              </a:lnSpc>
              <a:buNone/>
            </a:pPr>
            <a:r>
              <a:rPr lang="en-US" sz="1500" dirty="0">
                <a:solidFill>
                  <a:srgbClr val="000000"/>
                </a:solidFill>
                <a:latin typeface="Gelasio" pitchFamily="34" charset="0"/>
                <a:ea typeface="Gelasio" pitchFamily="34" charset="-122"/>
                <a:cs typeface="Gelasio" pitchFamily="34" charset="-120"/>
              </a:rPr>
              <a:t>While such clauses are not legally binding, they establish expectations and provide a basis for diversity discussions during the appointment process.</a:t>
            </a:r>
            <a:endParaRPr lang="en-US" sz="15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name="Slide 42">
    <p:spTree>
      <p:nvGrpSpPr>
        <p:cNvPr id="1" name=""/>
        <p:cNvGrpSpPr/>
        <p:nvPr/>
      </p:nvGrpSpPr>
      <p:grpSpPr>
        <a:xfrm>
          <a:off x="0" y="0"/>
          <a:ext cx="0" cy="0"/>
          <a:chOff x="0" y="0"/>
          <a:chExt cx="0" cy="0"/>
        </a:xfrm>
      </p:grpSpPr>
      <p:sp>
        <p:nvSpPr>
          <p:cNvPr id="2" name="Shape 0"/>
          <p:cNvSpPr/>
          <p:nvPr/>
        </p:nvSpPr>
        <p:spPr>
          <a:xfrm>
            <a:off x="1350645" y="243840"/>
            <a:ext cx="11928991" cy="7771805"/>
          </a:xfrm>
          <a:prstGeom prst="roundRect">
            <a:avLst>
              <a:gd name="adj" fmla="val 312"/>
            </a:avLst>
          </a:prstGeom>
          <a:solidFill>
            <a:srgbClr val="F9F6F0"/>
          </a:solidFill>
          <a:ln/>
        </p:spPr>
        <p:txBody>
          <a:bodyPr/>
          <a:lstStyle/>
          <a:p>
            <a:endParaRPr lang="en-US"/>
          </a:p>
        </p:txBody>
      </p:sp>
      <p:sp>
        <p:nvSpPr>
          <p:cNvPr id="3" name="Text 1"/>
          <p:cNvSpPr/>
          <p:nvPr/>
        </p:nvSpPr>
        <p:spPr>
          <a:xfrm>
            <a:off x="1997869" y="688777"/>
            <a:ext cx="8198882" cy="404455"/>
          </a:xfrm>
          <a:prstGeom prst="rect">
            <a:avLst/>
          </a:prstGeom>
          <a:noFill/>
          <a:ln/>
        </p:spPr>
        <p:txBody>
          <a:bodyPr wrap="none" lIns="0" tIns="0" rIns="0" bIns="0" rtlCol="0" anchor="t"/>
          <a:lstStyle/>
          <a:p>
            <a:pPr marL="0" indent="0" algn="l">
              <a:lnSpc>
                <a:spcPts val="3150"/>
              </a:lnSpc>
              <a:buNone/>
            </a:pPr>
            <a:r>
              <a:rPr lang="en-US" sz="2500" dirty="0">
                <a:solidFill>
                  <a:srgbClr val="484237"/>
                </a:solidFill>
                <a:latin typeface="Gelasio Semi Bold" pitchFamily="34" charset="0"/>
                <a:ea typeface="Gelasio Semi Bold" pitchFamily="34" charset="-122"/>
                <a:cs typeface="Gelasio Semi Bold" pitchFamily="34" charset="-120"/>
              </a:rPr>
              <a:t>Promoting Diversity Through Expert Appointments</a:t>
            </a:r>
            <a:endParaRPr lang="en-US" sz="2500" dirty="0"/>
          </a:p>
        </p:txBody>
      </p:sp>
      <p:sp>
        <p:nvSpPr>
          <p:cNvPr id="4" name="Text 2"/>
          <p:cNvSpPr/>
          <p:nvPr/>
        </p:nvSpPr>
        <p:spPr>
          <a:xfrm>
            <a:off x="1997869" y="1437084"/>
            <a:ext cx="4187309" cy="303371"/>
          </a:xfrm>
          <a:prstGeom prst="rect">
            <a:avLst/>
          </a:prstGeom>
          <a:noFill/>
          <a:ln/>
        </p:spPr>
        <p:txBody>
          <a:bodyPr wrap="none" lIns="0" tIns="0" rIns="0" bIns="0" rtlCol="0" anchor="t"/>
          <a:lstStyle/>
          <a:p>
            <a:pPr marL="0" indent="0" algn="l">
              <a:lnSpc>
                <a:spcPts val="2350"/>
              </a:lnSpc>
              <a:buNone/>
            </a:pPr>
            <a:r>
              <a:rPr lang="en-US" sz="1900" dirty="0">
                <a:solidFill>
                  <a:srgbClr val="484237"/>
                </a:solidFill>
                <a:latin typeface="Gelasio Semi Bold" pitchFamily="34" charset="0"/>
                <a:ea typeface="Gelasio Semi Bold" pitchFamily="34" charset="-122"/>
                <a:cs typeface="Gelasio Semi Bold" pitchFamily="34" charset="-120"/>
              </a:rPr>
              <a:t>Expert Roles as Diversity Pathways</a:t>
            </a:r>
            <a:endParaRPr lang="en-US" sz="1900" dirty="0"/>
          </a:p>
        </p:txBody>
      </p:sp>
      <p:sp>
        <p:nvSpPr>
          <p:cNvPr id="5" name="Text 3"/>
          <p:cNvSpPr/>
          <p:nvPr/>
        </p:nvSpPr>
        <p:spPr>
          <a:xfrm>
            <a:off x="1997869" y="1902262"/>
            <a:ext cx="5671304" cy="258842"/>
          </a:xfrm>
          <a:prstGeom prst="rect">
            <a:avLst/>
          </a:prstGeom>
          <a:noFill/>
          <a:ln/>
        </p:spPr>
        <p:txBody>
          <a:bodyPr wrap="none" lIns="0" tIns="0" rIns="0" bIns="0" rtlCol="0" anchor="t"/>
          <a:lstStyle/>
          <a:p>
            <a:pPr marL="0" indent="0" algn="l">
              <a:lnSpc>
                <a:spcPts val="2000"/>
              </a:lnSpc>
              <a:buNone/>
            </a:pPr>
            <a:r>
              <a:rPr lang="en-US" sz="1250" dirty="0">
                <a:solidFill>
                  <a:srgbClr val="746558"/>
                </a:solidFill>
                <a:latin typeface="Gelasio" pitchFamily="34" charset="0"/>
                <a:ea typeface="Gelasio" pitchFamily="34" charset="-122"/>
                <a:cs typeface="Gelasio" pitchFamily="34" charset="-120"/>
              </a:rPr>
              <a:t>Expert appointments provide valuable opportunities to enhance diversity:</a:t>
            </a:r>
            <a:endParaRPr lang="en-US" sz="1250" dirty="0"/>
          </a:p>
        </p:txBody>
      </p:sp>
      <p:sp>
        <p:nvSpPr>
          <p:cNvPr id="6" name="Text 4"/>
          <p:cNvSpPr/>
          <p:nvPr/>
        </p:nvSpPr>
        <p:spPr>
          <a:xfrm>
            <a:off x="1997869" y="2306717"/>
            <a:ext cx="5671304" cy="517684"/>
          </a:xfrm>
          <a:prstGeom prst="rect">
            <a:avLst/>
          </a:prstGeom>
          <a:noFill/>
          <a:ln/>
        </p:spPr>
        <p:txBody>
          <a:bodyPr wrap="square" lIns="0" tIns="0" rIns="0" bIns="0" rtlCol="0" anchor="t"/>
          <a:lstStyle/>
          <a:p>
            <a:pPr marL="342900" indent="-342900" algn="l">
              <a:lnSpc>
                <a:spcPts val="2000"/>
              </a:lnSpc>
              <a:buSzPct val="100000"/>
              <a:buChar char="•"/>
            </a:pPr>
            <a:r>
              <a:rPr lang="en-US" sz="1250" dirty="0">
                <a:solidFill>
                  <a:srgbClr val="746558"/>
                </a:solidFill>
                <a:latin typeface="Gelasio" pitchFamily="34" charset="0"/>
                <a:ea typeface="Gelasio" pitchFamily="34" charset="-122"/>
                <a:cs typeface="Gelasio" pitchFamily="34" charset="-120"/>
              </a:rPr>
              <a:t>Parties have more flexibility in expert selection than in arbitrator appointments</a:t>
            </a:r>
            <a:endParaRPr lang="en-US" sz="1250" dirty="0"/>
          </a:p>
        </p:txBody>
      </p:sp>
      <p:sp>
        <p:nvSpPr>
          <p:cNvPr id="7" name="Text 5"/>
          <p:cNvSpPr/>
          <p:nvPr/>
        </p:nvSpPr>
        <p:spPr>
          <a:xfrm>
            <a:off x="1997869" y="2880955"/>
            <a:ext cx="5671304" cy="517684"/>
          </a:xfrm>
          <a:prstGeom prst="rect">
            <a:avLst/>
          </a:prstGeom>
          <a:noFill/>
          <a:ln/>
        </p:spPr>
        <p:txBody>
          <a:bodyPr wrap="square" lIns="0" tIns="0" rIns="0" bIns="0" rtlCol="0" anchor="t"/>
          <a:lstStyle/>
          <a:p>
            <a:pPr marL="342900" indent="-342900" algn="l">
              <a:lnSpc>
                <a:spcPts val="2000"/>
              </a:lnSpc>
              <a:buSzPct val="100000"/>
              <a:buChar char="•"/>
            </a:pPr>
            <a:r>
              <a:rPr lang="en-US" sz="1250" dirty="0">
                <a:solidFill>
                  <a:srgbClr val="746558"/>
                </a:solidFill>
                <a:latin typeface="Gelasio" pitchFamily="34" charset="0"/>
                <a:ea typeface="Gelasio" pitchFamily="34" charset="-122"/>
                <a:cs typeface="Gelasio" pitchFamily="34" charset="-120"/>
              </a:rPr>
              <a:t>Expert roles offer visibility and credibility that can lead to arbitrator appointments</a:t>
            </a:r>
            <a:endParaRPr lang="en-US" sz="1250" dirty="0"/>
          </a:p>
        </p:txBody>
      </p:sp>
      <p:sp>
        <p:nvSpPr>
          <p:cNvPr id="8" name="Text 6"/>
          <p:cNvSpPr/>
          <p:nvPr/>
        </p:nvSpPr>
        <p:spPr>
          <a:xfrm>
            <a:off x="1997869" y="3455194"/>
            <a:ext cx="5671304" cy="517684"/>
          </a:xfrm>
          <a:prstGeom prst="rect">
            <a:avLst/>
          </a:prstGeom>
          <a:noFill/>
          <a:ln/>
        </p:spPr>
        <p:txBody>
          <a:bodyPr wrap="square" lIns="0" tIns="0" rIns="0" bIns="0" rtlCol="0" anchor="t"/>
          <a:lstStyle/>
          <a:p>
            <a:pPr marL="342900" indent="-342900" algn="l">
              <a:lnSpc>
                <a:spcPts val="2000"/>
              </a:lnSpc>
              <a:buSzPct val="100000"/>
              <a:buChar char="•"/>
            </a:pPr>
            <a:r>
              <a:rPr lang="en-US" sz="1250" dirty="0">
                <a:solidFill>
                  <a:srgbClr val="746558"/>
                </a:solidFill>
                <a:latin typeface="Gelasio" pitchFamily="34" charset="0"/>
                <a:ea typeface="Gelasio" pitchFamily="34" charset="-122"/>
                <a:cs typeface="Gelasio" pitchFamily="34" charset="-120"/>
              </a:rPr>
              <a:t>Topic-specific expertise often creates opportunities for specialists from underrepresented groups</a:t>
            </a:r>
            <a:endParaRPr lang="en-US" sz="1250" dirty="0"/>
          </a:p>
        </p:txBody>
      </p:sp>
      <p:sp>
        <p:nvSpPr>
          <p:cNvPr id="9" name="Text 7"/>
          <p:cNvSpPr/>
          <p:nvPr/>
        </p:nvSpPr>
        <p:spPr>
          <a:xfrm>
            <a:off x="1997869" y="4029432"/>
            <a:ext cx="5671304" cy="258842"/>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746558"/>
                </a:solidFill>
                <a:latin typeface="Gelasio" pitchFamily="34" charset="0"/>
                <a:ea typeface="Gelasio" pitchFamily="34" charset="-122"/>
                <a:cs typeface="Gelasio" pitchFamily="34" charset="-120"/>
              </a:rPr>
              <a:t>Expert witness experience builds familiarity with arbitral procedures</a:t>
            </a:r>
            <a:endParaRPr lang="en-US" sz="1250" dirty="0"/>
          </a:p>
        </p:txBody>
      </p:sp>
      <p:sp>
        <p:nvSpPr>
          <p:cNvPr id="10" name="Text 8"/>
          <p:cNvSpPr/>
          <p:nvPr/>
        </p:nvSpPr>
        <p:spPr>
          <a:xfrm>
            <a:off x="1997869" y="4344829"/>
            <a:ext cx="5671304" cy="517684"/>
          </a:xfrm>
          <a:prstGeom prst="rect">
            <a:avLst/>
          </a:prstGeom>
          <a:noFill/>
          <a:ln/>
        </p:spPr>
        <p:txBody>
          <a:bodyPr wrap="square" lIns="0" tIns="0" rIns="0" bIns="0" rtlCol="0" anchor="t"/>
          <a:lstStyle/>
          <a:p>
            <a:pPr marL="342900" indent="-342900" algn="l">
              <a:lnSpc>
                <a:spcPts val="2000"/>
              </a:lnSpc>
              <a:buSzPct val="100000"/>
              <a:buChar char="•"/>
            </a:pPr>
            <a:r>
              <a:rPr lang="en-US" sz="1250" dirty="0">
                <a:solidFill>
                  <a:srgbClr val="746558"/>
                </a:solidFill>
                <a:latin typeface="Gelasio" pitchFamily="34" charset="0"/>
                <a:ea typeface="Gelasio" pitchFamily="34" charset="-122"/>
                <a:cs typeface="Gelasio" pitchFamily="34" charset="-120"/>
              </a:rPr>
              <a:t>Tribunal-appointed experts gain direct exposure to arbitrators and proceedings</a:t>
            </a:r>
            <a:endParaRPr lang="en-US" sz="1250" dirty="0"/>
          </a:p>
        </p:txBody>
      </p:sp>
      <p:sp>
        <p:nvSpPr>
          <p:cNvPr id="11" name="Text 9"/>
          <p:cNvSpPr/>
          <p:nvPr/>
        </p:nvSpPr>
        <p:spPr>
          <a:xfrm>
            <a:off x="1997869" y="5008126"/>
            <a:ext cx="5671304" cy="776526"/>
          </a:xfrm>
          <a:prstGeom prst="rect">
            <a:avLst/>
          </a:prstGeom>
          <a:noFill/>
          <a:ln/>
        </p:spPr>
        <p:txBody>
          <a:bodyPr wrap="square" lIns="0" tIns="0" rIns="0" bIns="0" rtlCol="0" anchor="t"/>
          <a:lstStyle/>
          <a:p>
            <a:pPr marL="0" indent="0" algn="l">
              <a:lnSpc>
                <a:spcPts val="2000"/>
              </a:lnSpc>
              <a:buNone/>
            </a:pPr>
            <a:r>
              <a:rPr lang="en-US" sz="1250" dirty="0">
                <a:solidFill>
                  <a:srgbClr val="746558"/>
                </a:solidFill>
                <a:latin typeface="Gelasio" pitchFamily="34" charset="0"/>
                <a:ea typeface="Gelasio" pitchFamily="34" charset="-122"/>
                <a:cs typeface="Gelasio" pitchFamily="34" charset="-120"/>
              </a:rPr>
              <a:t>Expert appointments can serve as stepping stones for practitioners from underrepresented groups, building credentials and relationships that facilitate future arbitrator appointments.</a:t>
            </a:r>
            <a:endParaRPr lang="en-US" sz="1250" dirty="0"/>
          </a:p>
        </p:txBody>
      </p:sp>
      <p:pic>
        <p:nvPicPr>
          <p:cNvPr id="12" name="Image 0" descr="preencoded.png"/>
          <p:cNvPicPr>
            <a:picLocks noChangeAspect="1"/>
          </p:cNvPicPr>
          <p:nvPr/>
        </p:nvPicPr>
        <p:blipFill>
          <a:blip r:embed="rId3"/>
          <a:stretch>
            <a:fillRect/>
          </a:stretch>
        </p:blipFill>
        <p:spPr>
          <a:xfrm>
            <a:off x="8071604" y="1457325"/>
            <a:ext cx="4568309" cy="4568309"/>
          </a:xfrm>
          <a:prstGeom prst="rect">
            <a:avLst/>
          </a:prstGeom>
        </p:spPr>
      </p:pic>
      <p:sp>
        <p:nvSpPr>
          <p:cNvPr id="13" name="Text 10"/>
          <p:cNvSpPr/>
          <p:nvPr/>
        </p:nvSpPr>
        <p:spPr>
          <a:xfrm>
            <a:off x="8071604" y="6207681"/>
            <a:ext cx="4568309" cy="517684"/>
          </a:xfrm>
          <a:prstGeom prst="rect">
            <a:avLst/>
          </a:prstGeom>
          <a:noFill/>
          <a:ln/>
        </p:spPr>
        <p:txBody>
          <a:bodyPr wrap="square" lIns="0" tIns="0" rIns="0" bIns="0" rtlCol="0" anchor="t"/>
          <a:lstStyle/>
          <a:p>
            <a:pPr marL="0" indent="0" algn="l">
              <a:lnSpc>
                <a:spcPts val="2000"/>
              </a:lnSpc>
              <a:buNone/>
            </a:pPr>
            <a:r>
              <a:rPr lang="en-US" sz="1250" dirty="0">
                <a:solidFill>
                  <a:srgbClr val="746558"/>
                </a:solidFill>
                <a:latin typeface="Gelasio" pitchFamily="34" charset="0"/>
                <a:ea typeface="Gelasio" pitchFamily="34" charset="-122"/>
                <a:cs typeface="Gelasio" pitchFamily="34" charset="-120"/>
              </a:rPr>
              <a:t>Expert roles often draw from more diverse professional backgrounds, creating natural opportunities for inclusion.</a:t>
            </a:r>
            <a:endParaRPr lang="en-US" sz="1250" dirty="0"/>
          </a:p>
        </p:txBody>
      </p:sp>
      <p:sp>
        <p:nvSpPr>
          <p:cNvPr id="14" name="Text 11"/>
          <p:cNvSpPr/>
          <p:nvPr/>
        </p:nvSpPr>
        <p:spPr>
          <a:xfrm>
            <a:off x="1997869" y="7053024"/>
            <a:ext cx="10634543" cy="517684"/>
          </a:xfrm>
          <a:prstGeom prst="rect">
            <a:avLst/>
          </a:prstGeom>
          <a:noFill/>
          <a:ln/>
        </p:spPr>
        <p:txBody>
          <a:bodyPr wrap="square" lIns="0" tIns="0" rIns="0" bIns="0" rtlCol="0" anchor="t"/>
          <a:lstStyle/>
          <a:p>
            <a:pPr marL="0" indent="0" algn="l">
              <a:lnSpc>
                <a:spcPts val="2000"/>
              </a:lnSpc>
              <a:buNone/>
            </a:pPr>
            <a:r>
              <a:rPr lang="en-US" sz="1250" dirty="0">
                <a:solidFill>
                  <a:srgbClr val="746558"/>
                </a:solidFill>
                <a:latin typeface="Gelasio" pitchFamily="34" charset="0"/>
                <a:ea typeface="Gelasio" pitchFamily="34" charset="-122"/>
                <a:cs typeface="Gelasio" pitchFamily="34" charset="-120"/>
              </a:rPr>
              <a:t>Counsel can advance diversity by intentionally considering underrepresented groups when selecting party-appointed experts, while tribunals can do the same when appointing tribunal experts—creating valuable exposure opportunities.</a:t>
            </a:r>
            <a:endParaRPr lang="en-US" sz="125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43">
    <p:spTree>
      <p:nvGrpSpPr>
        <p:cNvPr id="1" name=""/>
        <p:cNvGrpSpPr/>
        <p:nvPr/>
      </p:nvGrpSpPr>
      <p:grpSpPr>
        <a:xfrm>
          <a:off x="0" y="0"/>
          <a:ext cx="0" cy="0"/>
          <a:chOff x="0" y="0"/>
          <a:chExt cx="0" cy="0"/>
        </a:xfrm>
      </p:grpSpPr>
      <p:sp>
        <p:nvSpPr>
          <p:cNvPr id="2" name="Shape 0"/>
          <p:cNvSpPr/>
          <p:nvPr/>
        </p:nvSpPr>
        <p:spPr>
          <a:xfrm>
            <a:off x="2396966" y="243840"/>
            <a:ext cx="9836468" cy="7807523"/>
          </a:xfrm>
          <a:prstGeom prst="roundRect">
            <a:avLst>
              <a:gd name="adj" fmla="val 256"/>
            </a:avLst>
          </a:prstGeom>
          <a:solidFill>
            <a:srgbClr val="F2F2F2"/>
          </a:solidFill>
          <a:ln/>
        </p:spPr>
        <p:txBody>
          <a:bodyPr/>
          <a:lstStyle/>
          <a:p>
            <a:endParaRPr lang="en-US"/>
          </a:p>
        </p:txBody>
      </p:sp>
      <p:sp>
        <p:nvSpPr>
          <p:cNvPr id="3" name="Text 1"/>
          <p:cNvSpPr/>
          <p:nvPr/>
        </p:nvSpPr>
        <p:spPr>
          <a:xfrm>
            <a:off x="2930723" y="610791"/>
            <a:ext cx="4724281" cy="333613"/>
          </a:xfrm>
          <a:prstGeom prst="rect">
            <a:avLst/>
          </a:prstGeom>
          <a:noFill/>
          <a:ln/>
        </p:spPr>
        <p:txBody>
          <a:bodyPr wrap="none" lIns="0" tIns="0" rIns="0" bIns="0" rtlCol="0" anchor="t"/>
          <a:lstStyle/>
          <a:p>
            <a:pPr marL="0" indent="0" algn="l">
              <a:lnSpc>
                <a:spcPts val="2600"/>
              </a:lnSpc>
              <a:buNone/>
            </a:pPr>
            <a:r>
              <a:rPr lang="en-US" sz="2100" dirty="0">
                <a:solidFill>
                  <a:srgbClr val="484237"/>
                </a:solidFill>
                <a:latin typeface="Gelasio Semi Bold" pitchFamily="34" charset="0"/>
                <a:ea typeface="Gelasio Semi Bold" pitchFamily="34" charset="-122"/>
                <a:cs typeface="Gelasio Semi Bold" pitchFamily="34" charset="-120"/>
              </a:rPr>
              <a:t>Sector-Specific Diversity Challenges</a:t>
            </a:r>
            <a:endParaRPr lang="en-US" sz="2100" dirty="0"/>
          </a:p>
        </p:txBody>
      </p:sp>
      <p:pic>
        <p:nvPicPr>
          <p:cNvPr id="4" name="Image 0" descr="preencoded.png"/>
          <p:cNvPicPr>
            <a:picLocks noChangeAspect="1"/>
          </p:cNvPicPr>
          <p:nvPr/>
        </p:nvPicPr>
        <p:blipFill>
          <a:blip r:embed="rId3"/>
          <a:stretch>
            <a:fillRect/>
          </a:stretch>
        </p:blipFill>
        <p:spPr>
          <a:xfrm>
            <a:off x="2930723" y="1211223"/>
            <a:ext cx="8768953" cy="4388763"/>
          </a:xfrm>
          <a:prstGeom prst="rect">
            <a:avLst/>
          </a:prstGeom>
        </p:spPr>
      </p:pic>
      <p:sp>
        <p:nvSpPr>
          <p:cNvPr id="5" name="Text 2"/>
          <p:cNvSpPr/>
          <p:nvPr/>
        </p:nvSpPr>
        <p:spPr>
          <a:xfrm>
            <a:off x="2970237" y="3097909"/>
            <a:ext cx="1646881" cy="492750"/>
          </a:xfrm>
          <a:prstGeom prst="rect">
            <a:avLst/>
          </a:prstGeom>
          <a:noFill/>
          <a:ln/>
        </p:spPr>
        <p:txBody>
          <a:bodyPr wrap="square" lIns="0" tIns="0" rIns="0" bIns="0" rtlCol="0" anchor="t"/>
          <a:lstStyle/>
          <a:p>
            <a:pPr marL="0" indent="0" algn="ctr">
              <a:lnSpc>
                <a:spcPts val="1650"/>
              </a:lnSpc>
              <a:buNone/>
            </a:pPr>
            <a:r>
              <a:rPr lang="en-US" sz="1350" dirty="0">
                <a:solidFill>
                  <a:srgbClr val="000000"/>
                </a:solidFill>
                <a:latin typeface="Gelasio Semi Bold" pitchFamily="34" charset="0"/>
                <a:ea typeface="Gelasio Semi Bold" pitchFamily="34" charset="-122"/>
                <a:cs typeface="Gelasio Semi Bold" pitchFamily="34" charset="-120"/>
              </a:rPr>
              <a:t>Low sector inertia</a:t>
            </a:r>
            <a:endParaRPr lang="en-US" sz="1350" dirty="0"/>
          </a:p>
        </p:txBody>
      </p:sp>
      <p:sp>
        <p:nvSpPr>
          <p:cNvPr id="6" name="Text 3"/>
          <p:cNvSpPr/>
          <p:nvPr/>
        </p:nvSpPr>
        <p:spPr>
          <a:xfrm>
            <a:off x="6181327" y="5226317"/>
            <a:ext cx="2271579" cy="246375"/>
          </a:xfrm>
          <a:prstGeom prst="rect">
            <a:avLst/>
          </a:prstGeom>
          <a:noFill/>
          <a:ln/>
        </p:spPr>
        <p:txBody>
          <a:bodyPr wrap="none" lIns="0" tIns="0" rIns="0" bIns="0" rtlCol="0" anchor="t"/>
          <a:lstStyle/>
          <a:p>
            <a:pPr marL="0" indent="0" algn="ctr">
              <a:lnSpc>
                <a:spcPts val="1650"/>
              </a:lnSpc>
              <a:buNone/>
            </a:pPr>
            <a:r>
              <a:rPr lang="en-US" sz="1350" dirty="0">
                <a:solidFill>
                  <a:srgbClr val="000000"/>
                </a:solidFill>
                <a:latin typeface="Gelasio Semi Bold" pitchFamily="34" charset="0"/>
                <a:ea typeface="Gelasio Semi Bold" pitchFamily="34" charset="-122"/>
                <a:cs typeface="Gelasio Semi Bold" pitchFamily="34" charset="-120"/>
              </a:rPr>
              <a:t>Low structural barriers</a:t>
            </a:r>
            <a:endParaRPr lang="en-US" sz="1350" dirty="0"/>
          </a:p>
        </p:txBody>
      </p:sp>
      <p:sp>
        <p:nvSpPr>
          <p:cNvPr id="7" name="Text 4"/>
          <p:cNvSpPr/>
          <p:nvPr/>
        </p:nvSpPr>
        <p:spPr>
          <a:xfrm>
            <a:off x="10004522" y="3097909"/>
            <a:ext cx="1646881" cy="492750"/>
          </a:xfrm>
          <a:prstGeom prst="rect">
            <a:avLst/>
          </a:prstGeom>
          <a:noFill/>
          <a:ln/>
        </p:spPr>
        <p:txBody>
          <a:bodyPr wrap="square" lIns="0" tIns="0" rIns="0" bIns="0" rtlCol="0" anchor="t"/>
          <a:lstStyle/>
          <a:p>
            <a:pPr marL="0" indent="0" algn="ctr">
              <a:lnSpc>
                <a:spcPts val="1650"/>
              </a:lnSpc>
              <a:buNone/>
            </a:pPr>
            <a:r>
              <a:rPr lang="en-US" sz="1350" dirty="0">
                <a:solidFill>
                  <a:srgbClr val="000000"/>
                </a:solidFill>
                <a:latin typeface="Gelasio Semi Bold" pitchFamily="34" charset="0"/>
                <a:ea typeface="Gelasio Semi Bold" pitchFamily="34" charset="-122"/>
                <a:cs typeface="Gelasio Semi Bold" pitchFamily="34" charset="-120"/>
              </a:rPr>
              <a:t>High sector inertia</a:t>
            </a:r>
            <a:endParaRPr lang="en-US" sz="1350" dirty="0"/>
          </a:p>
        </p:txBody>
      </p:sp>
      <p:sp>
        <p:nvSpPr>
          <p:cNvPr id="8" name="Text 5"/>
          <p:cNvSpPr/>
          <p:nvPr/>
        </p:nvSpPr>
        <p:spPr>
          <a:xfrm>
            <a:off x="6143686" y="1391350"/>
            <a:ext cx="2337005" cy="246375"/>
          </a:xfrm>
          <a:prstGeom prst="rect">
            <a:avLst/>
          </a:prstGeom>
          <a:noFill/>
          <a:ln/>
        </p:spPr>
        <p:txBody>
          <a:bodyPr wrap="none" lIns="0" tIns="0" rIns="0" bIns="0" rtlCol="0" anchor="t"/>
          <a:lstStyle/>
          <a:p>
            <a:pPr marL="0" indent="0" algn="ctr">
              <a:lnSpc>
                <a:spcPts val="1650"/>
              </a:lnSpc>
              <a:buNone/>
            </a:pPr>
            <a:r>
              <a:rPr lang="en-US" sz="1350" dirty="0">
                <a:solidFill>
                  <a:srgbClr val="000000"/>
                </a:solidFill>
                <a:latin typeface="Gelasio Semi Bold" pitchFamily="34" charset="0"/>
                <a:ea typeface="Gelasio Semi Bold" pitchFamily="34" charset="-122"/>
                <a:cs typeface="Gelasio Semi Bold" pitchFamily="34" charset="-120"/>
              </a:rPr>
              <a:t>High structural barriers</a:t>
            </a:r>
            <a:endParaRPr lang="en-US" sz="1350" dirty="0"/>
          </a:p>
        </p:txBody>
      </p:sp>
      <p:sp>
        <p:nvSpPr>
          <p:cNvPr id="9" name="Text 6"/>
          <p:cNvSpPr/>
          <p:nvPr/>
        </p:nvSpPr>
        <p:spPr>
          <a:xfrm>
            <a:off x="5387999" y="4152395"/>
            <a:ext cx="1690681" cy="591300"/>
          </a:xfrm>
          <a:prstGeom prst="rect">
            <a:avLst/>
          </a:prstGeom>
          <a:noFill/>
          <a:ln/>
        </p:spPr>
        <p:txBody>
          <a:bodyPr wrap="square" lIns="0" tIns="0" rIns="0" bIns="0" rtlCol="0" anchor="t"/>
          <a:lstStyle/>
          <a:p>
            <a:pPr marL="0" indent="0" algn="ctr">
              <a:lnSpc>
                <a:spcPts val="1350"/>
              </a:lnSpc>
              <a:buNone/>
            </a:pPr>
            <a:r>
              <a:rPr lang="en-US" sz="1050" dirty="0">
                <a:solidFill>
                  <a:srgbClr val="000000"/>
                </a:solidFill>
                <a:latin typeface="Gelasio" pitchFamily="34" charset="0"/>
                <a:ea typeface="Gelasio" pitchFamily="34" charset="-122"/>
                <a:cs typeface="Gelasio" pitchFamily="34" charset="-120"/>
              </a:rPr>
              <a:t>Finance: Gender &amp; Background homogeneity</a:t>
            </a:r>
            <a:endParaRPr lang="en-US" sz="1050" dirty="0"/>
          </a:p>
        </p:txBody>
      </p:sp>
      <p:pic>
        <p:nvPicPr>
          <p:cNvPr id="10" name="Image 1" descr="preencoded.png"/>
          <p:cNvPicPr>
            <a:picLocks noChangeAspect="1"/>
          </p:cNvPicPr>
          <p:nvPr/>
        </p:nvPicPr>
        <p:blipFill>
          <a:blip r:embed="rId4"/>
          <a:stretch>
            <a:fillRect/>
          </a:stretch>
        </p:blipFill>
        <p:spPr>
          <a:xfrm>
            <a:off x="6059234" y="3720143"/>
            <a:ext cx="245280" cy="245280"/>
          </a:xfrm>
          <a:prstGeom prst="rect">
            <a:avLst/>
          </a:prstGeom>
        </p:spPr>
      </p:pic>
      <p:sp>
        <p:nvSpPr>
          <p:cNvPr id="11" name="Text 7"/>
          <p:cNvSpPr/>
          <p:nvPr/>
        </p:nvSpPr>
        <p:spPr>
          <a:xfrm>
            <a:off x="7709400" y="4259705"/>
            <a:ext cx="1690681" cy="394200"/>
          </a:xfrm>
          <a:prstGeom prst="rect">
            <a:avLst/>
          </a:prstGeom>
          <a:noFill/>
          <a:ln/>
        </p:spPr>
        <p:txBody>
          <a:bodyPr wrap="square" lIns="0" tIns="0" rIns="0" bIns="0" rtlCol="0" anchor="t"/>
          <a:lstStyle/>
          <a:p>
            <a:pPr marL="0" indent="0" algn="ctr">
              <a:lnSpc>
                <a:spcPts val="1350"/>
              </a:lnSpc>
              <a:buNone/>
            </a:pPr>
            <a:r>
              <a:rPr lang="en-US" sz="1050" dirty="0">
                <a:solidFill>
                  <a:srgbClr val="000000"/>
                </a:solidFill>
                <a:latin typeface="Gelasio" pitchFamily="34" charset="0"/>
                <a:ea typeface="Gelasio" pitchFamily="34" charset="-122"/>
                <a:cs typeface="Gelasio" pitchFamily="34" charset="-120"/>
              </a:rPr>
              <a:t>Technology: Age &amp; Geographic skew</a:t>
            </a:r>
            <a:endParaRPr lang="en-US" sz="1050" dirty="0"/>
          </a:p>
        </p:txBody>
      </p:sp>
      <p:pic>
        <p:nvPicPr>
          <p:cNvPr id="12" name="Image 2" descr="preencoded.png"/>
          <p:cNvPicPr>
            <a:picLocks noChangeAspect="1"/>
          </p:cNvPicPr>
          <p:nvPr/>
        </p:nvPicPr>
        <p:blipFill>
          <a:blip r:embed="rId5"/>
          <a:stretch>
            <a:fillRect/>
          </a:stretch>
        </p:blipFill>
        <p:spPr>
          <a:xfrm>
            <a:off x="8432101" y="3725344"/>
            <a:ext cx="245280" cy="245280"/>
          </a:xfrm>
          <a:prstGeom prst="rect">
            <a:avLst/>
          </a:prstGeom>
        </p:spPr>
      </p:pic>
      <p:sp>
        <p:nvSpPr>
          <p:cNvPr id="13" name="Text 8"/>
          <p:cNvSpPr/>
          <p:nvPr/>
        </p:nvSpPr>
        <p:spPr>
          <a:xfrm>
            <a:off x="7709400" y="2639104"/>
            <a:ext cx="1690681" cy="394201"/>
          </a:xfrm>
          <a:prstGeom prst="rect">
            <a:avLst/>
          </a:prstGeom>
          <a:noFill/>
          <a:ln/>
        </p:spPr>
        <p:txBody>
          <a:bodyPr wrap="square" lIns="0" tIns="0" rIns="0" bIns="0" rtlCol="0" anchor="t"/>
          <a:lstStyle/>
          <a:p>
            <a:pPr marL="0" indent="0" algn="ctr">
              <a:lnSpc>
                <a:spcPts val="1350"/>
              </a:lnSpc>
              <a:buNone/>
            </a:pPr>
            <a:r>
              <a:rPr lang="en-US" sz="1050" dirty="0">
                <a:solidFill>
                  <a:srgbClr val="000000"/>
                </a:solidFill>
                <a:latin typeface="Gelasio" pitchFamily="34" charset="0"/>
                <a:ea typeface="Gelasio" pitchFamily="34" charset="-122"/>
                <a:cs typeface="Gelasio" pitchFamily="34" charset="-120"/>
              </a:rPr>
              <a:t>Energy: Geographic &amp; Background barriers</a:t>
            </a:r>
            <a:endParaRPr lang="en-US" sz="1050" dirty="0"/>
          </a:p>
        </p:txBody>
      </p:sp>
      <p:pic>
        <p:nvPicPr>
          <p:cNvPr id="14" name="Image 3" descr="preencoded.png"/>
          <p:cNvPicPr>
            <a:picLocks noChangeAspect="1"/>
          </p:cNvPicPr>
          <p:nvPr/>
        </p:nvPicPr>
        <p:blipFill>
          <a:blip r:embed="rId6"/>
          <a:stretch>
            <a:fillRect/>
          </a:stretch>
        </p:blipFill>
        <p:spPr>
          <a:xfrm>
            <a:off x="8432101" y="2104743"/>
            <a:ext cx="245280" cy="245280"/>
          </a:xfrm>
          <a:prstGeom prst="rect">
            <a:avLst/>
          </a:prstGeom>
        </p:spPr>
      </p:pic>
      <p:sp>
        <p:nvSpPr>
          <p:cNvPr id="15" name="Text 9"/>
          <p:cNvSpPr/>
          <p:nvPr/>
        </p:nvSpPr>
        <p:spPr>
          <a:xfrm>
            <a:off x="5335439" y="2639104"/>
            <a:ext cx="1690681" cy="394201"/>
          </a:xfrm>
          <a:prstGeom prst="rect">
            <a:avLst/>
          </a:prstGeom>
          <a:noFill/>
          <a:ln/>
        </p:spPr>
        <p:txBody>
          <a:bodyPr wrap="square" lIns="0" tIns="0" rIns="0" bIns="0" rtlCol="0" anchor="t"/>
          <a:lstStyle/>
          <a:p>
            <a:pPr marL="0" indent="0" algn="ctr">
              <a:lnSpc>
                <a:spcPts val="1350"/>
              </a:lnSpc>
              <a:buNone/>
            </a:pPr>
            <a:r>
              <a:rPr lang="en-US" sz="1050" dirty="0">
                <a:solidFill>
                  <a:srgbClr val="000000"/>
                </a:solidFill>
                <a:latin typeface="Gelasio" pitchFamily="34" charset="0"/>
                <a:ea typeface="Gelasio" pitchFamily="34" charset="-122"/>
                <a:cs typeface="Gelasio" pitchFamily="34" charset="-120"/>
              </a:rPr>
              <a:t>Construction: Gender &amp; Age gaps</a:t>
            </a:r>
            <a:endParaRPr lang="en-US" sz="1050" dirty="0"/>
          </a:p>
        </p:txBody>
      </p:sp>
      <p:pic>
        <p:nvPicPr>
          <p:cNvPr id="16" name="Image 4" descr="preencoded.png"/>
          <p:cNvPicPr>
            <a:picLocks noChangeAspect="1"/>
          </p:cNvPicPr>
          <p:nvPr/>
        </p:nvPicPr>
        <p:blipFill>
          <a:blip r:embed="rId7"/>
          <a:stretch>
            <a:fillRect/>
          </a:stretch>
        </p:blipFill>
        <p:spPr>
          <a:xfrm>
            <a:off x="6058139" y="2104743"/>
            <a:ext cx="245280" cy="245280"/>
          </a:xfrm>
          <a:prstGeom prst="rect">
            <a:avLst/>
          </a:prstGeom>
        </p:spPr>
      </p:pic>
      <p:sp>
        <p:nvSpPr>
          <p:cNvPr id="17" name="Text 10"/>
          <p:cNvSpPr/>
          <p:nvPr/>
        </p:nvSpPr>
        <p:spPr>
          <a:xfrm>
            <a:off x="2930723" y="5750004"/>
            <a:ext cx="8768953" cy="213479"/>
          </a:xfrm>
          <a:prstGeom prst="rect">
            <a:avLst/>
          </a:prstGeom>
          <a:noFill/>
          <a:ln/>
        </p:spPr>
        <p:txBody>
          <a:bodyPr wrap="none" lIns="0" tIns="0" rIns="0" bIns="0" rtlCol="0" anchor="t"/>
          <a:lstStyle/>
          <a:p>
            <a:pPr marL="0" indent="0" algn="l">
              <a:lnSpc>
                <a:spcPts val="1650"/>
              </a:lnSpc>
              <a:buNone/>
            </a:pPr>
            <a:endParaRPr lang="en-US" sz="1050" dirty="0"/>
          </a:p>
        </p:txBody>
      </p:sp>
      <p:sp>
        <p:nvSpPr>
          <p:cNvPr id="18" name="Text 11"/>
          <p:cNvSpPr/>
          <p:nvPr/>
        </p:nvSpPr>
        <p:spPr>
          <a:xfrm>
            <a:off x="2930723" y="6113502"/>
            <a:ext cx="8768953" cy="213479"/>
          </a:xfrm>
          <a:prstGeom prst="rect">
            <a:avLst/>
          </a:prstGeom>
          <a:noFill/>
          <a:ln/>
        </p:spPr>
        <p:txBody>
          <a:bodyPr wrap="none" lIns="0" tIns="0" rIns="0" bIns="0" rtlCol="0" anchor="t"/>
          <a:lstStyle/>
          <a:p>
            <a:pPr algn="l">
              <a:lnSpc>
                <a:spcPts val="1650"/>
              </a:lnSpc>
              <a:buSzPct val="100000"/>
            </a:pPr>
            <a:endParaRPr lang="en-US" sz="1050" dirty="0"/>
          </a:p>
        </p:txBody>
      </p:sp>
      <p:sp>
        <p:nvSpPr>
          <p:cNvPr id="19" name="Text 12"/>
          <p:cNvSpPr/>
          <p:nvPr/>
        </p:nvSpPr>
        <p:spPr>
          <a:xfrm>
            <a:off x="2930723" y="6373654"/>
            <a:ext cx="8768953" cy="213479"/>
          </a:xfrm>
          <a:prstGeom prst="rect">
            <a:avLst/>
          </a:prstGeom>
          <a:noFill/>
          <a:ln/>
        </p:spPr>
        <p:txBody>
          <a:bodyPr wrap="none" lIns="0" tIns="0" rIns="0" bIns="0" rtlCol="0" anchor="t"/>
          <a:lstStyle/>
          <a:p>
            <a:pPr marL="342900" indent="-342900" algn="l">
              <a:lnSpc>
                <a:spcPts val="1650"/>
              </a:lnSpc>
              <a:buSzPct val="100000"/>
              <a:buChar char="•"/>
            </a:pPr>
            <a:endParaRPr lang="en-US" sz="1050" dirty="0"/>
          </a:p>
        </p:txBody>
      </p:sp>
      <p:sp>
        <p:nvSpPr>
          <p:cNvPr id="20" name="Text 13"/>
          <p:cNvSpPr/>
          <p:nvPr/>
        </p:nvSpPr>
        <p:spPr>
          <a:xfrm>
            <a:off x="2930723" y="6633805"/>
            <a:ext cx="8768953" cy="213479"/>
          </a:xfrm>
          <a:prstGeom prst="rect">
            <a:avLst/>
          </a:prstGeom>
          <a:noFill/>
          <a:ln/>
        </p:spPr>
        <p:txBody>
          <a:bodyPr wrap="none" lIns="0" tIns="0" rIns="0" bIns="0" rtlCol="0" anchor="t"/>
          <a:lstStyle/>
          <a:p>
            <a:pPr marL="342900" indent="-342900" algn="l">
              <a:lnSpc>
                <a:spcPts val="1650"/>
              </a:lnSpc>
              <a:buSzPct val="100000"/>
              <a:buChar char="•"/>
            </a:pPr>
            <a:endParaRPr lang="en-US" sz="1050" dirty="0"/>
          </a:p>
        </p:txBody>
      </p:sp>
      <p:sp>
        <p:nvSpPr>
          <p:cNvPr id="21" name="Text 14"/>
          <p:cNvSpPr/>
          <p:nvPr/>
        </p:nvSpPr>
        <p:spPr>
          <a:xfrm>
            <a:off x="2930723" y="6893957"/>
            <a:ext cx="8768953" cy="213479"/>
          </a:xfrm>
          <a:prstGeom prst="rect">
            <a:avLst/>
          </a:prstGeom>
          <a:noFill/>
          <a:ln/>
        </p:spPr>
        <p:txBody>
          <a:bodyPr wrap="none" lIns="0" tIns="0" rIns="0" bIns="0" rtlCol="0" anchor="t"/>
          <a:lstStyle/>
          <a:p>
            <a:pPr marL="342900" indent="-342900" algn="l">
              <a:lnSpc>
                <a:spcPts val="1650"/>
              </a:lnSpc>
              <a:buSzPct val="100000"/>
              <a:buChar char="•"/>
            </a:pPr>
            <a:endParaRPr lang="en-US" sz="1050" dirty="0"/>
          </a:p>
        </p:txBody>
      </p:sp>
      <p:sp>
        <p:nvSpPr>
          <p:cNvPr id="22" name="Text 15"/>
          <p:cNvSpPr/>
          <p:nvPr/>
        </p:nvSpPr>
        <p:spPr>
          <a:xfrm>
            <a:off x="2930723" y="7257455"/>
            <a:ext cx="8768953" cy="426958"/>
          </a:xfrm>
          <a:prstGeom prst="rect">
            <a:avLst/>
          </a:prstGeom>
          <a:noFill/>
          <a:ln/>
        </p:spPr>
        <p:txBody>
          <a:bodyPr wrap="square" lIns="0" tIns="0" rIns="0" bIns="0" rtlCol="0" anchor="t"/>
          <a:lstStyle/>
          <a:p>
            <a:pPr marL="0" indent="0" algn="l">
              <a:lnSpc>
                <a:spcPts val="1650"/>
              </a:lnSpc>
              <a:buNone/>
            </a:pPr>
            <a:endParaRPr lang="en-US" sz="10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1900357" y="243840"/>
            <a:ext cx="10829568" cy="7791569"/>
          </a:xfrm>
          <a:prstGeom prst="roundRect">
            <a:avLst>
              <a:gd name="adj" fmla="val 283"/>
            </a:avLst>
          </a:prstGeom>
          <a:solidFill>
            <a:srgbClr val="F9F6F0"/>
          </a:solidFill>
          <a:ln/>
        </p:spPr>
        <p:txBody>
          <a:bodyPr/>
          <a:lstStyle/>
          <a:p>
            <a:endParaRPr lang="en-US"/>
          </a:p>
        </p:txBody>
      </p:sp>
      <p:sp>
        <p:nvSpPr>
          <p:cNvPr id="3" name="Text 1"/>
          <p:cNvSpPr/>
          <p:nvPr/>
        </p:nvSpPr>
        <p:spPr>
          <a:xfrm>
            <a:off x="2487930" y="647819"/>
            <a:ext cx="5628799" cy="367308"/>
          </a:xfrm>
          <a:prstGeom prst="rect">
            <a:avLst/>
          </a:prstGeom>
          <a:noFill/>
          <a:ln/>
        </p:spPr>
        <p:txBody>
          <a:bodyPr wrap="none" lIns="0" tIns="0" rIns="0" bIns="0" rtlCol="0" anchor="t"/>
          <a:lstStyle/>
          <a:p>
            <a:pPr marL="0" indent="0" algn="l">
              <a:lnSpc>
                <a:spcPts val="2850"/>
              </a:lnSpc>
              <a:buNone/>
            </a:pPr>
            <a:r>
              <a:rPr lang="en-US" sz="2300" dirty="0">
                <a:solidFill>
                  <a:srgbClr val="484237"/>
                </a:solidFill>
                <a:latin typeface="Gelasio Semi Bold" pitchFamily="34" charset="0"/>
                <a:ea typeface="Gelasio Semi Bold" pitchFamily="34" charset="-122"/>
                <a:cs typeface="Gelasio Semi Bold" pitchFamily="34" charset="-120"/>
              </a:rPr>
              <a:t>Evidence &amp; Fact-Finding Enhancement</a:t>
            </a:r>
            <a:endParaRPr lang="en-US" sz="2300" dirty="0"/>
          </a:p>
        </p:txBody>
      </p:sp>
      <p:sp>
        <p:nvSpPr>
          <p:cNvPr id="4" name="Text 2"/>
          <p:cNvSpPr/>
          <p:nvPr/>
        </p:nvSpPr>
        <p:spPr>
          <a:xfrm>
            <a:off x="2487930" y="1327190"/>
            <a:ext cx="4647962" cy="550783"/>
          </a:xfrm>
          <a:prstGeom prst="rect">
            <a:avLst/>
          </a:prstGeom>
          <a:noFill/>
          <a:ln/>
        </p:spPr>
        <p:txBody>
          <a:bodyPr wrap="square" lIns="0" tIns="0" rIns="0" bIns="0" rtlCol="0" anchor="t"/>
          <a:lstStyle/>
          <a:p>
            <a:pPr marL="0" indent="0" algn="l">
              <a:lnSpc>
                <a:spcPts val="2150"/>
              </a:lnSpc>
              <a:buNone/>
            </a:pPr>
            <a:r>
              <a:rPr lang="en-US" sz="1700" dirty="0">
                <a:solidFill>
                  <a:srgbClr val="484237"/>
                </a:solidFill>
                <a:latin typeface="Gelasio Semi Bold" pitchFamily="34" charset="0"/>
                <a:ea typeface="Gelasio Semi Bold" pitchFamily="34" charset="-122"/>
                <a:cs typeface="Gelasio Semi Bold" pitchFamily="34" charset="-120"/>
              </a:rPr>
              <a:t>How Diverse Tribunals Improve Fact-Finding</a:t>
            </a:r>
            <a:endParaRPr lang="en-US" sz="1700" dirty="0"/>
          </a:p>
        </p:txBody>
      </p:sp>
      <p:sp>
        <p:nvSpPr>
          <p:cNvPr id="5" name="Text 3"/>
          <p:cNvSpPr/>
          <p:nvPr/>
        </p:nvSpPr>
        <p:spPr>
          <a:xfrm>
            <a:off x="2487930" y="2024777"/>
            <a:ext cx="4647962" cy="470059"/>
          </a:xfrm>
          <a:prstGeom prst="rect">
            <a:avLst/>
          </a:prstGeom>
          <a:noFill/>
          <a:ln/>
        </p:spPr>
        <p:txBody>
          <a:bodyPr wrap="square" lIns="0" tIns="0" rIns="0" bIns="0" rtlCol="0" anchor="t"/>
          <a:lstStyle/>
          <a:p>
            <a:pPr marL="342900" indent="-342900" algn="l">
              <a:lnSpc>
                <a:spcPts val="1850"/>
              </a:lnSpc>
              <a:buSzPct val="100000"/>
              <a:buChar char="•"/>
            </a:pPr>
            <a:r>
              <a:rPr lang="en-US" sz="1150" dirty="0">
                <a:solidFill>
                  <a:srgbClr val="746558"/>
                </a:solidFill>
                <a:latin typeface="Gelasio" pitchFamily="34" charset="0"/>
                <a:ea typeface="Gelasio" pitchFamily="34" charset="-122"/>
                <a:cs typeface="Gelasio" pitchFamily="34" charset="-120"/>
              </a:rPr>
              <a:t>Cultural and sectoral lenses shape how tribunals weigh testimony, industry usages, and interpret silence in records</a:t>
            </a:r>
            <a:endParaRPr lang="en-US" sz="1150" dirty="0"/>
          </a:p>
        </p:txBody>
      </p:sp>
      <p:sp>
        <p:nvSpPr>
          <p:cNvPr id="6" name="Text 4"/>
          <p:cNvSpPr/>
          <p:nvPr/>
        </p:nvSpPr>
        <p:spPr>
          <a:xfrm>
            <a:off x="2487930" y="2546152"/>
            <a:ext cx="4647962" cy="470059"/>
          </a:xfrm>
          <a:prstGeom prst="rect">
            <a:avLst/>
          </a:prstGeom>
          <a:noFill/>
          <a:ln/>
        </p:spPr>
        <p:txBody>
          <a:bodyPr wrap="square" lIns="0" tIns="0" rIns="0" bIns="0" rtlCol="0" anchor="t"/>
          <a:lstStyle/>
          <a:p>
            <a:pPr marL="342900" indent="-342900" algn="l">
              <a:lnSpc>
                <a:spcPts val="1850"/>
              </a:lnSpc>
              <a:buSzPct val="100000"/>
              <a:buChar char="•"/>
            </a:pPr>
            <a:r>
              <a:rPr lang="en-US" sz="1150" dirty="0">
                <a:solidFill>
                  <a:srgbClr val="746558"/>
                </a:solidFill>
                <a:latin typeface="Gelasio" pitchFamily="34" charset="0"/>
                <a:ea typeface="Gelasio" pitchFamily="34" charset="-122"/>
                <a:cs typeface="Gelasio" pitchFamily="34" charset="-120"/>
              </a:rPr>
              <a:t>Mixed panels interrogate assumptions from multiple directions, reducing blind spots</a:t>
            </a:r>
            <a:endParaRPr lang="en-US" sz="1150" dirty="0"/>
          </a:p>
        </p:txBody>
      </p:sp>
      <p:sp>
        <p:nvSpPr>
          <p:cNvPr id="7" name="Text 5"/>
          <p:cNvSpPr/>
          <p:nvPr/>
        </p:nvSpPr>
        <p:spPr>
          <a:xfrm>
            <a:off x="2487930" y="3067526"/>
            <a:ext cx="4647962" cy="470059"/>
          </a:xfrm>
          <a:prstGeom prst="rect">
            <a:avLst/>
          </a:prstGeom>
          <a:noFill/>
          <a:ln/>
        </p:spPr>
        <p:txBody>
          <a:bodyPr wrap="square" lIns="0" tIns="0" rIns="0" bIns="0" rtlCol="0" anchor="t"/>
          <a:lstStyle/>
          <a:p>
            <a:pPr marL="342900" indent="-342900" algn="l">
              <a:lnSpc>
                <a:spcPts val="1850"/>
              </a:lnSpc>
              <a:buSzPct val="100000"/>
              <a:buChar char="•"/>
            </a:pPr>
            <a:r>
              <a:rPr lang="en-US" sz="1150" dirty="0">
                <a:solidFill>
                  <a:srgbClr val="746558"/>
                </a:solidFill>
                <a:latin typeface="Gelasio" pitchFamily="34" charset="0"/>
                <a:ea typeface="Gelasio" pitchFamily="34" charset="-122"/>
                <a:cs typeface="Gelasio" pitchFamily="34" charset="-120"/>
              </a:rPr>
              <a:t>Heterogeneous knowledge backgrounds lead to more robust findings of fact</a:t>
            </a:r>
            <a:endParaRPr lang="en-US" sz="1150" dirty="0"/>
          </a:p>
        </p:txBody>
      </p:sp>
      <p:sp>
        <p:nvSpPr>
          <p:cNvPr id="8" name="Text 6"/>
          <p:cNvSpPr/>
          <p:nvPr/>
        </p:nvSpPr>
        <p:spPr>
          <a:xfrm>
            <a:off x="2487930" y="3588901"/>
            <a:ext cx="4647962" cy="470059"/>
          </a:xfrm>
          <a:prstGeom prst="rect">
            <a:avLst/>
          </a:prstGeom>
          <a:noFill/>
          <a:ln/>
        </p:spPr>
        <p:txBody>
          <a:bodyPr wrap="square" lIns="0" tIns="0" rIns="0" bIns="0" rtlCol="0" anchor="t"/>
          <a:lstStyle/>
          <a:p>
            <a:pPr marL="342900" indent="-342900" algn="l">
              <a:lnSpc>
                <a:spcPts val="1850"/>
              </a:lnSpc>
              <a:buSzPct val="100000"/>
              <a:buChar char="•"/>
            </a:pPr>
            <a:r>
              <a:rPr lang="en-US" sz="1150" dirty="0">
                <a:solidFill>
                  <a:srgbClr val="746558"/>
                </a:solidFill>
                <a:latin typeface="Gelasio" pitchFamily="34" charset="0"/>
                <a:ea typeface="Gelasio" pitchFamily="34" charset="-122"/>
                <a:cs typeface="Gelasio" pitchFamily="34" charset="-120"/>
              </a:rPr>
              <a:t>Different life experiences enable scrutiny of implicit biases in witness credibility assessment</a:t>
            </a:r>
            <a:endParaRPr lang="en-US" sz="1150" dirty="0"/>
          </a:p>
        </p:txBody>
      </p:sp>
      <p:pic>
        <p:nvPicPr>
          <p:cNvPr id="9" name="Image 0" descr="preencoded.png"/>
          <p:cNvPicPr>
            <a:picLocks noChangeAspect="1"/>
          </p:cNvPicPr>
          <p:nvPr/>
        </p:nvPicPr>
        <p:blipFill>
          <a:blip r:embed="rId3"/>
          <a:stretch>
            <a:fillRect/>
          </a:stretch>
        </p:blipFill>
        <p:spPr>
          <a:xfrm>
            <a:off x="7501890" y="1345644"/>
            <a:ext cx="4647962" cy="4647962"/>
          </a:xfrm>
          <a:prstGeom prst="rect">
            <a:avLst/>
          </a:prstGeom>
        </p:spPr>
      </p:pic>
      <p:sp>
        <p:nvSpPr>
          <p:cNvPr id="10" name="Text 7"/>
          <p:cNvSpPr/>
          <p:nvPr/>
        </p:nvSpPr>
        <p:spPr>
          <a:xfrm>
            <a:off x="7501890" y="6158865"/>
            <a:ext cx="4647962" cy="705088"/>
          </a:xfrm>
          <a:prstGeom prst="rect">
            <a:avLst/>
          </a:prstGeom>
          <a:noFill/>
          <a:ln/>
        </p:spPr>
        <p:txBody>
          <a:bodyPr wrap="square" lIns="0" tIns="0" rIns="0" bIns="0" rtlCol="0" anchor="t"/>
          <a:lstStyle/>
          <a:p>
            <a:pPr marL="0" indent="0" algn="l">
              <a:lnSpc>
                <a:spcPts val="1850"/>
              </a:lnSpc>
              <a:buNone/>
            </a:pPr>
            <a:r>
              <a:rPr lang="en-US" sz="1150" dirty="0">
                <a:solidFill>
                  <a:srgbClr val="746558"/>
                </a:solidFill>
                <a:latin typeface="Gelasio" pitchFamily="34" charset="0"/>
                <a:ea typeface="Gelasio" pitchFamily="34" charset="-122"/>
                <a:cs typeface="Gelasio" pitchFamily="34" charset="-120"/>
              </a:rPr>
              <a:t>Tribunals composed of members with varied backgrounds are better equipped to understand nuanced cultural contexts and industry-specific practices that may be critical to resolving disputes.</a:t>
            </a:r>
            <a:endParaRPr lang="en-US" sz="1150" dirty="0"/>
          </a:p>
        </p:txBody>
      </p:sp>
      <p:sp>
        <p:nvSpPr>
          <p:cNvPr id="11" name="Text 8"/>
          <p:cNvSpPr/>
          <p:nvPr/>
        </p:nvSpPr>
        <p:spPr>
          <a:xfrm>
            <a:off x="2487930" y="7161371"/>
            <a:ext cx="9654421" cy="470059"/>
          </a:xfrm>
          <a:prstGeom prst="rect">
            <a:avLst/>
          </a:prstGeom>
          <a:noFill/>
          <a:ln/>
        </p:spPr>
        <p:txBody>
          <a:bodyPr wrap="square" lIns="0" tIns="0" rIns="0" bIns="0" rtlCol="0" anchor="t"/>
          <a:lstStyle/>
          <a:p>
            <a:pPr marL="0" indent="0" algn="l">
              <a:lnSpc>
                <a:spcPts val="1850"/>
              </a:lnSpc>
              <a:buNone/>
            </a:pPr>
            <a:r>
              <a:rPr lang="en-US" sz="1150" dirty="0">
                <a:solidFill>
                  <a:srgbClr val="746558"/>
                </a:solidFill>
                <a:latin typeface="Gelasio" pitchFamily="34" charset="0"/>
                <a:ea typeface="Gelasio" pitchFamily="34" charset="-122"/>
                <a:cs typeface="Gelasio" pitchFamily="34" charset="-120"/>
              </a:rPr>
              <a:t>The causality between diverse backgrounds and quality of reasoning elevates the justification quality and ultimately enhances award acceptability across different legal cultures and traditions.</a:t>
            </a:r>
            <a:endParaRPr lang="en-US" sz="115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44">
    <p:spTree>
      <p:nvGrpSpPr>
        <p:cNvPr id="1" name=""/>
        <p:cNvGrpSpPr/>
        <p:nvPr/>
      </p:nvGrpSpPr>
      <p:grpSpPr>
        <a:xfrm>
          <a:off x="0" y="0"/>
          <a:ext cx="0" cy="0"/>
          <a:chOff x="0" y="0"/>
          <a:chExt cx="0" cy="0"/>
        </a:xfrm>
      </p:grpSpPr>
      <p:sp>
        <p:nvSpPr>
          <p:cNvPr id="2" name="Shape 0"/>
          <p:cNvSpPr/>
          <p:nvPr/>
        </p:nvSpPr>
        <p:spPr>
          <a:xfrm>
            <a:off x="269915" y="243840"/>
            <a:ext cx="14090452" cy="7744897"/>
          </a:xfrm>
          <a:prstGeom prst="roundRect">
            <a:avLst>
              <a:gd name="adj" fmla="val 370"/>
            </a:avLst>
          </a:prstGeom>
          <a:solidFill>
            <a:srgbClr val="F9F6F0"/>
          </a:solidFill>
          <a:ln/>
        </p:spPr>
        <p:txBody>
          <a:bodyPr/>
          <a:lstStyle/>
          <a:p>
            <a:endParaRPr lang="en-US"/>
          </a:p>
        </p:txBody>
      </p:sp>
      <p:sp>
        <p:nvSpPr>
          <p:cNvPr id="3" name="Text 1"/>
          <p:cNvSpPr/>
          <p:nvPr/>
        </p:nvSpPr>
        <p:spPr>
          <a:xfrm>
            <a:off x="1034415" y="769501"/>
            <a:ext cx="8486775" cy="477798"/>
          </a:xfrm>
          <a:prstGeom prst="rect">
            <a:avLst/>
          </a:prstGeom>
          <a:noFill/>
          <a:ln/>
        </p:spPr>
        <p:txBody>
          <a:bodyPr wrap="none" lIns="0" tIns="0" rIns="0" bIns="0" rtlCol="0" anchor="t"/>
          <a:lstStyle/>
          <a:p>
            <a:pPr marL="0" indent="0" algn="l">
              <a:lnSpc>
                <a:spcPts val="3750"/>
              </a:lnSpc>
              <a:buNone/>
            </a:pPr>
            <a:r>
              <a:rPr lang="en-US" sz="3000" dirty="0">
                <a:solidFill>
                  <a:srgbClr val="484237"/>
                </a:solidFill>
                <a:latin typeface="Gelasio Semi Bold" pitchFamily="34" charset="0"/>
                <a:ea typeface="Gelasio Semi Bold" pitchFamily="34" charset="-122"/>
                <a:cs typeface="Gelasio Semi Bold" pitchFamily="34" charset="-120"/>
              </a:rPr>
              <a:t>The Role of Academia in Enhancing Diversity</a:t>
            </a:r>
            <a:endParaRPr lang="en-US" sz="3000" dirty="0"/>
          </a:p>
        </p:txBody>
      </p:sp>
      <p:pic>
        <p:nvPicPr>
          <p:cNvPr id="4" name="Image 0" descr="preencoded.png"/>
          <p:cNvPicPr>
            <a:picLocks noChangeAspect="1"/>
          </p:cNvPicPr>
          <p:nvPr/>
        </p:nvPicPr>
        <p:blipFill>
          <a:blip r:embed="rId3"/>
          <a:stretch>
            <a:fillRect/>
          </a:stretch>
        </p:blipFill>
        <p:spPr>
          <a:xfrm>
            <a:off x="1034415" y="1677353"/>
            <a:ext cx="5396151" cy="3960733"/>
          </a:xfrm>
          <a:prstGeom prst="rect">
            <a:avLst/>
          </a:prstGeom>
        </p:spPr>
      </p:pic>
      <p:sp>
        <p:nvSpPr>
          <p:cNvPr id="5" name="Text 2"/>
          <p:cNvSpPr/>
          <p:nvPr/>
        </p:nvSpPr>
        <p:spPr>
          <a:xfrm>
            <a:off x="1034415" y="5853113"/>
            <a:ext cx="5396151" cy="611505"/>
          </a:xfrm>
          <a:prstGeom prst="rect">
            <a:avLst/>
          </a:prstGeom>
          <a:noFill/>
          <a:ln/>
        </p:spPr>
        <p:txBody>
          <a:bodyPr wrap="square" lIns="0" tIns="0" rIns="0" bIns="0" rtlCol="0" anchor="t"/>
          <a:lstStyle/>
          <a:p>
            <a:pPr marL="0" indent="0" algn="l">
              <a:lnSpc>
                <a:spcPts val="2400"/>
              </a:lnSpc>
              <a:buNone/>
            </a:pPr>
            <a:r>
              <a:rPr lang="en-US" sz="1500" dirty="0">
                <a:solidFill>
                  <a:srgbClr val="746558"/>
                </a:solidFill>
                <a:latin typeface="Gelasio" pitchFamily="34" charset="0"/>
                <a:ea typeface="Gelasio" pitchFamily="34" charset="-122"/>
                <a:cs typeface="Gelasio" pitchFamily="34" charset="-120"/>
              </a:rPr>
              <a:t>Academic institutions shape the future arbitration landscape through their teaching, research, and thought leadership.</a:t>
            </a:r>
            <a:endParaRPr lang="en-US" sz="1500" dirty="0"/>
          </a:p>
        </p:txBody>
      </p:sp>
      <p:sp>
        <p:nvSpPr>
          <p:cNvPr id="6" name="Text 3"/>
          <p:cNvSpPr/>
          <p:nvPr/>
        </p:nvSpPr>
        <p:spPr>
          <a:xfrm>
            <a:off x="6904434" y="1653421"/>
            <a:ext cx="5131713" cy="358378"/>
          </a:xfrm>
          <a:prstGeom prst="rect">
            <a:avLst/>
          </a:prstGeom>
          <a:noFill/>
          <a:ln/>
        </p:spPr>
        <p:txBody>
          <a:bodyPr wrap="none" lIns="0" tIns="0" rIns="0" bIns="0" rtlCol="0" anchor="t"/>
          <a:lstStyle/>
          <a:p>
            <a:pPr marL="0" indent="0" algn="l">
              <a:lnSpc>
                <a:spcPts val="2800"/>
              </a:lnSpc>
              <a:buNone/>
            </a:pPr>
            <a:r>
              <a:rPr lang="en-US" sz="2250" dirty="0">
                <a:solidFill>
                  <a:srgbClr val="484237"/>
                </a:solidFill>
                <a:latin typeface="Gelasio Semi Bold" pitchFamily="34" charset="0"/>
                <a:ea typeface="Gelasio Semi Bold" pitchFamily="34" charset="-122"/>
                <a:cs typeface="Gelasio Semi Bold" pitchFamily="34" charset="-120"/>
              </a:rPr>
              <a:t>Academic Contributions to Diversity</a:t>
            </a:r>
            <a:endParaRPr lang="en-US" sz="2250" dirty="0"/>
          </a:p>
        </p:txBody>
      </p:sp>
      <p:sp>
        <p:nvSpPr>
          <p:cNvPr id="7" name="Text 4"/>
          <p:cNvSpPr/>
          <p:nvPr/>
        </p:nvSpPr>
        <p:spPr>
          <a:xfrm>
            <a:off x="6904434" y="2202894"/>
            <a:ext cx="6698932" cy="305753"/>
          </a:xfrm>
          <a:prstGeom prst="rect">
            <a:avLst/>
          </a:prstGeom>
          <a:noFill/>
          <a:ln/>
        </p:spPr>
        <p:txBody>
          <a:bodyPr wrap="none" lIns="0" tIns="0" rIns="0" bIns="0" rtlCol="0" anchor="t"/>
          <a:lstStyle/>
          <a:p>
            <a:pPr marL="0" indent="0" algn="l">
              <a:lnSpc>
                <a:spcPts val="2400"/>
              </a:lnSpc>
              <a:buNone/>
            </a:pPr>
            <a:r>
              <a:rPr lang="en-US" sz="1500" dirty="0">
                <a:solidFill>
                  <a:srgbClr val="746558"/>
                </a:solidFill>
                <a:latin typeface="Gelasio" pitchFamily="34" charset="0"/>
                <a:ea typeface="Gelasio" pitchFamily="34" charset="-122"/>
                <a:cs typeface="Gelasio" pitchFamily="34" charset="-120"/>
              </a:rPr>
              <a:t>Universities and academic institutions can enhance diversity through:</a:t>
            </a:r>
            <a:endParaRPr lang="en-US" sz="1500" dirty="0"/>
          </a:p>
        </p:txBody>
      </p:sp>
      <p:sp>
        <p:nvSpPr>
          <p:cNvPr id="8" name="Text 5"/>
          <p:cNvSpPr/>
          <p:nvPr/>
        </p:nvSpPr>
        <p:spPr>
          <a:xfrm>
            <a:off x="6904434" y="2680573"/>
            <a:ext cx="6698932" cy="611505"/>
          </a:xfrm>
          <a:prstGeom prst="rect">
            <a:avLst/>
          </a:prstGeom>
          <a:noFill/>
          <a:ln/>
        </p:spPr>
        <p:txBody>
          <a:bodyPr wrap="square" lIns="0" tIns="0" rIns="0" bIns="0" rtlCol="0" anchor="t"/>
          <a:lstStyle/>
          <a:p>
            <a:pPr marL="342900" indent="-342900" algn="l">
              <a:lnSpc>
                <a:spcPts val="2400"/>
              </a:lnSpc>
              <a:buSzPct val="100000"/>
              <a:buChar char="•"/>
            </a:pPr>
            <a:r>
              <a:rPr lang="en-US" sz="1500" dirty="0">
                <a:solidFill>
                  <a:srgbClr val="746558"/>
                </a:solidFill>
                <a:latin typeface="Gelasio" pitchFamily="34" charset="0"/>
                <a:ea typeface="Gelasio" pitchFamily="34" charset="-122"/>
                <a:cs typeface="Gelasio" pitchFamily="34" charset="-120"/>
              </a:rPr>
              <a:t>Inclusive arbitration curricula that feature diverse scholars and perspectives</a:t>
            </a:r>
            <a:endParaRPr lang="en-US" sz="1500" dirty="0"/>
          </a:p>
        </p:txBody>
      </p:sp>
      <p:sp>
        <p:nvSpPr>
          <p:cNvPr id="9" name="Text 6"/>
          <p:cNvSpPr/>
          <p:nvPr/>
        </p:nvSpPr>
        <p:spPr>
          <a:xfrm>
            <a:off x="6904434" y="3358872"/>
            <a:ext cx="6698932" cy="305753"/>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746558"/>
                </a:solidFill>
                <a:latin typeface="Gelasio" pitchFamily="34" charset="0"/>
                <a:ea typeface="Gelasio" pitchFamily="34" charset="-122"/>
                <a:cs typeface="Gelasio" pitchFamily="34" charset="-120"/>
              </a:rPr>
              <a:t>Scholarship opportunities for students from underrepresented backgrounds</a:t>
            </a:r>
            <a:endParaRPr lang="en-US" sz="1500" dirty="0"/>
          </a:p>
        </p:txBody>
      </p:sp>
      <p:sp>
        <p:nvSpPr>
          <p:cNvPr id="10" name="Text 7"/>
          <p:cNvSpPr/>
          <p:nvPr/>
        </p:nvSpPr>
        <p:spPr>
          <a:xfrm>
            <a:off x="6904434" y="3731419"/>
            <a:ext cx="6698932" cy="305753"/>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746558"/>
                </a:solidFill>
                <a:latin typeface="Gelasio" pitchFamily="34" charset="0"/>
                <a:ea typeface="Gelasio" pitchFamily="34" charset="-122"/>
                <a:cs typeface="Gelasio" pitchFamily="34" charset="-120"/>
              </a:rPr>
              <a:t>Research on diversity impacts on arbitral outcomes</a:t>
            </a:r>
            <a:endParaRPr lang="en-US" sz="1500" dirty="0"/>
          </a:p>
        </p:txBody>
      </p:sp>
      <p:sp>
        <p:nvSpPr>
          <p:cNvPr id="11" name="Text 8"/>
          <p:cNvSpPr/>
          <p:nvPr/>
        </p:nvSpPr>
        <p:spPr>
          <a:xfrm>
            <a:off x="6904434" y="4103965"/>
            <a:ext cx="6698932" cy="305753"/>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746558"/>
                </a:solidFill>
                <a:latin typeface="Gelasio" pitchFamily="34" charset="0"/>
                <a:ea typeface="Gelasio" pitchFamily="34" charset="-122"/>
                <a:cs typeface="Gelasio" pitchFamily="34" charset="-120"/>
              </a:rPr>
              <a:t>Mooting competitions that develop skills in diverse student populations</a:t>
            </a:r>
            <a:endParaRPr lang="en-US" sz="1500" dirty="0"/>
          </a:p>
        </p:txBody>
      </p:sp>
      <p:sp>
        <p:nvSpPr>
          <p:cNvPr id="12" name="Text 9"/>
          <p:cNvSpPr/>
          <p:nvPr/>
        </p:nvSpPr>
        <p:spPr>
          <a:xfrm>
            <a:off x="6904434" y="4476512"/>
            <a:ext cx="6698932" cy="305753"/>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746558"/>
                </a:solidFill>
                <a:latin typeface="Gelasio" pitchFamily="34" charset="0"/>
                <a:ea typeface="Gelasio" pitchFamily="34" charset="-122"/>
                <a:cs typeface="Gelasio" pitchFamily="34" charset="-120"/>
              </a:rPr>
              <a:t>Faculty appointments that reflect diversity in the field</a:t>
            </a:r>
            <a:endParaRPr lang="en-US" sz="1500" dirty="0"/>
          </a:p>
        </p:txBody>
      </p:sp>
      <p:sp>
        <p:nvSpPr>
          <p:cNvPr id="13" name="Text 10"/>
          <p:cNvSpPr/>
          <p:nvPr/>
        </p:nvSpPr>
        <p:spPr>
          <a:xfrm>
            <a:off x="6904434" y="4849058"/>
            <a:ext cx="6698932" cy="305753"/>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746558"/>
                </a:solidFill>
                <a:latin typeface="Gelasio" pitchFamily="34" charset="0"/>
                <a:ea typeface="Gelasio" pitchFamily="34" charset="-122"/>
                <a:cs typeface="Gelasio" pitchFamily="34" charset="-120"/>
              </a:rPr>
              <a:t>Partnerships with arbitral institutions on diversity initiatives</a:t>
            </a:r>
            <a:endParaRPr lang="en-US" sz="1500" dirty="0"/>
          </a:p>
        </p:txBody>
      </p:sp>
      <p:sp>
        <p:nvSpPr>
          <p:cNvPr id="14" name="Text 11"/>
          <p:cNvSpPr/>
          <p:nvPr/>
        </p:nvSpPr>
        <p:spPr>
          <a:xfrm>
            <a:off x="6904434" y="5326737"/>
            <a:ext cx="6698932" cy="917258"/>
          </a:xfrm>
          <a:prstGeom prst="rect">
            <a:avLst/>
          </a:prstGeom>
          <a:noFill/>
          <a:ln/>
        </p:spPr>
        <p:txBody>
          <a:bodyPr wrap="square" lIns="0" tIns="0" rIns="0" bIns="0" rtlCol="0" anchor="t"/>
          <a:lstStyle/>
          <a:p>
            <a:pPr marL="0" indent="0" algn="l">
              <a:lnSpc>
                <a:spcPts val="2400"/>
              </a:lnSpc>
              <a:buNone/>
            </a:pPr>
            <a:r>
              <a:rPr lang="en-US" sz="1500" dirty="0">
                <a:solidFill>
                  <a:srgbClr val="746558"/>
                </a:solidFill>
                <a:latin typeface="Gelasio" pitchFamily="34" charset="0"/>
                <a:ea typeface="Gelasio" pitchFamily="34" charset="-122"/>
                <a:cs typeface="Gelasio" pitchFamily="34" charset="-120"/>
              </a:rPr>
              <a:t>Academic research provides the empirical foundation for diversity arguments, moving beyond moral appeals to demonstrate concrete benefits in arbitral quality and legitimacy.</a:t>
            </a:r>
            <a:endParaRPr lang="en-US" sz="1500" dirty="0"/>
          </a:p>
        </p:txBody>
      </p:sp>
      <p:sp>
        <p:nvSpPr>
          <p:cNvPr id="15" name="Text 12"/>
          <p:cNvSpPr/>
          <p:nvPr/>
        </p:nvSpPr>
        <p:spPr>
          <a:xfrm>
            <a:off x="1034415" y="6851571"/>
            <a:ext cx="12561451" cy="611505"/>
          </a:xfrm>
          <a:prstGeom prst="rect">
            <a:avLst/>
          </a:prstGeom>
          <a:noFill/>
          <a:ln/>
        </p:spPr>
        <p:txBody>
          <a:bodyPr wrap="square" lIns="0" tIns="0" rIns="0" bIns="0" rtlCol="0" anchor="t"/>
          <a:lstStyle/>
          <a:p>
            <a:pPr marL="0" indent="0" algn="l">
              <a:lnSpc>
                <a:spcPts val="2400"/>
              </a:lnSpc>
              <a:buNone/>
            </a:pPr>
            <a:r>
              <a:rPr lang="en-US" sz="1500" dirty="0">
                <a:solidFill>
                  <a:srgbClr val="746558"/>
                </a:solidFill>
                <a:latin typeface="Gelasio" pitchFamily="34" charset="0"/>
                <a:ea typeface="Gelasio" pitchFamily="34" charset="-122"/>
                <a:cs typeface="Gelasio" pitchFamily="34" charset="-120"/>
              </a:rPr>
              <a:t>As Dr Osei noted in his invitation, CIMA's upcoming course brings together "an outstanding faculty" that "combines scholarship with practical insight"—exemplifying how academic excellence and diversity can reinforce each other.</a:t>
            </a:r>
            <a:endParaRPr lang="en-US" sz="15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45">
    <p:spTree>
      <p:nvGrpSpPr>
        <p:cNvPr id="1" name=""/>
        <p:cNvGrpSpPr/>
        <p:nvPr/>
      </p:nvGrpSpPr>
      <p:grpSpPr>
        <a:xfrm>
          <a:off x="0" y="0"/>
          <a:ext cx="0" cy="0"/>
          <a:chOff x="0" y="0"/>
          <a:chExt cx="0" cy="0"/>
        </a:xfrm>
      </p:grpSpPr>
      <p:sp>
        <p:nvSpPr>
          <p:cNvPr id="2" name="Shape 0"/>
          <p:cNvSpPr/>
          <p:nvPr/>
        </p:nvSpPr>
        <p:spPr>
          <a:xfrm>
            <a:off x="1663779" y="243840"/>
            <a:ext cx="11302841" cy="7779306"/>
          </a:xfrm>
          <a:prstGeom prst="roundRect">
            <a:avLst>
              <a:gd name="adj" fmla="val 296"/>
            </a:avLst>
          </a:prstGeom>
          <a:solidFill>
            <a:srgbClr val="F2F2F2"/>
          </a:solidFill>
          <a:ln/>
        </p:spPr>
        <p:txBody>
          <a:bodyPr/>
          <a:lstStyle/>
          <a:p>
            <a:endParaRPr lang="en-US"/>
          </a:p>
        </p:txBody>
      </p:sp>
      <p:pic>
        <p:nvPicPr>
          <p:cNvPr id="3" name="Image 0" descr="preencoded.png"/>
          <p:cNvPicPr>
            <a:picLocks noChangeAspect="1"/>
          </p:cNvPicPr>
          <p:nvPr/>
        </p:nvPicPr>
        <p:blipFill>
          <a:blip r:embed="rId3"/>
          <a:stretch>
            <a:fillRect/>
          </a:stretch>
        </p:blipFill>
        <p:spPr>
          <a:xfrm>
            <a:off x="8727996" y="243840"/>
            <a:ext cx="4238506" cy="7779306"/>
          </a:xfrm>
          <a:prstGeom prst="rect">
            <a:avLst/>
          </a:prstGeom>
        </p:spPr>
      </p:pic>
      <p:sp>
        <p:nvSpPr>
          <p:cNvPr id="4" name="Text 1"/>
          <p:cNvSpPr/>
          <p:nvPr/>
        </p:nvSpPr>
        <p:spPr>
          <a:xfrm>
            <a:off x="2277070" y="665440"/>
            <a:ext cx="4678799" cy="383381"/>
          </a:xfrm>
          <a:prstGeom prst="rect">
            <a:avLst/>
          </a:prstGeom>
          <a:noFill/>
          <a:ln/>
        </p:spPr>
        <p:txBody>
          <a:bodyPr wrap="none" lIns="0" tIns="0" rIns="0" bIns="0" rtlCol="0" anchor="t"/>
          <a:lstStyle/>
          <a:p>
            <a:pPr marL="0" indent="0" algn="l">
              <a:lnSpc>
                <a:spcPts val="3000"/>
              </a:lnSpc>
              <a:buNone/>
            </a:pPr>
            <a:r>
              <a:rPr lang="en-US" sz="2400" dirty="0">
                <a:solidFill>
                  <a:srgbClr val="484237"/>
                </a:solidFill>
                <a:latin typeface="Gelasio Semi Bold" pitchFamily="34" charset="0"/>
                <a:ea typeface="Gelasio Semi Bold" pitchFamily="34" charset="-122"/>
                <a:cs typeface="Gelasio Semi Bold" pitchFamily="34" charset="-120"/>
              </a:rPr>
              <a:t>Intersectionality in Arbitration</a:t>
            </a:r>
            <a:endParaRPr lang="en-US" sz="2400" dirty="0"/>
          </a:p>
        </p:txBody>
      </p:sp>
      <p:sp>
        <p:nvSpPr>
          <p:cNvPr id="5" name="Text 2"/>
          <p:cNvSpPr/>
          <p:nvPr/>
        </p:nvSpPr>
        <p:spPr>
          <a:xfrm>
            <a:off x="2277070" y="1202055"/>
            <a:ext cx="3268028" cy="287536"/>
          </a:xfrm>
          <a:prstGeom prst="rect">
            <a:avLst/>
          </a:prstGeom>
          <a:noFill/>
          <a:ln/>
        </p:spPr>
        <p:txBody>
          <a:bodyPr wrap="none" lIns="0" tIns="0" rIns="0" bIns="0" rtlCol="0" anchor="t"/>
          <a:lstStyle/>
          <a:p>
            <a:pPr marL="0" indent="0" algn="l">
              <a:lnSpc>
                <a:spcPts val="2250"/>
              </a:lnSpc>
              <a:buNone/>
            </a:pPr>
            <a:r>
              <a:rPr lang="en-US" sz="1800" dirty="0">
                <a:solidFill>
                  <a:srgbClr val="484237"/>
                </a:solidFill>
                <a:latin typeface="Gelasio Semi Bold" pitchFamily="34" charset="0"/>
                <a:ea typeface="Gelasio Semi Bold" pitchFamily="34" charset="-122"/>
                <a:cs typeface="Gelasio Semi Bold" pitchFamily="34" charset="-120"/>
              </a:rPr>
              <a:t>Beyond Single-Axis Thinking</a:t>
            </a:r>
            <a:endParaRPr lang="en-US" sz="1800" dirty="0"/>
          </a:p>
        </p:txBody>
      </p:sp>
      <p:sp>
        <p:nvSpPr>
          <p:cNvPr id="6" name="Text 3"/>
          <p:cNvSpPr/>
          <p:nvPr/>
        </p:nvSpPr>
        <p:spPr>
          <a:xfrm>
            <a:off x="2277070" y="1719501"/>
            <a:ext cx="5837634" cy="490538"/>
          </a:xfrm>
          <a:prstGeom prst="rect">
            <a:avLst/>
          </a:prstGeom>
          <a:noFill/>
          <a:ln/>
        </p:spPr>
        <p:txBody>
          <a:bodyPr wrap="square" lIns="0" tIns="0" rIns="0" bIns="0" rtlCol="0" anchor="t"/>
          <a:lstStyle/>
          <a:p>
            <a:pPr marL="0" indent="0" algn="l">
              <a:lnSpc>
                <a:spcPts val="1900"/>
              </a:lnSpc>
              <a:buNone/>
            </a:pPr>
            <a:r>
              <a:rPr lang="en-US" sz="1200" dirty="0">
                <a:solidFill>
                  <a:srgbClr val="000000"/>
                </a:solidFill>
                <a:latin typeface="Gelasio" pitchFamily="34" charset="0"/>
                <a:ea typeface="Gelasio" pitchFamily="34" charset="-122"/>
                <a:cs typeface="Gelasio" pitchFamily="34" charset="-120"/>
              </a:rPr>
              <a:t>Intersectionality—the overlapping of multiple identity dimensions—creates unique experiences that must be considered in diversity initiatives:</a:t>
            </a:r>
            <a:endParaRPr lang="en-US" sz="1200" dirty="0"/>
          </a:p>
        </p:txBody>
      </p:sp>
      <p:sp>
        <p:nvSpPr>
          <p:cNvPr id="7" name="Shape 4"/>
          <p:cNvSpPr/>
          <p:nvPr/>
        </p:nvSpPr>
        <p:spPr>
          <a:xfrm>
            <a:off x="2277070" y="2382441"/>
            <a:ext cx="2842141" cy="2692003"/>
          </a:xfrm>
          <a:prstGeom prst="roundRect">
            <a:avLst>
              <a:gd name="adj" fmla="val 13670"/>
            </a:avLst>
          </a:prstGeom>
          <a:solidFill>
            <a:srgbClr val="EEE8DD"/>
          </a:solidFill>
          <a:ln/>
        </p:spPr>
        <p:txBody>
          <a:bodyPr/>
          <a:lstStyle/>
          <a:p>
            <a:endParaRPr lang="en-US"/>
          </a:p>
        </p:txBody>
      </p:sp>
      <p:sp>
        <p:nvSpPr>
          <p:cNvPr id="8" name="Text 5"/>
          <p:cNvSpPr/>
          <p:nvPr/>
        </p:nvSpPr>
        <p:spPr>
          <a:xfrm>
            <a:off x="2430304" y="2535674"/>
            <a:ext cx="1916668" cy="239554"/>
          </a:xfrm>
          <a:prstGeom prst="rect">
            <a:avLst/>
          </a:prstGeom>
          <a:noFill/>
          <a:ln/>
        </p:spPr>
        <p:txBody>
          <a:bodyPr wrap="none" lIns="0" tIns="0" rIns="0" bIns="0" rtlCol="0" anchor="t"/>
          <a:lstStyle/>
          <a:p>
            <a:pPr marL="0" indent="0" algn="l">
              <a:lnSpc>
                <a:spcPts val="1850"/>
              </a:lnSpc>
              <a:buNone/>
            </a:pPr>
            <a:r>
              <a:rPr lang="en-US" sz="1500" dirty="0">
                <a:solidFill>
                  <a:srgbClr val="000000"/>
                </a:solidFill>
                <a:latin typeface="Gelasio Semi Bold" pitchFamily="34" charset="0"/>
                <a:ea typeface="Gelasio Semi Bold" pitchFamily="34" charset="-122"/>
                <a:cs typeface="Gelasio Semi Bold" pitchFamily="34" charset="-120"/>
              </a:rPr>
              <a:t>Compound Barriers</a:t>
            </a:r>
            <a:endParaRPr lang="en-US" sz="1500" dirty="0"/>
          </a:p>
        </p:txBody>
      </p:sp>
      <p:sp>
        <p:nvSpPr>
          <p:cNvPr id="9" name="Text 6"/>
          <p:cNvSpPr/>
          <p:nvPr/>
        </p:nvSpPr>
        <p:spPr>
          <a:xfrm>
            <a:off x="2430304" y="2867144"/>
            <a:ext cx="2535674" cy="981075"/>
          </a:xfrm>
          <a:prstGeom prst="rect">
            <a:avLst/>
          </a:prstGeom>
          <a:noFill/>
          <a:ln/>
        </p:spPr>
        <p:txBody>
          <a:bodyPr wrap="square" lIns="0" tIns="0" rIns="0" bIns="0" rtlCol="0" anchor="t"/>
          <a:lstStyle/>
          <a:p>
            <a:pPr marL="0" indent="0" algn="l">
              <a:lnSpc>
                <a:spcPts val="1900"/>
              </a:lnSpc>
              <a:buNone/>
            </a:pPr>
            <a:r>
              <a:rPr lang="en-US" sz="1200" dirty="0">
                <a:solidFill>
                  <a:srgbClr val="000000"/>
                </a:solidFill>
                <a:latin typeface="Gelasio" pitchFamily="34" charset="0"/>
                <a:ea typeface="Gelasio" pitchFamily="34" charset="-122"/>
                <a:cs typeface="Gelasio" pitchFamily="34" charset="-120"/>
              </a:rPr>
              <a:t>Individuals with multiple underrepresented characteristics often face compounded obstacles to advancement</a:t>
            </a:r>
            <a:endParaRPr lang="en-US" sz="1200" dirty="0"/>
          </a:p>
        </p:txBody>
      </p:sp>
      <p:sp>
        <p:nvSpPr>
          <p:cNvPr id="10" name="Text 7"/>
          <p:cNvSpPr/>
          <p:nvPr/>
        </p:nvSpPr>
        <p:spPr>
          <a:xfrm>
            <a:off x="2430304" y="3940135"/>
            <a:ext cx="2535674" cy="981075"/>
          </a:xfrm>
          <a:prstGeom prst="rect">
            <a:avLst/>
          </a:prstGeom>
          <a:noFill/>
          <a:ln/>
        </p:spPr>
        <p:txBody>
          <a:bodyPr wrap="square" lIns="0" tIns="0" rIns="0" bIns="0" rtlCol="0" anchor="t"/>
          <a:lstStyle/>
          <a:p>
            <a:pPr marL="0" indent="0" algn="l">
              <a:lnSpc>
                <a:spcPts val="1900"/>
              </a:lnSpc>
              <a:buNone/>
            </a:pPr>
            <a:r>
              <a:rPr lang="en-US" sz="1200" dirty="0">
                <a:solidFill>
                  <a:srgbClr val="000000"/>
                </a:solidFill>
                <a:latin typeface="Gelasio" pitchFamily="34" charset="0"/>
                <a:ea typeface="Gelasio" pitchFamily="34" charset="-122"/>
                <a:cs typeface="Gelasio" pitchFamily="34" charset="-120"/>
              </a:rPr>
              <a:t>For example, women of colour encounter challenges distinct from those faced by white women or men of colour</a:t>
            </a:r>
            <a:endParaRPr lang="en-US" sz="1200" dirty="0"/>
          </a:p>
        </p:txBody>
      </p:sp>
      <p:sp>
        <p:nvSpPr>
          <p:cNvPr id="11" name="Shape 8"/>
          <p:cNvSpPr/>
          <p:nvPr/>
        </p:nvSpPr>
        <p:spPr>
          <a:xfrm>
            <a:off x="5272445" y="2382441"/>
            <a:ext cx="2842260" cy="2692003"/>
          </a:xfrm>
          <a:prstGeom prst="roundRect">
            <a:avLst>
              <a:gd name="adj" fmla="val 13670"/>
            </a:avLst>
          </a:prstGeom>
          <a:solidFill>
            <a:srgbClr val="EEE8DD"/>
          </a:solidFill>
          <a:ln/>
        </p:spPr>
        <p:txBody>
          <a:bodyPr/>
          <a:lstStyle/>
          <a:p>
            <a:endParaRPr lang="en-US"/>
          </a:p>
        </p:txBody>
      </p:sp>
      <p:sp>
        <p:nvSpPr>
          <p:cNvPr id="12" name="Text 9"/>
          <p:cNvSpPr/>
          <p:nvPr/>
        </p:nvSpPr>
        <p:spPr>
          <a:xfrm>
            <a:off x="5425678" y="2535674"/>
            <a:ext cx="1923217" cy="239554"/>
          </a:xfrm>
          <a:prstGeom prst="rect">
            <a:avLst/>
          </a:prstGeom>
          <a:noFill/>
          <a:ln/>
        </p:spPr>
        <p:txBody>
          <a:bodyPr wrap="none" lIns="0" tIns="0" rIns="0" bIns="0" rtlCol="0" anchor="t"/>
          <a:lstStyle/>
          <a:p>
            <a:pPr marL="0" indent="0" algn="l">
              <a:lnSpc>
                <a:spcPts val="1850"/>
              </a:lnSpc>
              <a:buNone/>
            </a:pPr>
            <a:r>
              <a:rPr lang="en-US" sz="1500" dirty="0">
                <a:solidFill>
                  <a:srgbClr val="000000"/>
                </a:solidFill>
                <a:latin typeface="Gelasio Semi Bold" pitchFamily="34" charset="0"/>
                <a:ea typeface="Gelasio Semi Bold" pitchFamily="34" charset="-122"/>
                <a:cs typeface="Gelasio Semi Bold" pitchFamily="34" charset="-120"/>
              </a:rPr>
              <a:t>Unique Perspectives</a:t>
            </a:r>
            <a:endParaRPr lang="en-US" sz="1500" dirty="0"/>
          </a:p>
        </p:txBody>
      </p:sp>
      <p:sp>
        <p:nvSpPr>
          <p:cNvPr id="13" name="Text 10"/>
          <p:cNvSpPr/>
          <p:nvPr/>
        </p:nvSpPr>
        <p:spPr>
          <a:xfrm>
            <a:off x="5425678" y="2867144"/>
            <a:ext cx="2535793" cy="735806"/>
          </a:xfrm>
          <a:prstGeom prst="rect">
            <a:avLst/>
          </a:prstGeom>
          <a:noFill/>
          <a:ln/>
        </p:spPr>
        <p:txBody>
          <a:bodyPr wrap="square" lIns="0" tIns="0" rIns="0" bIns="0" rtlCol="0" anchor="t"/>
          <a:lstStyle/>
          <a:p>
            <a:pPr marL="0" indent="0" algn="l">
              <a:lnSpc>
                <a:spcPts val="1900"/>
              </a:lnSpc>
              <a:buNone/>
            </a:pPr>
            <a:r>
              <a:rPr lang="en-US" sz="1200" dirty="0">
                <a:solidFill>
                  <a:srgbClr val="000000"/>
                </a:solidFill>
                <a:latin typeface="Gelasio" pitchFamily="34" charset="0"/>
                <a:ea typeface="Gelasio" pitchFamily="34" charset="-122"/>
                <a:cs typeface="Gelasio" pitchFamily="34" charset="-120"/>
              </a:rPr>
              <a:t>Intersectional identities generate distinct viewpoints that enhance decision-making quality</a:t>
            </a:r>
            <a:endParaRPr lang="en-US" sz="1200" dirty="0"/>
          </a:p>
        </p:txBody>
      </p:sp>
      <p:sp>
        <p:nvSpPr>
          <p:cNvPr id="14" name="Text 11"/>
          <p:cNvSpPr/>
          <p:nvPr/>
        </p:nvSpPr>
        <p:spPr>
          <a:xfrm>
            <a:off x="5425678" y="3694867"/>
            <a:ext cx="2535793" cy="735806"/>
          </a:xfrm>
          <a:prstGeom prst="rect">
            <a:avLst/>
          </a:prstGeom>
          <a:noFill/>
          <a:ln/>
        </p:spPr>
        <p:txBody>
          <a:bodyPr wrap="square" lIns="0" tIns="0" rIns="0" bIns="0" rtlCol="0" anchor="t"/>
          <a:lstStyle/>
          <a:p>
            <a:pPr marL="0" indent="0" algn="l">
              <a:lnSpc>
                <a:spcPts val="1900"/>
              </a:lnSpc>
              <a:buNone/>
            </a:pPr>
            <a:r>
              <a:rPr lang="en-US" sz="1200" dirty="0">
                <a:solidFill>
                  <a:srgbClr val="000000"/>
                </a:solidFill>
                <a:latin typeface="Gelasio" pitchFamily="34" charset="0"/>
                <a:ea typeface="Gelasio" pitchFamily="34" charset="-122"/>
                <a:cs typeface="Gelasio" pitchFamily="34" charset="-120"/>
              </a:rPr>
              <a:t>These perspectives may be particularly valuable in complex cross-cultural disputes</a:t>
            </a:r>
            <a:endParaRPr lang="en-US" sz="1200" dirty="0"/>
          </a:p>
        </p:txBody>
      </p:sp>
      <p:sp>
        <p:nvSpPr>
          <p:cNvPr id="15" name="Shape 12"/>
          <p:cNvSpPr/>
          <p:nvPr/>
        </p:nvSpPr>
        <p:spPr>
          <a:xfrm>
            <a:off x="2277070" y="5227677"/>
            <a:ext cx="5837634" cy="1465659"/>
          </a:xfrm>
          <a:prstGeom prst="roundRect">
            <a:avLst>
              <a:gd name="adj" fmla="val 25108"/>
            </a:avLst>
          </a:prstGeom>
          <a:solidFill>
            <a:srgbClr val="EEE8DD"/>
          </a:solidFill>
          <a:ln/>
        </p:spPr>
        <p:txBody>
          <a:bodyPr/>
          <a:lstStyle/>
          <a:p>
            <a:endParaRPr lang="en-US"/>
          </a:p>
        </p:txBody>
      </p:sp>
      <p:sp>
        <p:nvSpPr>
          <p:cNvPr id="16" name="Text 13"/>
          <p:cNvSpPr/>
          <p:nvPr/>
        </p:nvSpPr>
        <p:spPr>
          <a:xfrm>
            <a:off x="2430304" y="5380911"/>
            <a:ext cx="2007275" cy="239554"/>
          </a:xfrm>
          <a:prstGeom prst="rect">
            <a:avLst/>
          </a:prstGeom>
          <a:noFill/>
          <a:ln/>
        </p:spPr>
        <p:txBody>
          <a:bodyPr wrap="none" lIns="0" tIns="0" rIns="0" bIns="0" rtlCol="0" anchor="t"/>
          <a:lstStyle/>
          <a:p>
            <a:pPr marL="0" indent="0" algn="l">
              <a:lnSpc>
                <a:spcPts val="1850"/>
              </a:lnSpc>
              <a:buNone/>
            </a:pPr>
            <a:r>
              <a:rPr lang="en-US" sz="1500" dirty="0">
                <a:solidFill>
                  <a:srgbClr val="000000"/>
                </a:solidFill>
                <a:latin typeface="Gelasio Semi Bold" pitchFamily="34" charset="0"/>
                <a:ea typeface="Gelasio Semi Bold" pitchFamily="34" charset="-122"/>
                <a:cs typeface="Gelasio Semi Bold" pitchFamily="34" charset="-120"/>
              </a:rPr>
              <a:t>Targeted Approaches</a:t>
            </a:r>
            <a:endParaRPr lang="en-US" sz="1500" dirty="0"/>
          </a:p>
        </p:txBody>
      </p:sp>
      <p:sp>
        <p:nvSpPr>
          <p:cNvPr id="17" name="Text 14"/>
          <p:cNvSpPr/>
          <p:nvPr/>
        </p:nvSpPr>
        <p:spPr>
          <a:xfrm>
            <a:off x="2430304" y="5712381"/>
            <a:ext cx="5531168" cy="245269"/>
          </a:xfrm>
          <a:prstGeom prst="rect">
            <a:avLst/>
          </a:prstGeom>
          <a:noFill/>
          <a:ln/>
        </p:spPr>
        <p:txBody>
          <a:bodyPr wrap="none" lIns="0" tIns="0" rIns="0" bIns="0" rtlCol="0" anchor="t"/>
          <a:lstStyle/>
          <a:p>
            <a:pPr marL="0" indent="0" algn="l">
              <a:lnSpc>
                <a:spcPts val="1900"/>
              </a:lnSpc>
              <a:buNone/>
            </a:pPr>
            <a:r>
              <a:rPr lang="en-US" sz="1200" dirty="0">
                <a:solidFill>
                  <a:srgbClr val="000000"/>
                </a:solidFill>
                <a:latin typeface="Gelasio" pitchFamily="34" charset="0"/>
                <a:ea typeface="Gelasio" pitchFamily="34" charset="-122"/>
                <a:cs typeface="Gelasio" pitchFamily="34" charset="-120"/>
              </a:rPr>
              <a:t>Effective diversity initiatives must address specific intersectional challenges</a:t>
            </a:r>
            <a:endParaRPr lang="en-US" sz="1200" dirty="0"/>
          </a:p>
        </p:txBody>
      </p:sp>
      <p:sp>
        <p:nvSpPr>
          <p:cNvPr id="18" name="Text 15"/>
          <p:cNvSpPr/>
          <p:nvPr/>
        </p:nvSpPr>
        <p:spPr>
          <a:xfrm>
            <a:off x="2430304" y="6049566"/>
            <a:ext cx="5531168" cy="490538"/>
          </a:xfrm>
          <a:prstGeom prst="rect">
            <a:avLst/>
          </a:prstGeom>
          <a:noFill/>
          <a:ln/>
        </p:spPr>
        <p:txBody>
          <a:bodyPr wrap="square" lIns="0" tIns="0" rIns="0" bIns="0" rtlCol="0" anchor="t"/>
          <a:lstStyle/>
          <a:p>
            <a:pPr marL="0" indent="0" algn="l">
              <a:lnSpc>
                <a:spcPts val="1900"/>
              </a:lnSpc>
              <a:buNone/>
            </a:pPr>
            <a:r>
              <a:rPr lang="en-US" sz="1200" dirty="0">
                <a:solidFill>
                  <a:srgbClr val="000000"/>
                </a:solidFill>
                <a:latin typeface="Gelasio" pitchFamily="34" charset="0"/>
                <a:ea typeface="Gelasio" pitchFamily="34" charset="-122"/>
                <a:cs typeface="Gelasio" pitchFamily="34" charset="-120"/>
              </a:rPr>
              <a:t>One-size-fits-all approaches often fail to address the needs of those at identity intersections</a:t>
            </a:r>
            <a:endParaRPr lang="en-US" sz="1200" dirty="0"/>
          </a:p>
        </p:txBody>
      </p:sp>
      <p:sp>
        <p:nvSpPr>
          <p:cNvPr id="19" name="Text 16"/>
          <p:cNvSpPr/>
          <p:nvPr/>
        </p:nvSpPr>
        <p:spPr>
          <a:xfrm>
            <a:off x="2277070" y="6865739"/>
            <a:ext cx="5837634" cy="735806"/>
          </a:xfrm>
          <a:prstGeom prst="rect">
            <a:avLst/>
          </a:prstGeom>
          <a:noFill/>
          <a:ln/>
        </p:spPr>
        <p:txBody>
          <a:bodyPr wrap="square" lIns="0" tIns="0" rIns="0" bIns="0" rtlCol="0" anchor="t"/>
          <a:lstStyle/>
          <a:p>
            <a:pPr marL="0" indent="0" algn="l">
              <a:lnSpc>
                <a:spcPts val="1900"/>
              </a:lnSpc>
              <a:buNone/>
            </a:pPr>
            <a:r>
              <a:rPr lang="en-US" sz="1200" dirty="0">
                <a:solidFill>
                  <a:srgbClr val="000000"/>
                </a:solidFill>
                <a:latin typeface="Gelasio" pitchFamily="34" charset="0"/>
                <a:ea typeface="Gelasio" pitchFamily="34" charset="-122"/>
                <a:cs typeface="Gelasio" pitchFamily="34" charset="-120"/>
              </a:rPr>
              <a:t>Sophisticated diversity strategies recognize and address intersectionality, moving beyond single-axis thinking to consider how multiple identity dimensions interact in the arbitration context.</a:t>
            </a:r>
            <a:endParaRPr lang="en-US" sz="12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46">
    <p:spTree>
      <p:nvGrpSpPr>
        <p:cNvPr id="1" name=""/>
        <p:cNvGrpSpPr/>
        <p:nvPr/>
      </p:nvGrpSpPr>
      <p:grpSpPr>
        <a:xfrm>
          <a:off x="0" y="0"/>
          <a:ext cx="0" cy="0"/>
          <a:chOff x="0" y="0"/>
          <a:chExt cx="0" cy="0"/>
        </a:xfrm>
      </p:grpSpPr>
      <p:sp>
        <p:nvSpPr>
          <p:cNvPr id="2" name="Shape 0"/>
          <p:cNvSpPr/>
          <p:nvPr/>
        </p:nvSpPr>
        <p:spPr>
          <a:xfrm>
            <a:off x="1995845" y="243840"/>
            <a:ext cx="10638711" cy="7791926"/>
          </a:xfrm>
          <a:prstGeom prst="roundRect">
            <a:avLst>
              <a:gd name="adj" fmla="val 278"/>
            </a:avLst>
          </a:prstGeom>
          <a:solidFill>
            <a:srgbClr val="F9F6F0"/>
          </a:solidFill>
          <a:ln/>
        </p:spPr>
        <p:txBody>
          <a:bodyPr/>
          <a:lstStyle/>
          <a:p>
            <a:endParaRPr lang="en-US"/>
          </a:p>
        </p:txBody>
      </p:sp>
      <p:pic>
        <p:nvPicPr>
          <p:cNvPr id="3" name="Image 0" descr="preencoded.png"/>
          <p:cNvPicPr>
            <a:picLocks noChangeAspect="1"/>
          </p:cNvPicPr>
          <p:nvPr/>
        </p:nvPicPr>
        <p:blipFill>
          <a:blip r:embed="rId3"/>
          <a:stretch>
            <a:fillRect/>
          </a:stretch>
        </p:blipFill>
        <p:spPr>
          <a:xfrm>
            <a:off x="1995845" y="243840"/>
            <a:ext cx="10638711" cy="1804035"/>
          </a:xfrm>
          <a:prstGeom prst="rect">
            <a:avLst/>
          </a:prstGeom>
        </p:spPr>
      </p:pic>
      <p:sp>
        <p:nvSpPr>
          <p:cNvPr id="4" name="Text 1"/>
          <p:cNvSpPr/>
          <p:nvPr/>
        </p:nvSpPr>
        <p:spPr>
          <a:xfrm>
            <a:off x="2573060" y="2444710"/>
            <a:ext cx="5476637" cy="450890"/>
          </a:xfrm>
          <a:prstGeom prst="rect">
            <a:avLst/>
          </a:prstGeom>
          <a:noFill/>
          <a:ln/>
        </p:spPr>
        <p:txBody>
          <a:bodyPr wrap="none" lIns="0" tIns="0" rIns="0" bIns="0" rtlCol="0" anchor="t"/>
          <a:lstStyle/>
          <a:p>
            <a:pPr marL="0" indent="0" algn="l">
              <a:lnSpc>
                <a:spcPts val="3550"/>
              </a:lnSpc>
              <a:buNone/>
            </a:pPr>
            <a:r>
              <a:rPr lang="en-US" sz="2800" dirty="0">
                <a:solidFill>
                  <a:srgbClr val="484237"/>
                </a:solidFill>
                <a:latin typeface="Gelasio Semi Bold" pitchFamily="34" charset="0"/>
                <a:ea typeface="Gelasio Semi Bold" pitchFamily="34" charset="-122"/>
                <a:cs typeface="Gelasio Semi Bold" pitchFamily="34" charset="-120"/>
              </a:rPr>
              <a:t>The Path Forward: A Synthesis</a:t>
            </a:r>
            <a:endParaRPr lang="en-US" sz="2800" dirty="0"/>
          </a:p>
        </p:txBody>
      </p:sp>
      <p:sp>
        <p:nvSpPr>
          <p:cNvPr id="5" name="Text 2"/>
          <p:cNvSpPr/>
          <p:nvPr/>
        </p:nvSpPr>
        <p:spPr>
          <a:xfrm>
            <a:off x="2573060" y="3112056"/>
            <a:ext cx="9484281" cy="230862"/>
          </a:xfrm>
          <a:prstGeom prst="rect">
            <a:avLst/>
          </a:prstGeom>
          <a:noFill/>
          <a:ln/>
        </p:spPr>
        <p:txBody>
          <a:bodyPr wrap="none" lIns="0" tIns="0" rIns="0" bIns="0" rtlCol="0" anchor="t"/>
          <a:lstStyle/>
          <a:p>
            <a:pPr marL="0" indent="0" algn="l">
              <a:lnSpc>
                <a:spcPts val="1800"/>
              </a:lnSpc>
              <a:buNone/>
            </a:pPr>
            <a:r>
              <a:rPr lang="en-US" sz="1100" dirty="0">
                <a:solidFill>
                  <a:srgbClr val="746558"/>
                </a:solidFill>
                <a:latin typeface="Gelasio" pitchFamily="34" charset="0"/>
                <a:ea typeface="Gelasio" pitchFamily="34" charset="-122"/>
                <a:cs typeface="Gelasio" pitchFamily="34" charset="-120"/>
              </a:rPr>
              <a:t>The future of diversity in international arbitration depends on integrated action across multiple dimensions:</a:t>
            </a:r>
            <a:endParaRPr lang="en-US" sz="1100" dirty="0"/>
          </a:p>
        </p:txBody>
      </p:sp>
      <p:sp>
        <p:nvSpPr>
          <p:cNvPr id="6" name="Shape 3"/>
          <p:cNvSpPr/>
          <p:nvPr/>
        </p:nvSpPr>
        <p:spPr>
          <a:xfrm>
            <a:off x="2573060" y="5260062"/>
            <a:ext cx="9484281" cy="15240"/>
          </a:xfrm>
          <a:prstGeom prst="roundRect">
            <a:avLst>
              <a:gd name="adj" fmla="val 142051"/>
            </a:avLst>
          </a:prstGeom>
          <a:solidFill>
            <a:srgbClr val="D4CEC3"/>
          </a:solidFill>
          <a:ln/>
        </p:spPr>
        <p:txBody>
          <a:bodyPr/>
          <a:lstStyle/>
          <a:p>
            <a:endParaRPr lang="en-US"/>
          </a:p>
        </p:txBody>
      </p:sp>
      <p:sp>
        <p:nvSpPr>
          <p:cNvPr id="7" name="Shape 4"/>
          <p:cNvSpPr/>
          <p:nvPr/>
        </p:nvSpPr>
        <p:spPr>
          <a:xfrm>
            <a:off x="4891207" y="4827210"/>
            <a:ext cx="15240" cy="432911"/>
          </a:xfrm>
          <a:prstGeom prst="roundRect">
            <a:avLst>
              <a:gd name="adj" fmla="val 142051"/>
            </a:avLst>
          </a:prstGeom>
          <a:solidFill>
            <a:srgbClr val="D4CEC3"/>
          </a:solidFill>
          <a:ln/>
        </p:spPr>
        <p:txBody>
          <a:bodyPr/>
          <a:lstStyle/>
          <a:p>
            <a:endParaRPr lang="en-US"/>
          </a:p>
        </p:txBody>
      </p:sp>
      <p:sp>
        <p:nvSpPr>
          <p:cNvPr id="8" name="Shape 5"/>
          <p:cNvSpPr/>
          <p:nvPr/>
        </p:nvSpPr>
        <p:spPr>
          <a:xfrm>
            <a:off x="4736544" y="5097720"/>
            <a:ext cx="324683" cy="324683"/>
          </a:xfrm>
          <a:prstGeom prst="roundRect">
            <a:avLst>
              <a:gd name="adj" fmla="val 6668"/>
            </a:avLst>
          </a:prstGeom>
          <a:solidFill>
            <a:srgbClr val="EEE8DD"/>
          </a:solidFill>
          <a:ln/>
        </p:spPr>
        <p:txBody>
          <a:bodyPr/>
          <a:lstStyle/>
          <a:p>
            <a:endParaRPr lang="en-US"/>
          </a:p>
        </p:txBody>
      </p:sp>
      <p:sp>
        <p:nvSpPr>
          <p:cNvPr id="9" name="Text 6"/>
          <p:cNvSpPr/>
          <p:nvPr/>
        </p:nvSpPr>
        <p:spPr>
          <a:xfrm>
            <a:off x="4790599" y="5124748"/>
            <a:ext cx="216456" cy="270510"/>
          </a:xfrm>
          <a:prstGeom prst="rect">
            <a:avLst/>
          </a:prstGeom>
          <a:noFill/>
          <a:ln/>
        </p:spPr>
        <p:txBody>
          <a:bodyPr wrap="none" lIns="0" tIns="0" rIns="0" bIns="0" rtlCol="0" anchor="t"/>
          <a:lstStyle/>
          <a:p>
            <a:pPr marL="0" indent="0" algn="ctr">
              <a:lnSpc>
                <a:spcPts val="1700"/>
              </a:lnSpc>
              <a:buNone/>
            </a:pPr>
            <a:r>
              <a:rPr lang="en-US" sz="1700" dirty="0">
                <a:solidFill>
                  <a:srgbClr val="746558"/>
                </a:solidFill>
                <a:latin typeface="Gelasio Semi Bold" pitchFamily="34" charset="0"/>
                <a:ea typeface="Gelasio Semi Bold" pitchFamily="34" charset="-122"/>
                <a:cs typeface="Gelasio Semi Bold" pitchFamily="34" charset="-120"/>
              </a:rPr>
              <a:t>1</a:t>
            </a:r>
            <a:endParaRPr lang="en-US" sz="1700" dirty="0"/>
          </a:p>
        </p:txBody>
      </p:sp>
      <p:sp>
        <p:nvSpPr>
          <p:cNvPr id="10" name="Text 7"/>
          <p:cNvSpPr/>
          <p:nvPr/>
        </p:nvSpPr>
        <p:spPr>
          <a:xfrm>
            <a:off x="3996928" y="3505200"/>
            <a:ext cx="1804035" cy="225385"/>
          </a:xfrm>
          <a:prstGeom prst="rect">
            <a:avLst/>
          </a:prstGeom>
          <a:noFill/>
          <a:ln/>
        </p:spPr>
        <p:txBody>
          <a:bodyPr wrap="none" lIns="0" tIns="0" rIns="0" bIns="0" rtlCol="0" anchor="t"/>
          <a:lstStyle/>
          <a:p>
            <a:pPr marL="0" indent="0" algn="ctr">
              <a:lnSpc>
                <a:spcPts val="1750"/>
              </a:lnSpc>
              <a:buNone/>
            </a:pPr>
            <a:r>
              <a:rPr lang="en-US" sz="1400" dirty="0">
                <a:solidFill>
                  <a:srgbClr val="746558"/>
                </a:solidFill>
                <a:latin typeface="Gelasio Semi Bold" pitchFamily="34" charset="0"/>
                <a:ea typeface="Gelasio Semi Bold" pitchFamily="34" charset="-122"/>
                <a:cs typeface="Gelasio Semi Bold" pitchFamily="34" charset="-120"/>
              </a:rPr>
              <a:t>Immediate Actions</a:t>
            </a:r>
            <a:endParaRPr lang="en-US" sz="1400" dirty="0"/>
          </a:p>
        </p:txBody>
      </p:sp>
      <p:sp>
        <p:nvSpPr>
          <p:cNvPr id="11" name="Text 8"/>
          <p:cNvSpPr/>
          <p:nvPr/>
        </p:nvSpPr>
        <p:spPr>
          <a:xfrm>
            <a:off x="2717363" y="3817144"/>
            <a:ext cx="4363283" cy="230862"/>
          </a:xfrm>
          <a:prstGeom prst="rect">
            <a:avLst/>
          </a:prstGeom>
          <a:noFill/>
          <a:ln/>
        </p:spPr>
        <p:txBody>
          <a:bodyPr wrap="none" lIns="0" tIns="0" rIns="0" bIns="0" rtlCol="0" anchor="t"/>
          <a:lstStyle/>
          <a:p>
            <a:pPr marL="0" indent="0" algn="ctr">
              <a:lnSpc>
                <a:spcPts val="1800"/>
              </a:lnSpc>
              <a:buNone/>
            </a:pPr>
            <a:r>
              <a:rPr lang="en-US" sz="1100" dirty="0">
                <a:solidFill>
                  <a:srgbClr val="746558"/>
                </a:solidFill>
                <a:latin typeface="Gelasio" pitchFamily="34" charset="0"/>
                <a:ea typeface="Gelasio" pitchFamily="34" charset="-122"/>
                <a:cs typeface="Gelasio" pitchFamily="34" charset="-120"/>
              </a:rPr>
              <a:t>Implement diverse shortlists by default</a:t>
            </a:r>
            <a:endParaRPr lang="en-US" sz="1100" dirty="0"/>
          </a:p>
        </p:txBody>
      </p:sp>
      <p:sp>
        <p:nvSpPr>
          <p:cNvPr id="12" name="Text 9"/>
          <p:cNvSpPr/>
          <p:nvPr/>
        </p:nvSpPr>
        <p:spPr>
          <a:xfrm>
            <a:off x="2717363" y="4134564"/>
            <a:ext cx="4363283" cy="230862"/>
          </a:xfrm>
          <a:prstGeom prst="rect">
            <a:avLst/>
          </a:prstGeom>
          <a:noFill/>
          <a:ln/>
        </p:spPr>
        <p:txBody>
          <a:bodyPr wrap="none" lIns="0" tIns="0" rIns="0" bIns="0" rtlCol="0" anchor="t"/>
          <a:lstStyle/>
          <a:p>
            <a:pPr marL="0" indent="0" algn="ctr">
              <a:lnSpc>
                <a:spcPts val="1800"/>
              </a:lnSpc>
              <a:buNone/>
            </a:pPr>
            <a:r>
              <a:rPr lang="en-US" sz="1100" dirty="0">
                <a:solidFill>
                  <a:srgbClr val="746558"/>
                </a:solidFill>
                <a:latin typeface="Gelasio" pitchFamily="34" charset="0"/>
                <a:ea typeface="Gelasio" pitchFamily="34" charset="-122"/>
                <a:cs typeface="Gelasio" pitchFamily="34" charset="-120"/>
              </a:rPr>
              <a:t>Publish disaggregated appointment statistics</a:t>
            </a:r>
            <a:endParaRPr lang="en-US" sz="1100" dirty="0"/>
          </a:p>
        </p:txBody>
      </p:sp>
      <p:sp>
        <p:nvSpPr>
          <p:cNvPr id="13" name="Text 10"/>
          <p:cNvSpPr/>
          <p:nvPr/>
        </p:nvSpPr>
        <p:spPr>
          <a:xfrm>
            <a:off x="2717363" y="4451985"/>
            <a:ext cx="4363283" cy="230862"/>
          </a:xfrm>
          <a:prstGeom prst="rect">
            <a:avLst/>
          </a:prstGeom>
          <a:noFill/>
          <a:ln/>
        </p:spPr>
        <p:txBody>
          <a:bodyPr wrap="none" lIns="0" tIns="0" rIns="0" bIns="0" rtlCol="0" anchor="t"/>
          <a:lstStyle/>
          <a:p>
            <a:pPr marL="0" indent="0" algn="ctr">
              <a:lnSpc>
                <a:spcPts val="1800"/>
              </a:lnSpc>
              <a:buNone/>
            </a:pPr>
            <a:r>
              <a:rPr lang="en-US" sz="1100" dirty="0">
                <a:solidFill>
                  <a:srgbClr val="746558"/>
                </a:solidFill>
                <a:latin typeface="Gelasio" pitchFamily="34" charset="0"/>
                <a:ea typeface="Gelasio" pitchFamily="34" charset="-122"/>
                <a:cs typeface="Gelasio" pitchFamily="34" charset="-120"/>
              </a:rPr>
              <a:t>Leverage existing rules and guidelines</a:t>
            </a:r>
            <a:endParaRPr lang="en-US" sz="1100" dirty="0"/>
          </a:p>
        </p:txBody>
      </p:sp>
      <p:sp>
        <p:nvSpPr>
          <p:cNvPr id="14" name="Shape 11"/>
          <p:cNvSpPr/>
          <p:nvPr/>
        </p:nvSpPr>
        <p:spPr>
          <a:xfrm>
            <a:off x="7307342" y="5260003"/>
            <a:ext cx="15240" cy="432911"/>
          </a:xfrm>
          <a:prstGeom prst="roundRect">
            <a:avLst>
              <a:gd name="adj" fmla="val 142051"/>
            </a:avLst>
          </a:prstGeom>
          <a:solidFill>
            <a:srgbClr val="D4CEC3"/>
          </a:solidFill>
          <a:ln/>
        </p:spPr>
        <p:txBody>
          <a:bodyPr/>
          <a:lstStyle/>
          <a:p>
            <a:endParaRPr lang="en-US"/>
          </a:p>
        </p:txBody>
      </p:sp>
      <p:sp>
        <p:nvSpPr>
          <p:cNvPr id="15" name="Shape 12"/>
          <p:cNvSpPr/>
          <p:nvPr/>
        </p:nvSpPr>
        <p:spPr>
          <a:xfrm>
            <a:off x="7152680" y="5097720"/>
            <a:ext cx="324683" cy="324683"/>
          </a:xfrm>
          <a:prstGeom prst="roundRect">
            <a:avLst>
              <a:gd name="adj" fmla="val 6668"/>
            </a:avLst>
          </a:prstGeom>
          <a:solidFill>
            <a:srgbClr val="EEE8DD"/>
          </a:solidFill>
          <a:ln/>
        </p:spPr>
        <p:txBody>
          <a:bodyPr/>
          <a:lstStyle/>
          <a:p>
            <a:endParaRPr lang="en-US"/>
          </a:p>
        </p:txBody>
      </p:sp>
      <p:sp>
        <p:nvSpPr>
          <p:cNvPr id="16" name="Text 13"/>
          <p:cNvSpPr/>
          <p:nvPr/>
        </p:nvSpPr>
        <p:spPr>
          <a:xfrm>
            <a:off x="7206734" y="5124748"/>
            <a:ext cx="216456" cy="270510"/>
          </a:xfrm>
          <a:prstGeom prst="rect">
            <a:avLst/>
          </a:prstGeom>
          <a:noFill/>
          <a:ln/>
        </p:spPr>
        <p:txBody>
          <a:bodyPr wrap="none" lIns="0" tIns="0" rIns="0" bIns="0" rtlCol="0" anchor="t"/>
          <a:lstStyle/>
          <a:p>
            <a:pPr marL="0" indent="0" algn="ctr">
              <a:lnSpc>
                <a:spcPts val="1700"/>
              </a:lnSpc>
              <a:buNone/>
            </a:pPr>
            <a:r>
              <a:rPr lang="en-US" sz="1700" dirty="0">
                <a:solidFill>
                  <a:srgbClr val="746558"/>
                </a:solidFill>
                <a:latin typeface="Gelasio Semi Bold" pitchFamily="34" charset="0"/>
                <a:ea typeface="Gelasio Semi Bold" pitchFamily="34" charset="-122"/>
                <a:cs typeface="Gelasio Semi Bold" pitchFamily="34" charset="-120"/>
              </a:rPr>
              <a:t>2</a:t>
            </a:r>
            <a:endParaRPr lang="en-US" sz="1700" dirty="0"/>
          </a:p>
        </p:txBody>
      </p:sp>
      <p:sp>
        <p:nvSpPr>
          <p:cNvPr id="17" name="Text 14"/>
          <p:cNvSpPr/>
          <p:nvPr/>
        </p:nvSpPr>
        <p:spPr>
          <a:xfrm>
            <a:off x="6194703" y="5837277"/>
            <a:ext cx="2240875" cy="225385"/>
          </a:xfrm>
          <a:prstGeom prst="rect">
            <a:avLst/>
          </a:prstGeom>
          <a:noFill/>
          <a:ln/>
        </p:spPr>
        <p:txBody>
          <a:bodyPr wrap="none" lIns="0" tIns="0" rIns="0" bIns="0" rtlCol="0" anchor="t"/>
          <a:lstStyle/>
          <a:p>
            <a:pPr marL="0" indent="0" algn="ctr">
              <a:lnSpc>
                <a:spcPts val="1750"/>
              </a:lnSpc>
              <a:buNone/>
            </a:pPr>
            <a:r>
              <a:rPr lang="en-US" sz="1400" dirty="0">
                <a:solidFill>
                  <a:srgbClr val="746558"/>
                </a:solidFill>
                <a:latin typeface="Gelasio Semi Bold" pitchFamily="34" charset="0"/>
                <a:ea typeface="Gelasio Semi Bold" pitchFamily="34" charset="-122"/>
                <a:cs typeface="Gelasio Semi Bold" pitchFamily="34" charset="-120"/>
              </a:rPr>
              <a:t>Medium-Term Initiatives</a:t>
            </a:r>
            <a:endParaRPr lang="en-US" sz="1400" dirty="0"/>
          </a:p>
        </p:txBody>
      </p:sp>
      <p:sp>
        <p:nvSpPr>
          <p:cNvPr id="18" name="Text 15"/>
          <p:cNvSpPr/>
          <p:nvPr/>
        </p:nvSpPr>
        <p:spPr>
          <a:xfrm>
            <a:off x="5133499" y="6149221"/>
            <a:ext cx="4363283" cy="230862"/>
          </a:xfrm>
          <a:prstGeom prst="rect">
            <a:avLst/>
          </a:prstGeom>
          <a:noFill/>
          <a:ln/>
        </p:spPr>
        <p:txBody>
          <a:bodyPr wrap="none" lIns="0" tIns="0" rIns="0" bIns="0" rtlCol="0" anchor="t"/>
          <a:lstStyle/>
          <a:p>
            <a:pPr marL="0" indent="0" algn="ctr">
              <a:lnSpc>
                <a:spcPts val="1800"/>
              </a:lnSpc>
              <a:buNone/>
            </a:pPr>
            <a:r>
              <a:rPr lang="en-US" sz="1100" dirty="0">
                <a:solidFill>
                  <a:srgbClr val="746558"/>
                </a:solidFill>
                <a:latin typeface="Gelasio" pitchFamily="34" charset="0"/>
                <a:ea typeface="Gelasio" pitchFamily="34" charset="-122"/>
                <a:cs typeface="Gelasio" pitchFamily="34" charset="-120"/>
              </a:rPr>
              <a:t>Develop standardized diversity reporting frameworks</a:t>
            </a:r>
            <a:endParaRPr lang="en-US" sz="1100" dirty="0"/>
          </a:p>
        </p:txBody>
      </p:sp>
      <p:sp>
        <p:nvSpPr>
          <p:cNvPr id="19" name="Text 16"/>
          <p:cNvSpPr/>
          <p:nvPr/>
        </p:nvSpPr>
        <p:spPr>
          <a:xfrm>
            <a:off x="5133499" y="6466642"/>
            <a:ext cx="4363283" cy="230862"/>
          </a:xfrm>
          <a:prstGeom prst="rect">
            <a:avLst/>
          </a:prstGeom>
          <a:noFill/>
          <a:ln/>
        </p:spPr>
        <p:txBody>
          <a:bodyPr wrap="none" lIns="0" tIns="0" rIns="0" bIns="0" rtlCol="0" anchor="t"/>
          <a:lstStyle/>
          <a:p>
            <a:pPr marL="0" indent="0" algn="ctr">
              <a:lnSpc>
                <a:spcPts val="1800"/>
              </a:lnSpc>
              <a:buNone/>
            </a:pPr>
            <a:r>
              <a:rPr lang="en-US" sz="1100" dirty="0">
                <a:solidFill>
                  <a:srgbClr val="746558"/>
                </a:solidFill>
                <a:latin typeface="Gelasio" pitchFamily="34" charset="0"/>
                <a:ea typeface="Gelasio" pitchFamily="34" charset="-122"/>
                <a:cs typeface="Gelasio" pitchFamily="34" charset="-120"/>
              </a:rPr>
              <a:t>Create structured mentoring programs</a:t>
            </a:r>
            <a:endParaRPr lang="en-US" sz="1100" dirty="0"/>
          </a:p>
        </p:txBody>
      </p:sp>
      <p:sp>
        <p:nvSpPr>
          <p:cNvPr id="20" name="Text 17"/>
          <p:cNvSpPr/>
          <p:nvPr/>
        </p:nvSpPr>
        <p:spPr>
          <a:xfrm>
            <a:off x="5133499" y="6784062"/>
            <a:ext cx="4363283" cy="230862"/>
          </a:xfrm>
          <a:prstGeom prst="rect">
            <a:avLst/>
          </a:prstGeom>
          <a:noFill/>
          <a:ln/>
        </p:spPr>
        <p:txBody>
          <a:bodyPr wrap="none" lIns="0" tIns="0" rIns="0" bIns="0" rtlCol="0" anchor="t"/>
          <a:lstStyle/>
          <a:p>
            <a:pPr marL="0" indent="0" algn="ctr">
              <a:lnSpc>
                <a:spcPts val="1800"/>
              </a:lnSpc>
              <a:buNone/>
            </a:pPr>
            <a:r>
              <a:rPr lang="en-US" sz="1100" dirty="0">
                <a:solidFill>
                  <a:srgbClr val="746558"/>
                </a:solidFill>
                <a:latin typeface="Gelasio" pitchFamily="34" charset="0"/>
                <a:ea typeface="Gelasio" pitchFamily="34" charset="-122"/>
                <a:cs typeface="Gelasio" pitchFamily="34" charset="-120"/>
              </a:rPr>
              <a:t>Establish pairing mechanisms for first-time arbitrators</a:t>
            </a:r>
            <a:endParaRPr lang="en-US" sz="1100" dirty="0"/>
          </a:p>
        </p:txBody>
      </p:sp>
      <p:sp>
        <p:nvSpPr>
          <p:cNvPr id="21" name="Shape 18"/>
          <p:cNvSpPr/>
          <p:nvPr/>
        </p:nvSpPr>
        <p:spPr>
          <a:xfrm>
            <a:off x="9723596" y="4827210"/>
            <a:ext cx="15240" cy="432911"/>
          </a:xfrm>
          <a:prstGeom prst="roundRect">
            <a:avLst>
              <a:gd name="adj" fmla="val 142051"/>
            </a:avLst>
          </a:prstGeom>
          <a:solidFill>
            <a:srgbClr val="D4CEC3"/>
          </a:solidFill>
          <a:ln/>
        </p:spPr>
        <p:txBody>
          <a:bodyPr/>
          <a:lstStyle/>
          <a:p>
            <a:endParaRPr lang="en-US"/>
          </a:p>
        </p:txBody>
      </p:sp>
      <p:sp>
        <p:nvSpPr>
          <p:cNvPr id="22" name="Shape 19"/>
          <p:cNvSpPr/>
          <p:nvPr/>
        </p:nvSpPr>
        <p:spPr>
          <a:xfrm>
            <a:off x="9568934" y="5097720"/>
            <a:ext cx="324683" cy="324683"/>
          </a:xfrm>
          <a:prstGeom prst="roundRect">
            <a:avLst>
              <a:gd name="adj" fmla="val 6668"/>
            </a:avLst>
          </a:prstGeom>
          <a:solidFill>
            <a:srgbClr val="EEE8DD"/>
          </a:solidFill>
          <a:ln/>
        </p:spPr>
        <p:txBody>
          <a:bodyPr/>
          <a:lstStyle/>
          <a:p>
            <a:endParaRPr lang="en-US"/>
          </a:p>
        </p:txBody>
      </p:sp>
      <p:sp>
        <p:nvSpPr>
          <p:cNvPr id="23" name="Text 20"/>
          <p:cNvSpPr/>
          <p:nvPr/>
        </p:nvSpPr>
        <p:spPr>
          <a:xfrm>
            <a:off x="9622988" y="5124748"/>
            <a:ext cx="216456" cy="270510"/>
          </a:xfrm>
          <a:prstGeom prst="rect">
            <a:avLst/>
          </a:prstGeom>
          <a:noFill/>
          <a:ln/>
        </p:spPr>
        <p:txBody>
          <a:bodyPr wrap="none" lIns="0" tIns="0" rIns="0" bIns="0" rtlCol="0" anchor="t"/>
          <a:lstStyle/>
          <a:p>
            <a:pPr marL="0" indent="0" algn="ctr">
              <a:lnSpc>
                <a:spcPts val="1700"/>
              </a:lnSpc>
              <a:buNone/>
            </a:pPr>
            <a:r>
              <a:rPr lang="en-US" sz="1700" dirty="0">
                <a:solidFill>
                  <a:srgbClr val="746558"/>
                </a:solidFill>
                <a:latin typeface="Gelasio Semi Bold" pitchFamily="34" charset="0"/>
                <a:ea typeface="Gelasio Semi Bold" pitchFamily="34" charset="-122"/>
                <a:cs typeface="Gelasio Semi Bold" pitchFamily="34" charset="-120"/>
              </a:rPr>
              <a:t>3</a:t>
            </a:r>
            <a:endParaRPr lang="en-US" sz="1700" dirty="0"/>
          </a:p>
        </p:txBody>
      </p:sp>
      <p:sp>
        <p:nvSpPr>
          <p:cNvPr id="24" name="Text 21"/>
          <p:cNvSpPr/>
          <p:nvPr/>
        </p:nvSpPr>
        <p:spPr>
          <a:xfrm>
            <a:off x="8502253" y="3505200"/>
            <a:ext cx="2458164" cy="225385"/>
          </a:xfrm>
          <a:prstGeom prst="rect">
            <a:avLst/>
          </a:prstGeom>
          <a:noFill/>
          <a:ln/>
        </p:spPr>
        <p:txBody>
          <a:bodyPr wrap="none" lIns="0" tIns="0" rIns="0" bIns="0" rtlCol="0" anchor="t"/>
          <a:lstStyle/>
          <a:p>
            <a:pPr marL="0" indent="0" algn="ctr">
              <a:lnSpc>
                <a:spcPts val="1750"/>
              </a:lnSpc>
              <a:buNone/>
            </a:pPr>
            <a:r>
              <a:rPr lang="en-US" sz="1400" dirty="0">
                <a:solidFill>
                  <a:srgbClr val="746558"/>
                </a:solidFill>
                <a:latin typeface="Gelasio Semi Bold" pitchFamily="34" charset="0"/>
                <a:ea typeface="Gelasio Semi Bold" pitchFamily="34" charset="-122"/>
                <a:cs typeface="Gelasio Semi Bold" pitchFamily="34" charset="-120"/>
              </a:rPr>
              <a:t>Long-Term Transformation</a:t>
            </a:r>
            <a:endParaRPr lang="en-US" sz="1400" dirty="0"/>
          </a:p>
        </p:txBody>
      </p:sp>
      <p:sp>
        <p:nvSpPr>
          <p:cNvPr id="25" name="Text 22"/>
          <p:cNvSpPr/>
          <p:nvPr/>
        </p:nvSpPr>
        <p:spPr>
          <a:xfrm>
            <a:off x="7549634" y="3817144"/>
            <a:ext cx="4363403" cy="230862"/>
          </a:xfrm>
          <a:prstGeom prst="rect">
            <a:avLst/>
          </a:prstGeom>
          <a:noFill/>
          <a:ln/>
        </p:spPr>
        <p:txBody>
          <a:bodyPr wrap="none" lIns="0" tIns="0" rIns="0" bIns="0" rtlCol="0" anchor="t"/>
          <a:lstStyle/>
          <a:p>
            <a:pPr marL="0" indent="0" algn="ctr">
              <a:lnSpc>
                <a:spcPts val="1800"/>
              </a:lnSpc>
              <a:buNone/>
            </a:pPr>
            <a:r>
              <a:rPr lang="en-US" sz="1100" dirty="0">
                <a:solidFill>
                  <a:srgbClr val="746558"/>
                </a:solidFill>
                <a:latin typeface="Gelasio" pitchFamily="34" charset="0"/>
                <a:ea typeface="Gelasio" pitchFamily="34" charset="-122"/>
                <a:cs typeface="Gelasio" pitchFamily="34" charset="-120"/>
              </a:rPr>
              <a:t>Address pipeline challenges through education</a:t>
            </a:r>
            <a:endParaRPr lang="en-US" sz="1100" dirty="0"/>
          </a:p>
        </p:txBody>
      </p:sp>
      <p:sp>
        <p:nvSpPr>
          <p:cNvPr id="26" name="Text 23"/>
          <p:cNvSpPr/>
          <p:nvPr/>
        </p:nvSpPr>
        <p:spPr>
          <a:xfrm>
            <a:off x="7549634" y="4134564"/>
            <a:ext cx="4363403" cy="230862"/>
          </a:xfrm>
          <a:prstGeom prst="rect">
            <a:avLst/>
          </a:prstGeom>
          <a:noFill/>
          <a:ln/>
        </p:spPr>
        <p:txBody>
          <a:bodyPr wrap="none" lIns="0" tIns="0" rIns="0" bIns="0" rtlCol="0" anchor="t"/>
          <a:lstStyle/>
          <a:p>
            <a:pPr marL="0" indent="0" algn="ctr">
              <a:lnSpc>
                <a:spcPts val="1800"/>
              </a:lnSpc>
              <a:buNone/>
            </a:pPr>
            <a:r>
              <a:rPr lang="en-US" sz="1100" dirty="0">
                <a:solidFill>
                  <a:srgbClr val="746558"/>
                </a:solidFill>
                <a:latin typeface="Gelasio" pitchFamily="34" charset="0"/>
                <a:ea typeface="Gelasio" pitchFamily="34" charset="-122"/>
                <a:cs typeface="Gelasio" pitchFamily="34" charset="-120"/>
              </a:rPr>
              <a:t>Change cultural norms around appointment "safety"</a:t>
            </a:r>
            <a:endParaRPr lang="en-US" sz="1100" dirty="0"/>
          </a:p>
        </p:txBody>
      </p:sp>
      <p:sp>
        <p:nvSpPr>
          <p:cNvPr id="27" name="Text 24"/>
          <p:cNvSpPr/>
          <p:nvPr/>
        </p:nvSpPr>
        <p:spPr>
          <a:xfrm>
            <a:off x="7549634" y="4451985"/>
            <a:ext cx="4363403" cy="230862"/>
          </a:xfrm>
          <a:prstGeom prst="rect">
            <a:avLst/>
          </a:prstGeom>
          <a:noFill/>
          <a:ln/>
        </p:spPr>
        <p:txBody>
          <a:bodyPr wrap="none" lIns="0" tIns="0" rIns="0" bIns="0" rtlCol="0" anchor="t"/>
          <a:lstStyle/>
          <a:p>
            <a:pPr marL="0" indent="0" algn="ctr">
              <a:lnSpc>
                <a:spcPts val="1800"/>
              </a:lnSpc>
              <a:buNone/>
            </a:pPr>
            <a:r>
              <a:rPr lang="en-US" sz="1100" dirty="0">
                <a:solidFill>
                  <a:srgbClr val="746558"/>
                </a:solidFill>
                <a:latin typeface="Gelasio" pitchFamily="34" charset="0"/>
                <a:ea typeface="Gelasio" pitchFamily="34" charset="-122"/>
                <a:cs typeface="Gelasio" pitchFamily="34" charset="-120"/>
              </a:rPr>
              <a:t>Integrate diversity into arbitration clauses</a:t>
            </a:r>
            <a:endParaRPr lang="en-US" sz="1100" dirty="0"/>
          </a:p>
        </p:txBody>
      </p:sp>
      <p:sp>
        <p:nvSpPr>
          <p:cNvPr id="28" name="Text 25"/>
          <p:cNvSpPr/>
          <p:nvPr/>
        </p:nvSpPr>
        <p:spPr>
          <a:xfrm>
            <a:off x="2573060" y="7177207"/>
            <a:ext cx="9484281" cy="461724"/>
          </a:xfrm>
          <a:prstGeom prst="rect">
            <a:avLst/>
          </a:prstGeom>
          <a:noFill/>
          <a:ln/>
        </p:spPr>
        <p:txBody>
          <a:bodyPr wrap="square" lIns="0" tIns="0" rIns="0" bIns="0" rtlCol="0" anchor="t"/>
          <a:lstStyle/>
          <a:p>
            <a:pPr marL="0" indent="0" algn="l">
              <a:lnSpc>
                <a:spcPts val="1800"/>
              </a:lnSpc>
              <a:buNone/>
            </a:pPr>
            <a:r>
              <a:rPr lang="en-US" sz="1100" dirty="0">
                <a:solidFill>
                  <a:srgbClr val="746558"/>
                </a:solidFill>
                <a:latin typeface="Gelasio" pitchFamily="34" charset="0"/>
                <a:ea typeface="Gelasio" pitchFamily="34" charset="-122"/>
                <a:cs typeface="Gelasio" pitchFamily="34" charset="-120"/>
              </a:rPr>
              <a:t>Progress requires commitment from all stakeholders—institutions, counsel, arbitrators, clients, and academics—working in concert toward a more inclusive and representative arbitration system.</a:t>
            </a:r>
            <a:endParaRPr lang="en-US" sz="11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47">
    <p:spTree>
      <p:nvGrpSpPr>
        <p:cNvPr id="1" name=""/>
        <p:cNvGrpSpPr/>
        <p:nvPr/>
      </p:nvGrpSpPr>
      <p:grpSpPr>
        <a:xfrm>
          <a:off x="0" y="0"/>
          <a:ext cx="0" cy="0"/>
          <a:chOff x="0" y="0"/>
          <a:chExt cx="0" cy="0"/>
        </a:xfrm>
      </p:grpSpPr>
      <p:sp>
        <p:nvSpPr>
          <p:cNvPr id="2" name="Shape 0"/>
          <p:cNvSpPr/>
          <p:nvPr/>
        </p:nvSpPr>
        <p:spPr>
          <a:xfrm>
            <a:off x="243840" y="864156"/>
            <a:ext cx="14142720" cy="6501170"/>
          </a:xfrm>
          <a:prstGeom prst="roundRect">
            <a:avLst>
              <a:gd name="adj" fmla="val 443"/>
            </a:avLst>
          </a:prstGeom>
          <a:solidFill>
            <a:srgbClr val="F2F2F2"/>
          </a:solidFill>
          <a:ln/>
        </p:spPr>
        <p:txBody>
          <a:bodyPr/>
          <a:lstStyle/>
          <a:p>
            <a:endParaRPr lang="en-US"/>
          </a:p>
        </p:txBody>
      </p:sp>
      <p:sp>
        <p:nvSpPr>
          <p:cNvPr id="3" name="Text 1"/>
          <p:cNvSpPr/>
          <p:nvPr/>
        </p:nvSpPr>
        <p:spPr>
          <a:xfrm>
            <a:off x="1011198" y="1391722"/>
            <a:ext cx="7016829" cy="479584"/>
          </a:xfrm>
          <a:prstGeom prst="rect">
            <a:avLst/>
          </a:prstGeom>
          <a:noFill/>
          <a:ln/>
        </p:spPr>
        <p:txBody>
          <a:bodyPr wrap="none" lIns="0" tIns="0" rIns="0" bIns="0" rtlCol="0" anchor="t"/>
          <a:lstStyle/>
          <a:p>
            <a:pPr marL="0" indent="0" algn="l">
              <a:lnSpc>
                <a:spcPts val="3750"/>
              </a:lnSpc>
              <a:buNone/>
            </a:pPr>
            <a:r>
              <a:rPr lang="en-US" sz="3000" dirty="0">
                <a:solidFill>
                  <a:srgbClr val="484237"/>
                </a:solidFill>
                <a:latin typeface="Gelasio Semi Bold" pitchFamily="34" charset="0"/>
                <a:ea typeface="Gelasio Semi Bold" pitchFamily="34" charset="-122"/>
                <a:cs typeface="Gelasio Semi Bold" pitchFamily="34" charset="-120"/>
              </a:rPr>
              <a:t>Conclusion: The Promise of Diversity</a:t>
            </a:r>
            <a:endParaRPr lang="en-US" sz="3000" dirty="0"/>
          </a:p>
        </p:txBody>
      </p:sp>
      <p:sp>
        <p:nvSpPr>
          <p:cNvPr id="4" name="Text 2"/>
          <p:cNvSpPr/>
          <p:nvPr/>
        </p:nvSpPr>
        <p:spPr>
          <a:xfrm>
            <a:off x="1003578" y="2154079"/>
            <a:ext cx="6077664" cy="1026080"/>
          </a:xfrm>
          <a:prstGeom prst="rect">
            <a:avLst/>
          </a:prstGeom>
          <a:noFill/>
          <a:ln/>
        </p:spPr>
        <p:txBody>
          <a:bodyPr wrap="square" lIns="0" tIns="0" rIns="0" bIns="0" rtlCol="0" anchor="t"/>
          <a:lstStyle/>
          <a:p>
            <a:pPr marL="0" indent="0" algn="l">
              <a:lnSpc>
                <a:spcPts val="2400"/>
              </a:lnSpc>
              <a:buNone/>
            </a:pPr>
            <a:r>
              <a:rPr lang="en-US" sz="1500" dirty="0">
                <a:solidFill>
                  <a:srgbClr val="000000"/>
                </a:solidFill>
                <a:latin typeface="Gelasio" pitchFamily="34" charset="0"/>
                <a:ea typeface="Gelasio" pitchFamily="34" charset="-122"/>
                <a:cs typeface="Gelasio" pitchFamily="34" charset="-120"/>
              </a:rPr>
              <a:t>We began with a simple thesis: </a:t>
            </a:r>
            <a:r>
              <a:rPr lang="en-US" sz="1500" b="1" dirty="0">
                <a:solidFill>
                  <a:srgbClr val="C49F8C"/>
                </a:solidFill>
                <a:latin typeface="Gelasio" pitchFamily="34" charset="0"/>
                <a:ea typeface="Gelasio" pitchFamily="34" charset="-122"/>
                <a:cs typeface="Gelasio" pitchFamily="34" charset="-120"/>
              </a:rPr>
              <a:t>diversity is not optics—it is performance</a:t>
            </a:r>
            <a:r>
              <a:rPr lang="en-US" sz="1500" dirty="0">
                <a:solidFill>
                  <a:srgbClr val="000000"/>
                </a:solidFill>
                <a:latin typeface="Gelasio" pitchFamily="34" charset="0"/>
                <a:ea typeface="Gelasio" pitchFamily="34" charset="-122"/>
                <a:cs typeface="Gelasio" pitchFamily="34" charset="-120"/>
              </a:rPr>
              <a:t>. The evidence and analysis presented confirm this fundamental truth.</a:t>
            </a:r>
            <a:endParaRPr lang="en-US" sz="1500" dirty="0"/>
          </a:p>
        </p:txBody>
      </p:sp>
      <p:sp>
        <p:nvSpPr>
          <p:cNvPr id="5" name="Text 3"/>
          <p:cNvSpPr/>
          <p:nvPr/>
        </p:nvSpPr>
        <p:spPr>
          <a:xfrm>
            <a:off x="1011198" y="3352800"/>
            <a:ext cx="6070044" cy="306824"/>
          </a:xfrm>
          <a:prstGeom prst="rect">
            <a:avLst/>
          </a:prstGeom>
          <a:noFill/>
          <a:ln/>
        </p:spPr>
        <p:txBody>
          <a:bodyPr wrap="none" lIns="0" tIns="0" rIns="0" bIns="0" rtlCol="0" anchor="t"/>
          <a:lstStyle/>
          <a:p>
            <a:pPr marL="0" indent="0" algn="l">
              <a:lnSpc>
                <a:spcPts val="2400"/>
              </a:lnSpc>
              <a:buNone/>
            </a:pPr>
            <a:r>
              <a:rPr lang="en-US" sz="1500" dirty="0">
                <a:solidFill>
                  <a:srgbClr val="000000"/>
                </a:solidFill>
                <a:latin typeface="Gelasio" pitchFamily="34" charset="0"/>
                <a:ea typeface="Gelasio" pitchFamily="34" charset="-122"/>
                <a:cs typeface="Gelasio" pitchFamily="34" charset="-120"/>
              </a:rPr>
              <a:t>Diversity enhances international arbitration by:</a:t>
            </a:r>
            <a:endParaRPr lang="en-US" sz="1500" dirty="0"/>
          </a:p>
        </p:txBody>
      </p:sp>
      <p:sp>
        <p:nvSpPr>
          <p:cNvPr id="6" name="Text 4"/>
          <p:cNvSpPr/>
          <p:nvPr/>
        </p:nvSpPr>
        <p:spPr>
          <a:xfrm>
            <a:off x="1011198" y="3832265"/>
            <a:ext cx="6070044" cy="306824"/>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000000"/>
                </a:solidFill>
                <a:latin typeface="Gelasio" pitchFamily="34" charset="0"/>
                <a:ea typeface="Gelasio" pitchFamily="34" charset="-122"/>
                <a:cs typeface="Gelasio" pitchFamily="34" charset="-120"/>
              </a:rPr>
              <a:t>Improving the quality of factual and legal analysis</a:t>
            </a:r>
            <a:endParaRPr lang="en-US" sz="1500" dirty="0"/>
          </a:p>
        </p:txBody>
      </p:sp>
      <p:sp>
        <p:nvSpPr>
          <p:cNvPr id="7" name="Text 5"/>
          <p:cNvSpPr/>
          <p:nvPr/>
        </p:nvSpPr>
        <p:spPr>
          <a:xfrm>
            <a:off x="1011198" y="4206121"/>
            <a:ext cx="6070044" cy="306824"/>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000000"/>
                </a:solidFill>
                <a:latin typeface="Gelasio" pitchFamily="34" charset="0"/>
                <a:ea typeface="Gelasio" pitchFamily="34" charset="-122"/>
                <a:cs typeface="Gelasio" pitchFamily="34" charset="-120"/>
              </a:rPr>
              <a:t>Strengthening the legitimacy of the process across cultures</a:t>
            </a:r>
            <a:endParaRPr lang="en-US" sz="1500" dirty="0"/>
          </a:p>
        </p:txBody>
      </p:sp>
      <p:sp>
        <p:nvSpPr>
          <p:cNvPr id="8" name="Text 6"/>
          <p:cNvSpPr/>
          <p:nvPr/>
        </p:nvSpPr>
        <p:spPr>
          <a:xfrm>
            <a:off x="1011198" y="4579977"/>
            <a:ext cx="6070044" cy="306824"/>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000000"/>
                </a:solidFill>
                <a:latin typeface="Gelasio" pitchFamily="34" charset="0"/>
                <a:ea typeface="Gelasio" pitchFamily="34" charset="-122"/>
                <a:cs typeface="Gelasio" pitchFamily="34" charset="-120"/>
              </a:rPr>
              <a:t>Enhancing the enforceability and acceptability of awards</a:t>
            </a:r>
            <a:endParaRPr lang="en-US" sz="1500" dirty="0"/>
          </a:p>
        </p:txBody>
      </p:sp>
      <p:sp>
        <p:nvSpPr>
          <p:cNvPr id="9" name="Text 7"/>
          <p:cNvSpPr/>
          <p:nvPr/>
        </p:nvSpPr>
        <p:spPr>
          <a:xfrm>
            <a:off x="1011198" y="4953833"/>
            <a:ext cx="6070044" cy="306824"/>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000000"/>
                </a:solidFill>
                <a:latin typeface="Gelasio" pitchFamily="34" charset="0"/>
                <a:ea typeface="Gelasio" pitchFamily="34" charset="-122"/>
                <a:cs typeface="Gelasio" pitchFamily="34" charset="-120"/>
              </a:rPr>
              <a:t>Ensuring arbitration remains relevant in a globalized economy</a:t>
            </a:r>
            <a:endParaRPr lang="en-US" sz="1500" dirty="0"/>
          </a:p>
        </p:txBody>
      </p:sp>
      <p:sp>
        <p:nvSpPr>
          <p:cNvPr id="10" name="Text 8"/>
          <p:cNvSpPr/>
          <p:nvPr/>
        </p:nvSpPr>
        <p:spPr>
          <a:xfrm>
            <a:off x="1011198" y="5327690"/>
            <a:ext cx="6070044" cy="306824"/>
          </a:xfrm>
          <a:prstGeom prst="rect">
            <a:avLst/>
          </a:prstGeom>
          <a:noFill/>
          <a:ln/>
        </p:spPr>
        <p:txBody>
          <a:bodyPr wrap="none" lIns="0" tIns="0" rIns="0" bIns="0" rtlCol="0" anchor="t"/>
          <a:lstStyle/>
          <a:p>
            <a:pPr marL="342900" indent="-342900" algn="l">
              <a:lnSpc>
                <a:spcPts val="2400"/>
              </a:lnSpc>
              <a:buSzPct val="100000"/>
              <a:buChar char="•"/>
            </a:pPr>
            <a:r>
              <a:rPr lang="en-US" sz="1500" dirty="0">
                <a:solidFill>
                  <a:srgbClr val="000000"/>
                </a:solidFill>
                <a:latin typeface="Gelasio" pitchFamily="34" charset="0"/>
                <a:ea typeface="Gelasio" pitchFamily="34" charset="-122"/>
                <a:cs typeface="Gelasio" pitchFamily="34" charset="-120"/>
              </a:rPr>
              <a:t>Bringing fresh perspectives to evolving commercial challenges</a:t>
            </a:r>
            <a:endParaRPr lang="en-US" sz="1500" dirty="0"/>
          </a:p>
        </p:txBody>
      </p:sp>
      <p:sp>
        <p:nvSpPr>
          <p:cNvPr id="11" name="Text 9"/>
          <p:cNvSpPr/>
          <p:nvPr/>
        </p:nvSpPr>
        <p:spPr>
          <a:xfrm>
            <a:off x="7844552" y="2302788"/>
            <a:ext cx="5782270" cy="1798439"/>
          </a:xfrm>
          <a:prstGeom prst="rect">
            <a:avLst/>
          </a:prstGeom>
          <a:noFill/>
          <a:ln/>
        </p:spPr>
        <p:txBody>
          <a:bodyPr wrap="square" lIns="0" tIns="0" rIns="0" bIns="0" rtlCol="0" anchor="t"/>
          <a:lstStyle/>
          <a:p>
            <a:pPr marL="0" indent="0" algn="l">
              <a:lnSpc>
                <a:spcPts val="2800"/>
              </a:lnSpc>
              <a:buNone/>
            </a:pPr>
            <a:r>
              <a:rPr lang="en-US" sz="2250" dirty="0">
                <a:solidFill>
                  <a:srgbClr val="484237"/>
                </a:solidFill>
                <a:latin typeface="Gelasio Semi Bold" pitchFamily="34" charset="0"/>
                <a:ea typeface="Gelasio Semi Bold" pitchFamily="34" charset="-122"/>
                <a:cs typeface="Gelasio Semi Bold" pitchFamily="34" charset="-120"/>
              </a:rPr>
              <a:t>"The future of dispute resolution will be decided by whether our tribunals can see what our parties see—across cultures, languages, industries, and legal traditions."</a:t>
            </a:r>
            <a:endParaRPr lang="en-US" sz="2250" dirty="0"/>
          </a:p>
        </p:txBody>
      </p:sp>
      <p:sp>
        <p:nvSpPr>
          <p:cNvPr id="12" name="Shape 10"/>
          <p:cNvSpPr/>
          <p:nvPr/>
        </p:nvSpPr>
        <p:spPr>
          <a:xfrm>
            <a:off x="7556778" y="2302788"/>
            <a:ext cx="22860" cy="1798439"/>
          </a:xfrm>
          <a:prstGeom prst="rect">
            <a:avLst/>
          </a:prstGeom>
          <a:solidFill>
            <a:srgbClr val="D3C5B6"/>
          </a:solidFill>
          <a:ln/>
        </p:spPr>
        <p:txBody>
          <a:bodyPr/>
          <a:lstStyle/>
          <a:p>
            <a:endParaRPr lang="en-US"/>
          </a:p>
        </p:txBody>
      </p:sp>
      <p:sp>
        <p:nvSpPr>
          <p:cNvPr id="13" name="Text 11"/>
          <p:cNvSpPr/>
          <p:nvPr/>
        </p:nvSpPr>
        <p:spPr>
          <a:xfrm>
            <a:off x="7556778" y="4316968"/>
            <a:ext cx="6070044" cy="920472"/>
          </a:xfrm>
          <a:prstGeom prst="rect">
            <a:avLst/>
          </a:prstGeom>
          <a:noFill/>
          <a:ln/>
        </p:spPr>
        <p:txBody>
          <a:bodyPr wrap="square" lIns="0" tIns="0" rIns="0" bIns="0" rtlCol="0" anchor="t"/>
          <a:lstStyle/>
          <a:p>
            <a:pPr marL="0" indent="0" algn="l">
              <a:lnSpc>
                <a:spcPts val="2400"/>
              </a:lnSpc>
              <a:buNone/>
            </a:pPr>
            <a:r>
              <a:rPr lang="en-US" sz="1500" dirty="0">
                <a:solidFill>
                  <a:srgbClr val="000000"/>
                </a:solidFill>
                <a:latin typeface="Gelasio" pitchFamily="34" charset="0"/>
                <a:ea typeface="Gelasio" pitchFamily="34" charset="-122"/>
                <a:cs typeface="Gelasio" pitchFamily="34" charset="-120"/>
              </a:rPr>
              <a:t>The tools for this transformation already exist in our legal architecture—from the Model Law to institutional rules, from disclosure requirements to challenge standards.</a:t>
            </a:r>
            <a:endParaRPr lang="en-US" sz="1500" dirty="0"/>
          </a:p>
        </p:txBody>
      </p:sp>
      <p:sp>
        <p:nvSpPr>
          <p:cNvPr id="14" name="Text 12"/>
          <p:cNvSpPr/>
          <p:nvPr/>
        </p:nvSpPr>
        <p:spPr>
          <a:xfrm>
            <a:off x="1011198" y="5917287"/>
            <a:ext cx="12608004" cy="920472"/>
          </a:xfrm>
          <a:prstGeom prst="rect">
            <a:avLst/>
          </a:prstGeom>
          <a:noFill/>
          <a:ln/>
        </p:spPr>
        <p:txBody>
          <a:bodyPr wrap="square" lIns="0" tIns="0" rIns="0" bIns="0" rtlCol="0" anchor="t"/>
          <a:lstStyle/>
          <a:p>
            <a:pPr marL="0" indent="0" algn="l">
              <a:lnSpc>
                <a:spcPts val="2400"/>
              </a:lnSpc>
              <a:buNone/>
            </a:pPr>
            <a:r>
              <a:rPr lang="en-US" sz="1500" dirty="0">
                <a:solidFill>
                  <a:srgbClr val="000000"/>
                </a:solidFill>
                <a:latin typeface="Gelasio" pitchFamily="34" charset="0"/>
                <a:ea typeface="Gelasio" pitchFamily="34" charset="-122"/>
                <a:cs typeface="Gelasio" pitchFamily="34" charset="-120"/>
              </a:rPr>
              <a:t>What remains is consistent, intentional choice—by institutions in their appointments, by counsel in their nominations, by arbitrators in their availability, and by clients in their expectations. Together, these choices will shape a more diverse, inclusive, and effective international arbitration system.</a:t>
            </a:r>
            <a:endParaRPr lang="en-US" sz="15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49">
    <p:spTree>
      <p:nvGrpSpPr>
        <p:cNvPr id="1" name=""/>
        <p:cNvGrpSpPr/>
        <p:nvPr/>
      </p:nvGrpSpPr>
      <p:grpSpPr>
        <a:xfrm>
          <a:off x="0" y="0"/>
          <a:ext cx="0" cy="0"/>
          <a:chOff x="0" y="0"/>
          <a:chExt cx="0" cy="0"/>
        </a:xfrm>
      </p:grpSpPr>
      <p:sp>
        <p:nvSpPr>
          <p:cNvPr id="2" name="Shape 0"/>
          <p:cNvSpPr/>
          <p:nvPr/>
        </p:nvSpPr>
        <p:spPr>
          <a:xfrm>
            <a:off x="897493" y="243840"/>
            <a:ext cx="12835295" cy="7798594"/>
          </a:xfrm>
          <a:prstGeom prst="roundRect">
            <a:avLst>
              <a:gd name="adj" fmla="val 335"/>
            </a:avLst>
          </a:prstGeom>
          <a:solidFill>
            <a:srgbClr val="F2F2F2"/>
          </a:solidFill>
          <a:ln/>
        </p:spPr>
        <p:txBody>
          <a:bodyPr/>
          <a:lstStyle/>
          <a:p>
            <a:endParaRPr lang="en-US"/>
          </a:p>
        </p:txBody>
      </p:sp>
      <p:pic>
        <p:nvPicPr>
          <p:cNvPr id="3" name="Image 0" descr="preencoded.png"/>
          <p:cNvPicPr>
            <a:picLocks noChangeAspect="1"/>
          </p:cNvPicPr>
          <p:nvPr/>
        </p:nvPicPr>
        <p:blipFill>
          <a:blip r:embed="rId3"/>
          <a:stretch>
            <a:fillRect/>
          </a:stretch>
        </p:blipFill>
        <p:spPr>
          <a:xfrm>
            <a:off x="897493" y="243840"/>
            <a:ext cx="4813221" cy="7798594"/>
          </a:xfrm>
          <a:prstGeom prst="rect">
            <a:avLst/>
          </a:prstGeom>
        </p:spPr>
      </p:pic>
      <p:sp>
        <p:nvSpPr>
          <p:cNvPr id="4" name="Text 1"/>
          <p:cNvSpPr/>
          <p:nvPr/>
        </p:nvSpPr>
        <p:spPr>
          <a:xfrm>
            <a:off x="6407110" y="722590"/>
            <a:ext cx="4353044" cy="544116"/>
          </a:xfrm>
          <a:prstGeom prst="rect">
            <a:avLst/>
          </a:prstGeom>
          <a:noFill/>
          <a:ln/>
        </p:spPr>
        <p:txBody>
          <a:bodyPr wrap="none" lIns="0" tIns="0" rIns="0" bIns="0" rtlCol="0" anchor="t"/>
          <a:lstStyle/>
          <a:p>
            <a:pPr marL="0" indent="0" algn="l">
              <a:lnSpc>
                <a:spcPts val="4250"/>
              </a:lnSpc>
              <a:buNone/>
            </a:pPr>
            <a:r>
              <a:rPr lang="en-US" sz="3400" dirty="0">
                <a:solidFill>
                  <a:srgbClr val="484237"/>
                </a:solidFill>
                <a:latin typeface="Gelasio Semi Bold" pitchFamily="34" charset="0"/>
                <a:ea typeface="Gelasio Semi Bold" pitchFamily="34" charset="-122"/>
                <a:cs typeface="Gelasio Semi Bold" pitchFamily="34" charset="-120"/>
              </a:rPr>
              <a:t>Call to Action</a:t>
            </a:r>
            <a:endParaRPr lang="en-US" sz="3400" dirty="0"/>
          </a:p>
        </p:txBody>
      </p:sp>
      <p:sp>
        <p:nvSpPr>
          <p:cNvPr id="5" name="Text 2"/>
          <p:cNvSpPr/>
          <p:nvPr/>
        </p:nvSpPr>
        <p:spPr>
          <a:xfrm>
            <a:off x="6407110" y="1527810"/>
            <a:ext cx="4260175" cy="326469"/>
          </a:xfrm>
          <a:prstGeom prst="rect">
            <a:avLst/>
          </a:prstGeom>
          <a:noFill/>
          <a:ln/>
        </p:spPr>
        <p:txBody>
          <a:bodyPr wrap="none" lIns="0" tIns="0" rIns="0" bIns="0" rtlCol="0" anchor="t"/>
          <a:lstStyle/>
          <a:p>
            <a:pPr marL="0" indent="0" algn="l">
              <a:lnSpc>
                <a:spcPts val="2550"/>
              </a:lnSpc>
              <a:buNone/>
            </a:pPr>
            <a:r>
              <a:rPr lang="en-US" sz="2050" dirty="0">
                <a:solidFill>
                  <a:srgbClr val="484237"/>
                </a:solidFill>
                <a:latin typeface="Gelasio Semi Bold" pitchFamily="34" charset="0"/>
                <a:ea typeface="Gelasio Semi Bold" pitchFamily="34" charset="-122"/>
                <a:cs typeface="Gelasio Semi Bold" pitchFamily="34" charset="-120"/>
              </a:rPr>
              <a:t>CIMA's Commitment to Diversity</a:t>
            </a:r>
            <a:endParaRPr lang="en-US" sz="2050" dirty="0"/>
          </a:p>
        </p:txBody>
      </p:sp>
      <p:sp>
        <p:nvSpPr>
          <p:cNvPr id="6" name="Text 3"/>
          <p:cNvSpPr/>
          <p:nvPr/>
        </p:nvSpPr>
        <p:spPr>
          <a:xfrm>
            <a:off x="6407110" y="2115383"/>
            <a:ext cx="6629162" cy="835462"/>
          </a:xfrm>
          <a:prstGeom prst="rect">
            <a:avLst/>
          </a:prstGeom>
          <a:noFill/>
          <a:ln/>
        </p:spPr>
        <p:txBody>
          <a:bodyPr wrap="square" lIns="0" tIns="0" rIns="0" bIns="0" rtlCol="0" anchor="t"/>
          <a:lstStyle/>
          <a:p>
            <a:pPr marL="0" indent="0" algn="l">
              <a:lnSpc>
                <a:spcPts val="2150"/>
              </a:lnSpc>
              <a:buNone/>
            </a:pPr>
            <a:r>
              <a:rPr lang="en-US" sz="1350" dirty="0">
                <a:solidFill>
                  <a:srgbClr val="000000"/>
                </a:solidFill>
                <a:latin typeface="Gelasio" pitchFamily="34" charset="0"/>
                <a:ea typeface="Gelasio" pitchFamily="34" charset="-122"/>
                <a:cs typeface="Gelasio" pitchFamily="34" charset="-120"/>
              </a:rPr>
              <a:t>As a 2025 Title Sponsor, the Center for International Mediators and Arbitrators (CIMA) in England &amp; Wales actively supports diversity in international arbitration through:</a:t>
            </a:r>
            <a:endParaRPr lang="en-US" sz="1350" dirty="0"/>
          </a:p>
        </p:txBody>
      </p:sp>
      <p:sp>
        <p:nvSpPr>
          <p:cNvPr id="7" name="Shape 4"/>
          <p:cNvSpPr/>
          <p:nvPr/>
        </p:nvSpPr>
        <p:spPr>
          <a:xfrm>
            <a:off x="6407110" y="3146703"/>
            <a:ext cx="3227546" cy="1884283"/>
          </a:xfrm>
          <a:prstGeom prst="roundRect">
            <a:avLst>
              <a:gd name="adj" fmla="val 1386"/>
            </a:avLst>
          </a:prstGeom>
          <a:solidFill>
            <a:srgbClr val="F2F2F2"/>
          </a:solidFill>
          <a:ln w="22860">
            <a:solidFill>
              <a:srgbClr val="D4CEC3"/>
            </a:solidFill>
            <a:prstDash val="solid"/>
          </a:ln>
        </p:spPr>
        <p:txBody>
          <a:bodyPr/>
          <a:lstStyle/>
          <a:p>
            <a:endParaRPr lang="en-US"/>
          </a:p>
        </p:txBody>
      </p:sp>
      <p:sp>
        <p:nvSpPr>
          <p:cNvPr id="8" name="Text 5"/>
          <p:cNvSpPr/>
          <p:nvPr/>
        </p:nvSpPr>
        <p:spPr>
          <a:xfrm>
            <a:off x="6604040" y="3343632"/>
            <a:ext cx="2402681" cy="272058"/>
          </a:xfrm>
          <a:prstGeom prst="rect">
            <a:avLst/>
          </a:prstGeom>
          <a:noFill/>
          <a:ln/>
        </p:spPr>
        <p:txBody>
          <a:bodyPr wrap="none" lIns="0" tIns="0" rIns="0" bIns="0" rtlCol="0" anchor="t"/>
          <a:lstStyle/>
          <a:p>
            <a:pPr marL="0" indent="0" algn="l">
              <a:lnSpc>
                <a:spcPts val="2100"/>
              </a:lnSpc>
              <a:buNone/>
            </a:pPr>
            <a:r>
              <a:rPr lang="en-US" sz="1700" dirty="0">
                <a:solidFill>
                  <a:srgbClr val="000000"/>
                </a:solidFill>
                <a:latin typeface="Gelasio Semi Bold" pitchFamily="34" charset="0"/>
                <a:ea typeface="Gelasio Semi Bold" pitchFamily="34" charset="-122"/>
                <a:cs typeface="Gelasio Semi Bold" pitchFamily="34" charset="-120"/>
              </a:rPr>
              <a:t>Global Webinar Series</a:t>
            </a:r>
            <a:endParaRPr lang="en-US" sz="1700" dirty="0"/>
          </a:p>
        </p:txBody>
      </p:sp>
      <p:sp>
        <p:nvSpPr>
          <p:cNvPr id="9" name="Text 6"/>
          <p:cNvSpPr/>
          <p:nvPr/>
        </p:nvSpPr>
        <p:spPr>
          <a:xfrm>
            <a:off x="6604040" y="3720108"/>
            <a:ext cx="2833687" cy="1113949"/>
          </a:xfrm>
          <a:prstGeom prst="rect">
            <a:avLst/>
          </a:prstGeom>
          <a:noFill/>
          <a:ln/>
        </p:spPr>
        <p:txBody>
          <a:bodyPr wrap="square" lIns="0" tIns="0" rIns="0" bIns="0" rtlCol="0" anchor="t"/>
          <a:lstStyle/>
          <a:p>
            <a:pPr marL="0" indent="0" algn="l">
              <a:lnSpc>
                <a:spcPts val="2150"/>
              </a:lnSpc>
              <a:buNone/>
            </a:pPr>
            <a:r>
              <a:rPr lang="en-US" sz="1350" dirty="0">
                <a:solidFill>
                  <a:srgbClr val="000000"/>
                </a:solidFill>
                <a:latin typeface="Gelasio" pitchFamily="34" charset="0"/>
                <a:ea typeface="Gelasio" pitchFamily="34" charset="-122"/>
                <a:cs typeface="Gelasio" pitchFamily="34" charset="-120"/>
              </a:rPr>
              <a:t>Connecting practitioners across key jurisdictions—India, Ghana, South Africa, and Hong Kong—to deepen comparative insights</a:t>
            </a:r>
            <a:endParaRPr lang="en-US" sz="1350" dirty="0"/>
          </a:p>
        </p:txBody>
      </p:sp>
      <p:sp>
        <p:nvSpPr>
          <p:cNvPr id="10" name="Shape 7"/>
          <p:cNvSpPr/>
          <p:nvPr/>
        </p:nvSpPr>
        <p:spPr>
          <a:xfrm>
            <a:off x="9808726" y="3146703"/>
            <a:ext cx="3227546" cy="1884283"/>
          </a:xfrm>
          <a:prstGeom prst="roundRect">
            <a:avLst>
              <a:gd name="adj" fmla="val 1386"/>
            </a:avLst>
          </a:prstGeom>
          <a:solidFill>
            <a:srgbClr val="F2F2F2"/>
          </a:solidFill>
          <a:ln w="22860">
            <a:solidFill>
              <a:srgbClr val="D4CEC3"/>
            </a:solidFill>
            <a:prstDash val="solid"/>
          </a:ln>
        </p:spPr>
        <p:txBody>
          <a:bodyPr/>
          <a:lstStyle/>
          <a:p>
            <a:endParaRPr lang="en-US"/>
          </a:p>
        </p:txBody>
      </p:sp>
      <p:sp>
        <p:nvSpPr>
          <p:cNvPr id="11" name="Text 8"/>
          <p:cNvSpPr/>
          <p:nvPr/>
        </p:nvSpPr>
        <p:spPr>
          <a:xfrm>
            <a:off x="10005655" y="3343632"/>
            <a:ext cx="2728793" cy="272058"/>
          </a:xfrm>
          <a:prstGeom prst="rect">
            <a:avLst/>
          </a:prstGeom>
          <a:noFill/>
          <a:ln/>
        </p:spPr>
        <p:txBody>
          <a:bodyPr wrap="none" lIns="0" tIns="0" rIns="0" bIns="0" rtlCol="0" anchor="t"/>
          <a:lstStyle/>
          <a:p>
            <a:pPr marL="0" indent="0" algn="l">
              <a:lnSpc>
                <a:spcPts val="2100"/>
              </a:lnSpc>
              <a:buNone/>
            </a:pPr>
            <a:r>
              <a:rPr lang="en-US" sz="1700" dirty="0">
                <a:solidFill>
                  <a:srgbClr val="000000"/>
                </a:solidFill>
                <a:latin typeface="Gelasio Semi Bold" pitchFamily="34" charset="0"/>
                <a:ea typeface="Gelasio Semi Bold" pitchFamily="34" charset="-122"/>
                <a:cs typeface="Gelasio Semi Bold" pitchFamily="34" charset="-120"/>
              </a:rPr>
              <a:t>Educational Programmes</a:t>
            </a:r>
            <a:endParaRPr lang="en-US" sz="1700" dirty="0"/>
          </a:p>
        </p:txBody>
      </p:sp>
      <p:sp>
        <p:nvSpPr>
          <p:cNvPr id="12" name="Text 9"/>
          <p:cNvSpPr/>
          <p:nvPr/>
        </p:nvSpPr>
        <p:spPr>
          <a:xfrm>
            <a:off x="10005655" y="3720108"/>
            <a:ext cx="2833687" cy="1113949"/>
          </a:xfrm>
          <a:prstGeom prst="rect">
            <a:avLst/>
          </a:prstGeom>
          <a:noFill/>
          <a:ln/>
        </p:spPr>
        <p:txBody>
          <a:bodyPr wrap="square" lIns="0" tIns="0" rIns="0" bIns="0" rtlCol="0" anchor="t"/>
          <a:lstStyle/>
          <a:p>
            <a:pPr marL="0" indent="0" algn="l">
              <a:lnSpc>
                <a:spcPts val="2150"/>
              </a:lnSpc>
              <a:buNone/>
            </a:pPr>
            <a:r>
              <a:rPr lang="en-US" sz="1350" dirty="0">
                <a:solidFill>
                  <a:srgbClr val="000000"/>
                </a:solidFill>
                <a:latin typeface="Gelasio" pitchFamily="34" charset="0"/>
                <a:ea typeface="Gelasio" pitchFamily="34" charset="-122"/>
                <a:cs typeface="Gelasio" pitchFamily="34" charset="-120"/>
              </a:rPr>
              <a:t>Providing accessible training and certification opportunities for practitioners from diverse backgrounds</a:t>
            </a:r>
            <a:endParaRPr lang="en-US" sz="1350" dirty="0"/>
          </a:p>
        </p:txBody>
      </p:sp>
      <p:sp>
        <p:nvSpPr>
          <p:cNvPr id="13" name="Shape 10"/>
          <p:cNvSpPr/>
          <p:nvPr/>
        </p:nvSpPr>
        <p:spPr>
          <a:xfrm>
            <a:off x="6407110" y="5205055"/>
            <a:ext cx="6629162" cy="1327309"/>
          </a:xfrm>
          <a:prstGeom prst="roundRect">
            <a:avLst>
              <a:gd name="adj" fmla="val 1968"/>
            </a:avLst>
          </a:prstGeom>
          <a:solidFill>
            <a:srgbClr val="F2F2F2"/>
          </a:solidFill>
          <a:ln w="22860">
            <a:solidFill>
              <a:srgbClr val="D4CEC3"/>
            </a:solidFill>
            <a:prstDash val="solid"/>
          </a:ln>
        </p:spPr>
        <p:txBody>
          <a:bodyPr/>
          <a:lstStyle/>
          <a:p>
            <a:endParaRPr lang="en-US"/>
          </a:p>
        </p:txBody>
      </p:sp>
      <p:sp>
        <p:nvSpPr>
          <p:cNvPr id="14" name="Text 11"/>
          <p:cNvSpPr/>
          <p:nvPr/>
        </p:nvSpPr>
        <p:spPr>
          <a:xfrm>
            <a:off x="6604040" y="5401985"/>
            <a:ext cx="2176463" cy="272058"/>
          </a:xfrm>
          <a:prstGeom prst="rect">
            <a:avLst/>
          </a:prstGeom>
          <a:noFill/>
          <a:ln/>
        </p:spPr>
        <p:txBody>
          <a:bodyPr wrap="none" lIns="0" tIns="0" rIns="0" bIns="0" rtlCol="0" anchor="t"/>
          <a:lstStyle/>
          <a:p>
            <a:pPr marL="0" indent="0" algn="l">
              <a:lnSpc>
                <a:spcPts val="2100"/>
              </a:lnSpc>
              <a:buNone/>
            </a:pPr>
            <a:r>
              <a:rPr lang="en-US" sz="1700" dirty="0">
                <a:solidFill>
                  <a:srgbClr val="000000"/>
                </a:solidFill>
                <a:latin typeface="Gelasio Semi Bold" pitchFamily="34" charset="0"/>
                <a:ea typeface="Gelasio Semi Bold" pitchFamily="34" charset="-122"/>
                <a:cs typeface="Gelasio Semi Bold" pitchFamily="34" charset="-120"/>
              </a:rPr>
              <a:t>Research Initiatives</a:t>
            </a:r>
            <a:endParaRPr lang="en-US" sz="1700" dirty="0"/>
          </a:p>
        </p:txBody>
      </p:sp>
      <p:sp>
        <p:nvSpPr>
          <p:cNvPr id="15" name="Text 12"/>
          <p:cNvSpPr/>
          <p:nvPr/>
        </p:nvSpPr>
        <p:spPr>
          <a:xfrm>
            <a:off x="6604040" y="5778460"/>
            <a:ext cx="6235303" cy="556974"/>
          </a:xfrm>
          <a:prstGeom prst="rect">
            <a:avLst/>
          </a:prstGeom>
          <a:noFill/>
          <a:ln/>
        </p:spPr>
        <p:txBody>
          <a:bodyPr wrap="square" lIns="0" tIns="0" rIns="0" bIns="0" rtlCol="0" anchor="t"/>
          <a:lstStyle/>
          <a:p>
            <a:pPr marL="0" indent="0" algn="l">
              <a:lnSpc>
                <a:spcPts val="2150"/>
              </a:lnSpc>
              <a:buNone/>
            </a:pPr>
            <a:r>
              <a:rPr lang="en-US" sz="1350" dirty="0">
                <a:solidFill>
                  <a:srgbClr val="000000"/>
                </a:solidFill>
                <a:latin typeface="Gelasio" pitchFamily="34" charset="0"/>
                <a:ea typeface="Gelasio" pitchFamily="34" charset="-122"/>
                <a:cs typeface="Gelasio" pitchFamily="34" charset="-120"/>
              </a:rPr>
              <a:t>Supporting scholarship on diversity and inclusion in international dispute resolution</a:t>
            </a:r>
            <a:endParaRPr lang="en-US" sz="1350" dirty="0"/>
          </a:p>
        </p:txBody>
      </p:sp>
      <p:sp>
        <p:nvSpPr>
          <p:cNvPr id="16" name="Text 13"/>
          <p:cNvSpPr/>
          <p:nvPr/>
        </p:nvSpPr>
        <p:spPr>
          <a:xfrm>
            <a:off x="6407110" y="6728222"/>
            <a:ext cx="6629162" cy="835462"/>
          </a:xfrm>
          <a:prstGeom prst="rect">
            <a:avLst/>
          </a:prstGeom>
          <a:noFill/>
          <a:ln/>
        </p:spPr>
        <p:txBody>
          <a:bodyPr wrap="square" lIns="0" tIns="0" rIns="0" bIns="0" rtlCol="0" anchor="t"/>
          <a:lstStyle/>
          <a:p>
            <a:pPr marL="0" indent="0" algn="l">
              <a:lnSpc>
                <a:spcPts val="2150"/>
              </a:lnSpc>
              <a:buNone/>
            </a:pPr>
            <a:r>
              <a:rPr lang="en-US" sz="1350" dirty="0">
                <a:solidFill>
                  <a:srgbClr val="000000"/>
                </a:solidFill>
                <a:latin typeface="Gelasio" pitchFamily="34" charset="0"/>
                <a:ea typeface="Gelasio" pitchFamily="34" charset="-122"/>
                <a:cs typeface="Gelasio" pitchFamily="34" charset="-120"/>
              </a:rPr>
              <a:t>This webinar exemplifies CIMA's commitment to fostering dialogue and knowledge-sharing across jurisdictions and cultures, creating a more inclusive and representative arbitration community.</a:t>
            </a:r>
            <a:endParaRPr lang="en-US" sz="13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243840" y="534591"/>
            <a:ext cx="14142720" cy="7160419"/>
          </a:xfrm>
          <a:prstGeom prst="roundRect">
            <a:avLst>
              <a:gd name="adj" fmla="val 402"/>
            </a:avLst>
          </a:prstGeom>
          <a:solidFill>
            <a:srgbClr val="F9F6F0"/>
          </a:solidFill>
          <a:ln/>
        </p:spPr>
        <p:txBody>
          <a:bodyPr/>
          <a:lstStyle/>
          <a:p>
            <a:endParaRPr lang="en-US"/>
          </a:p>
        </p:txBody>
      </p:sp>
      <p:sp>
        <p:nvSpPr>
          <p:cNvPr id="3" name="Text 1"/>
          <p:cNvSpPr/>
          <p:nvPr/>
        </p:nvSpPr>
        <p:spPr>
          <a:xfrm>
            <a:off x="1011198" y="1062157"/>
            <a:ext cx="6954322" cy="479584"/>
          </a:xfrm>
          <a:prstGeom prst="rect">
            <a:avLst/>
          </a:prstGeom>
          <a:noFill/>
          <a:ln/>
        </p:spPr>
        <p:txBody>
          <a:bodyPr wrap="none" lIns="0" tIns="0" rIns="0" bIns="0" rtlCol="0" anchor="t"/>
          <a:lstStyle/>
          <a:p>
            <a:pPr marL="0" indent="0" algn="l">
              <a:lnSpc>
                <a:spcPts val="3750"/>
              </a:lnSpc>
              <a:buNone/>
            </a:pPr>
            <a:r>
              <a:rPr lang="en-US" sz="3000" dirty="0">
                <a:solidFill>
                  <a:srgbClr val="484237"/>
                </a:solidFill>
                <a:latin typeface="Gelasio Semi Bold" pitchFamily="34" charset="0"/>
                <a:ea typeface="Gelasio Semi Bold" pitchFamily="34" charset="-122"/>
                <a:cs typeface="Gelasio Semi Bold" pitchFamily="34" charset="-120"/>
              </a:rPr>
              <a:t>Law-Finding &amp; Transnational Norms</a:t>
            </a:r>
            <a:endParaRPr lang="en-US" sz="3000" dirty="0"/>
          </a:p>
        </p:txBody>
      </p:sp>
      <p:sp>
        <p:nvSpPr>
          <p:cNvPr id="4" name="Text 2"/>
          <p:cNvSpPr/>
          <p:nvPr/>
        </p:nvSpPr>
        <p:spPr>
          <a:xfrm>
            <a:off x="1186577" y="2135505"/>
            <a:ext cx="3634502" cy="299680"/>
          </a:xfrm>
          <a:prstGeom prst="rect">
            <a:avLst/>
          </a:prstGeom>
          <a:noFill/>
          <a:ln/>
        </p:spPr>
        <p:txBody>
          <a:bodyPr wrap="none" lIns="0" tIns="0" rIns="0" bIns="0" rtlCol="0" anchor="t"/>
          <a:lstStyle/>
          <a:p>
            <a:pPr marL="0" indent="0" algn="r">
              <a:lnSpc>
                <a:spcPts val="2350"/>
              </a:lnSpc>
              <a:buNone/>
            </a:pPr>
            <a:r>
              <a:rPr lang="en-US" sz="1850" dirty="0">
                <a:solidFill>
                  <a:srgbClr val="746558"/>
                </a:solidFill>
                <a:latin typeface="Gelasio Semi Bold" pitchFamily="34" charset="0"/>
                <a:ea typeface="Gelasio Semi Bold" pitchFamily="34" charset="-122"/>
                <a:cs typeface="Gelasio Semi Bold" pitchFamily="34" charset="-120"/>
              </a:rPr>
              <a:t>Cross-Tradition Interpretation</a:t>
            </a:r>
            <a:endParaRPr lang="en-US" sz="1850" dirty="0"/>
          </a:p>
        </p:txBody>
      </p:sp>
      <p:sp>
        <p:nvSpPr>
          <p:cNvPr id="5" name="Text 3"/>
          <p:cNvSpPr/>
          <p:nvPr/>
        </p:nvSpPr>
        <p:spPr>
          <a:xfrm>
            <a:off x="1011198" y="2550200"/>
            <a:ext cx="3809881" cy="1227296"/>
          </a:xfrm>
          <a:prstGeom prst="rect">
            <a:avLst/>
          </a:prstGeom>
          <a:noFill/>
          <a:ln/>
        </p:spPr>
        <p:txBody>
          <a:bodyPr wrap="square" lIns="0" tIns="0" rIns="0" bIns="0" rtlCol="0" anchor="t"/>
          <a:lstStyle/>
          <a:p>
            <a:pPr marL="0" indent="0" algn="r">
              <a:lnSpc>
                <a:spcPts val="2400"/>
              </a:lnSpc>
              <a:buNone/>
            </a:pPr>
            <a:r>
              <a:rPr lang="en-US" sz="1500" dirty="0">
                <a:solidFill>
                  <a:srgbClr val="746558"/>
                </a:solidFill>
                <a:latin typeface="Gelasio" pitchFamily="34" charset="0"/>
                <a:ea typeface="Gelasio" pitchFamily="34" charset="-122"/>
                <a:cs typeface="Gelasio" pitchFamily="34" charset="-120"/>
              </a:rPr>
              <a:t>Tribunals composed across legal traditions are likelier to select and test sources with sensitivity to party expectations grounded in different legal cultures</a:t>
            </a:r>
            <a:endParaRPr lang="en-US" sz="1500" dirty="0"/>
          </a:p>
        </p:txBody>
      </p:sp>
      <p:pic>
        <p:nvPicPr>
          <p:cNvPr id="6" name="Image 0" descr="preencoded.png"/>
          <p:cNvPicPr>
            <a:picLocks noChangeAspect="1"/>
          </p:cNvPicPr>
          <p:nvPr/>
        </p:nvPicPr>
        <p:blipFill>
          <a:blip r:embed="rId3"/>
          <a:stretch>
            <a:fillRect/>
          </a:stretch>
        </p:blipFill>
        <p:spPr>
          <a:xfrm>
            <a:off x="5108853" y="1925360"/>
            <a:ext cx="4412694" cy="4412694"/>
          </a:xfrm>
          <a:prstGeom prst="rect">
            <a:avLst/>
          </a:prstGeom>
        </p:spPr>
      </p:pic>
      <p:pic>
        <p:nvPicPr>
          <p:cNvPr id="7" name="Image 1" descr="preencoded.png"/>
          <p:cNvPicPr>
            <a:picLocks noChangeAspect="1"/>
          </p:cNvPicPr>
          <p:nvPr/>
        </p:nvPicPr>
        <p:blipFill>
          <a:blip r:embed="rId4"/>
          <a:stretch>
            <a:fillRect/>
          </a:stretch>
        </p:blipFill>
        <p:spPr>
          <a:xfrm>
            <a:off x="6079450" y="2860119"/>
            <a:ext cx="287060" cy="358735"/>
          </a:xfrm>
          <a:prstGeom prst="rect">
            <a:avLst/>
          </a:prstGeom>
        </p:spPr>
      </p:pic>
      <p:sp>
        <p:nvSpPr>
          <p:cNvPr id="8" name="Text 4"/>
          <p:cNvSpPr/>
          <p:nvPr/>
        </p:nvSpPr>
        <p:spPr>
          <a:xfrm>
            <a:off x="9809321" y="2288977"/>
            <a:ext cx="2640330" cy="299680"/>
          </a:xfrm>
          <a:prstGeom prst="rect">
            <a:avLst/>
          </a:prstGeom>
          <a:noFill/>
          <a:ln/>
        </p:spPr>
        <p:txBody>
          <a:bodyPr wrap="none" lIns="0" tIns="0" rIns="0" bIns="0" rtlCol="0" anchor="t"/>
          <a:lstStyle/>
          <a:p>
            <a:pPr marL="0" indent="0" algn="l">
              <a:lnSpc>
                <a:spcPts val="2350"/>
              </a:lnSpc>
              <a:buNone/>
            </a:pPr>
            <a:r>
              <a:rPr lang="en-US" sz="1850" dirty="0">
                <a:solidFill>
                  <a:srgbClr val="746558"/>
                </a:solidFill>
                <a:latin typeface="Gelasio Semi Bold" pitchFamily="34" charset="0"/>
                <a:ea typeface="Gelasio Semi Bold" pitchFamily="34" charset="-122"/>
                <a:cs typeface="Gelasio Semi Bold" pitchFamily="34" charset="-120"/>
              </a:rPr>
              <a:t>Disciplined Discretion</a:t>
            </a:r>
            <a:endParaRPr lang="en-US" sz="1850" dirty="0"/>
          </a:p>
        </p:txBody>
      </p:sp>
      <p:sp>
        <p:nvSpPr>
          <p:cNvPr id="9" name="Text 5"/>
          <p:cNvSpPr/>
          <p:nvPr/>
        </p:nvSpPr>
        <p:spPr>
          <a:xfrm>
            <a:off x="9809321" y="2703671"/>
            <a:ext cx="3809881" cy="920472"/>
          </a:xfrm>
          <a:prstGeom prst="rect">
            <a:avLst/>
          </a:prstGeom>
          <a:noFill/>
          <a:ln/>
        </p:spPr>
        <p:txBody>
          <a:bodyPr wrap="square" lIns="0" tIns="0" rIns="0" bIns="0" rtlCol="0" anchor="t"/>
          <a:lstStyle/>
          <a:p>
            <a:pPr marL="0" indent="0" algn="l">
              <a:lnSpc>
                <a:spcPts val="2400"/>
              </a:lnSpc>
              <a:buNone/>
            </a:pPr>
            <a:r>
              <a:rPr lang="en-US" sz="1500" dirty="0">
                <a:solidFill>
                  <a:srgbClr val="746558"/>
                </a:solidFill>
                <a:latin typeface="Gelasio" pitchFamily="34" charset="0"/>
                <a:ea typeface="Gelasio" pitchFamily="34" charset="-122"/>
                <a:cs typeface="Gelasio" pitchFamily="34" charset="-120"/>
              </a:rPr>
              <a:t>Diverse tribunals exercise discretion within legal frameworks with greater awareness of varying approaches to legal interpretation</a:t>
            </a:r>
            <a:endParaRPr lang="en-US" sz="1500" dirty="0"/>
          </a:p>
        </p:txBody>
      </p:sp>
      <p:pic>
        <p:nvPicPr>
          <p:cNvPr id="10" name="Image 2" descr="preencoded.png"/>
          <p:cNvPicPr>
            <a:picLocks noChangeAspect="1"/>
          </p:cNvPicPr>
          <p:nvPr/>
        </p:nvPicPr>
        <p:blipFill>
          <a:blip r:embed="rId5"/>
          <a:stretch>
            <a:fillRect/>
          </a:stretch>
        </p:blipFill>
        <p:spPr>
          <a:xfrm>
            <a:off x="5108853" y="1925360"/>
            <a:ext cx="4412694" cy="4412694"/>
          </a:xfrm>
          <a:prstGeom prst="rect">
            <a:avLst/>
          </a:prstGeom>
        </p:spPr>
      </p:pic>
      <p:pic>
        <p:nvPicPr>
          <p:cNvPr id="11" name="Image 3" descr="preencoded.png"/>
          <p:cNvPicPr>
            <a:picLocks noChangeAspect="1"/>
          </p:cNvPicPr>
          <p:nvPr/>
        </p:nvPicPr>
        <p:blipFill>
          <a:blip r:embed="rId6"/>
          <a:stretch>
            <a:fillRect/>
          </a:stretch>
        </p:blipFill>
        <p:spPr>
          <a:xfrm>
            <a:off x="8263652" y="2860119"/>
            <a:ext cx="287060" cy="358735"/>
          </a:xfrm>
          <a:prstGeom prst="rect">
            <a:avLst/>
          </a:prstGeom>
        </p:spPr>
      </p:pic>
      <p:sp>
        <p:nvSpPr>
          <p:cNvPr id="12" name="Text 6"/>
          <p:cNvSpPr/>
          <p:nvPr/>
        </p:nvSpPr>
        <p:spPr>
          <a:xfrm>
            <a:off x="9809321" y="4639151"/>
            <a:ext cx="2927628" cy="299680"/>
          </a:xfrm>
          <a:prstGeom prst="rect">
            <a:avLst/>
          </a:prstGeom>
          <a:noFill/>
          <a:ln/>
        </p:spPr>
        <p:txBody>
          <a:bodyPr wrap="none" lIns="0" tIns="0" rIns="0" bIns="0" rtlCol="0" anchor="t"/>
          <a:lstStyle/>
          <a:p>
            <a:pPr marL="0" indent="0" algn="l">
              <a:lnSpc>
                <a:spcPts val="2350"/>
              </a:lnSpc>
              <a:buNone/>
            </a:pPr>
            <a:r>
              <a:rPr lang="en-US" sz="1850" dirty="0">
                <a:solidFill>
                  <a:srgbClr val="746558"/>
                </a:solidFill>
                <a:latin typeface="Gelasio Semi Bold" pitchFamily="34" charset="0"/>
                <a:ea typeface="Gelasio Semi Bold" pitchFamily="34" charset="-122"/>
                <a:cs typeface="Gelasio Semi Bold" pitchFamily="34" charset="-120"/>
              </a:rPr>
              <a:t>Transnational Principles</a:t>
            </a:r>
            <a:endParaRPr lang="en-US" sz="1850" dirty="0"/>
          </a:p>
        </p:txBody>
      </p:sp>
      <p:sp>
        <p:nvSpPr>
          <p:cNvPr id="13" name="Text 7"/>
          <p:cNvSpPr/>
          <p:nvPr/>
        </p:nvSpPr>
        <p:spPr>
          <a:xfrm>
            <a:off x="9809321" y="5053846"/>
            <a:ext cx="3809881" cy="920472"/>
          </a:xfrm>
          <a:prstGeom prst="rect">
            <a:avLst/>
          </a:prstGeom>
          <a:noFill/>
          <a:ln/>
        </p:spPr>
        <p:txBody>
          <a:bodyPr wrap="square" lIns="0" tIns="0" rIns="0" bIns="0" rtlCol="0" anchor="t"/>
          <a:lstStyle/>
          <a:p>
            <a:pPr marL="0" indent="0" algn="l">
              <a:lnSpc>
                <a:spcPts val="2400"/>
              </a:lnSpc>
              <a:buNone/>
            </a:pPr>
            <a:r>
              <a:rPr lang="en-US" sz="1500" dirty="0">
                <a:solidFill>
                  <a:srgbClr val="746558"/>
                </a:solidFill>
                <a:latin typeface="Gelasio" pitchFamily="34" charset="0"/>
                <a:ea typeface="Gelasio" pitchFamily="34" charset="-122"/>
                <a:cs typeface="Gelasio" pitchFamily="34" charset="-120"/>
              </a:rPr>
              <a:t>International cases often turn on transnational norms or soft-law instruments when contracts are silent or clash</a:t>
            </a:r>
            <a:endParaRPr lang="en-US" sz="1500" dirty="0"/>
          </a:p>
        </p:txBody>
      </p:sp>
      <p:pic>
        <p:nvPicPr>
          <p:cNvPr id="14" name="Image 4" descr="preencoded.png"/>
          <p:cNvPicPr>
            <a:picLocks noChangeAspect="1"/>
          </p:cNvPicPr>
          <p:nvPr/>
        </p:nvPicPr>
        <p:blipFill>
          <a:blip r:embed="rId7"/>
          <a:stretch>
            <a:fillRect/>
          </a:stretch>
        </p:blipFill>
        <p:spPr>
          <a:xfrm>
            <a:off x="5108853" y="1925360"/>
            <a:ext cx="4412694" cy="4412694"/>
          </a:xfrm>
          <a:prstGeom prst="rect">
            <a:avLst/>
          </a:prstGeom>
        </p:spPr>
      </p:pic>
      <p:pic>
        <p:nvPicPr>
          <p:cNvPr id="15" name="Image 5" descr="preencoded.png"/>
          <p:cNvPicPr>
            <a:picLocks noChangeAspect="1"/>
          </p:cNvPicPr>
          <p:nvPr/>
        </p:nvPicPr>
        <p:blipFill>
          <a:blip r:embed="rId8"/>
          <a:stretch>
            <a:fillRect/>
          </a:stretch>
        </p:blipFill>
        <p:spPr>
          <a:xfrm>
            <a:off x="8263652" y="5044321"/>
            <a:ext cx="287060" cy="358735"/>
          </a:xfrm>
          <a:prstGeom prst="rect">
            <a:avLst/>
          </a:prstGeom>
        </p:spPr>
      </p:pic>
      <p:sp>
        <p:nvSpPr>
          <p:cNvPr id="16" name="Text 8"/>
          <p:cNvSpPr/>
          <p:nvPr/>
        </p:nvSpPr>
        <p:spPr>
          <a:xfrm>
            <a:off x="1822490" y="4485799"/>
            <a:ext cx="2998589" cy="299680"/>
          </a:xfrm>
          <a:prstGeom prst="rect">
            <a:avLst/>
          </a:prstGeom>
          <a:noFill/>
          <a:ln/>
        </p:spPr>
        <p:txBody>
          <a:bodyPr wrap="none" lIns="0" tIns="0" rIns="0" bIns="0" rtlCol="0" anchor="t"/>
          <a:lstStyle/>
          <a:p>
            <a:pPr marL="0" indent="0" algn="r">
              <a:lnSpc>
                <a:spcPts val="2350"/>
              </a:lnSpc>
              <a:buNone/>
            </a:pPr>
            <a:r>
              <a:rPr lang="en-US" sz="1850" dirty="0">
                <a:solidFill>
                  <a:srgbClr val="746558"/>
                </a:solidFill>
                <a:latin typeface="Gelasio Semi Bold" pitchFamily="34" charset="0"/>
                <a:ea typeface="Gelasio Semi Bold" pitchFamily="34" charset="-122"/>
                <a:cs typeface="Gelasio Semi Bold" pitchFamily="34" charset="-120"/>
              </a:rPr>
              <a:t>Legitimacy Enhancement</a:t>
            </a:r>
            <a:endParaRPr lang="en-US" sz="1850" dirty="0"/>
          </a:p>
        </p:txBody>
      </p:sp>
      <p:sp>
        <p:nvSpPr>
          <p:cNvPr id="17" name="Text 9"/>
          <p:cNvSpPr/>
          <p:nvPr/>
        </p:nvSpPr>
        <p:spPr>
          <a:xfrm>
            <a:off x="1011198" y="4900493"/>
            <a:ext cx="3809881" cy="1227296"/>
          </a:xfrm>
          <a:prstGeom prst="rect">
            <a:avLst/>
          </a:prstGeom>
          <a:noFill/>
          <a:ln/>
        </p:spPr>
        <p:txBody>
          <a:bodyPr wrap="square" lIns="0" tIns="0" rIns="0" bIns="0" rtlCol="0" anchor="t"/>
          <a:lstStyle/>
          <a:p>
            <a:pPr marL="0" indent="0" algn="r">
              <a:lnSpc>
                <a:spcPts val="2400"/>
              </a:lnSpc>
              <a:buNone/>
            </a:pPr>
            <a:r>
              <a:rPr lang="en-US" sz="1500" dirty="0">
                <a:solidFill>
                  <a:srgbClr val="746558"/>
                </a:solidFill>
                <a:latin typeface="Gelasio" pitchFamily="34" charset="0"/>
                <a:ea typeface="Gelasio" pitchFamily="34" charset="-122"/>
                <a:cs typeface="Gelasio" pitchFamily="34" charset="-120"/>
              </a:rPr>
              <a:t>Parties accept adverse outcomes more readily when the process is representative and reasons speak in a vocabulary legible across borders</a:t>
            </a:r>
            <a:endParaRPr lang="en-US" sz="1500" dirty="0"/>
          </a:p>
        </p:txBody>
      </p:sp>
      <p:pic>
        <p:nvPicPr>
          <p:cNvPr id="18" name="Image 6" descr="preencoded.png"/>
          <p:cNvPicPr>
            <a:picLocks noChangeAspect="1"/>
          </p:cNvPicPr>
          <p:nvPr/>
        </p:nvPicPr>
        <p:blipFill>
          <a:blip r:embed="rId9"/>
          <a:stretch>
            <a:fillRect/>
          </a:stretch>
        </p:blipFill>
        <p:spPr>
          <a:xfrm>
            <a:off x="5108853" y="1925360"/>
            <a:ext cx="4412694" cy="4412694"/>
          </a:xfrm>
          <a:prstGeom prst="rect">
            <a:avLst/>
          </a:prstGeom>
        </p:spPr>
      </p:pic>
      <p:pic>
        <p:nvPicPr>
          <p:cNvPr id="19" name="Image 7" descr="preencoded.png"/>
          <p:cNvPicPr>
            <a:picLocks noChangeAspect="1"/>
          </p:cNvPicPr>
          <p:nvPr/>
        </p:nvPicPr>
        <p:blipFill>
          <a:blip r:embed="rId10"/>
          <a:stretch>
            <a:fillRect/>
          </a:stretch>
        </p:blipFill>
        <p:spPr>
          <a:xfrm>
            <a:off x="6079450" y="5044321"/>
            <a:ext cx="287060" cy="358735"/>
          </a:xfrm>
          <a:prstGeom prst="rect">
            <a:avLst/>
          </a:prstGeom>
        </p:spPr>
      </p:pic>
      <p:sp>
        <p:nvSpPr>
          <p:cNvPr id="20" name="Text 10"/>
          <p:cNvSpPr/>
          <p:nvPr/>
        </p:nvSpPr>
        <p:spPr>
          <a:xfrm>
            <a:off x="1011198" y="6553795"/>
            <a:ext cx="12608004" cy="613648"/>
          </a:xfrm>
          <a:prstGeom prst="rect">
            <a:avLst/>
          </a:prstGeom>
          <a:noFill/>
          <a:ln/>
        </p:spPr>
        <p:txBody>
          <a:bodyPr wrap="square" lIns="0" tIns="0" rIns="0" bIns="0" rtlCol="0" anchor="t"/>
          <a:lstStyle/>
          <a:p>
            <a:pPr marL="0" indent="0" algn="l">
              <a:lnSpc>
                <a:spcPts val="2400"/>
              </a:lnSpc>
              <a:buNone/>
            </a:pPr>
            <a:r>
              <a:rPr lang="en-US" sz="1500" dirty="0">
                <a:solidFill>
                  <a:srgbClr val="746558"/>
                </a:solidFill>
                <a:latin typeface="Gelasio" pitchFamily="34" charset="0"/>
                <a:ea typeface="Gelasio" pitchFamily="34" charset="-122"/>
                <a:cs typeface="Gelasio" pitchFamily="34" charset="-120"/>
              </a:rPr>
              <a:t>Diverse tribunals bridge legal traditions and enhance the legitimacy of awards by ensuring that legal reasoning resonates across jurisdictional boundaries—crucial for both enforcement and voluntary compliance.</a:t>
            </a:r>
            <a:endParaRPr lang="en-US" sz="15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243840" y="1160502"/>
            <a:ext cx="14142720" cy="5908596"/>
          </a:xfrm>
          <a:prstGeom prst="roundRect">
            <a:avLst>
              <a:gd name="adj" fmla="val 487"/>
            </a:avLst>
          </a:prstGeom>
          <a:solidFill>
            <a:srgbClr val="F9F6F0"/>
          </a:solidFill>
          <a:ln/>
        </p:spPr>
        <p:txBody>
          <a:bodyPr/>
          <a:lstStyle/>
          <a:p>
            <a:endParaRPr lang="en-US"/>
          </a:p>
        </p:txBody>
      </p:sp>
      <p:sp>
        <p:nvSpPr>
          <p:cNvPr id="3" name="Text 1"/>
          <p:cNvSpPr/>
          <p:nvPr/>
        </p:nvSpPr>
        <p:spPr>
          <a:xfrm>
            <a:off x="1011198" y="1688068"/>
            <a:ext cx="4303633" cy="479584"/>
          </a:xfrm>
          <a:prstGeom prst="rect">
            <a:avLst/>
          </a:prstGeom>
          <a:noFill/>
          <a:ln/>
        </p:spPr>
        <p:txBody>
          <a:bodyPr wrap="none" lIns="0" tIns="0" rIns="0" bIns="0" rtlCol="0" anchor="t"/>
          <a:lstStyle/>
          <a:p>
            <a:pPr marL="0" indent="0" algn="l">
              <a:lnSpc>
                <a:spcPts val="3750"/>
              </a:lnSpc>
              <a:buNone/>
            </a:pPr>
            <a:r>
              <a:rPr lang="en-US" sz="3000" dirty="0">
                <a:solidFill>
                  <a:srgbClr val="484237"/>
                </a:solidFill>
                <a:latin typeface="Gelasio Semi Bold" pitchFamily="34" charset="0"/>
                <a:ea typeface="Gelasio Semi Bold" pitchFamily="34" charset="-122"/>
                <a:cs typeface="Gelasio Semi Bold" pitchFamily="34" charset="-120"/>
              </a:rPr>
              <a:t>The Legal Architecture</a:t>
            </a:r>
            <a:endParaRPr lang="en-US" sz="3000" dirty="0"/>
          </a:p>
        </p:txBody>
      </p:sp>
      <p:sp>
        <p:nvSpPr>
          <p:cNvPr id="4" name="Shape 2"/>
          <p:cNvSpPr/>
          <p:nvPr/>
        </p:nvSpPr>
        <p:spPr>
          <a:xfrm>
            <a:off x="1011198" y="2839045"/>
            <a:ext cx="6208038" cy="2873097"/>
          </a:xfrm>
          <a:prstGeom prst="roundRect">
            <a:avLst>
              <a:gd name="adj" fmla="val 3819"/>
            </a:avLst>
          </a:prstGeom>
          <a:solidFill>
            <a:srgbClr val="F9F6F0"/>
          </a:solidFill>
          <a:ln/>
        </p:spPr>
        <p:txBody>
          <a:bodyPr/>
          <a:lstStyle/>
          <a:p>
            <a:endParaRPr lang="en-US"/>
          </a:p>
        </p:txBody>
      </p:sp>
      <p:sp>
        <p:nvSpPr>
          <p:cNvPr id="5" name="Shape 3"/>
          <p:cNvSpPr/>
          <p:nvPr/>
        </p:nvSpPr>
        <p:spPr>
          <a:xfrm>
            <a:off x="1011198" y="2816185"/>
            <a:ext cx="6208038" cy="91440"/>
          </a:xfrm>
          <a:prstGeom prst="roundRect">
            <a:avLst>
              <a:gd name="adj" fmla="val 31473"/>
            </a:avLst>
          </a:prstGeom>
          <a:solidFill>
            <a:srgbClr val="D3C5B6"/>
          </a:solidFill>
          <a:ln/>
        </p:spPr>
        <p:txBody>
          <a:bodyPr/>
          <a:lstStyle/>
          <a:p>
            <a:endParaRPr lang="en-US"/>
          </a:p>
        </p:txBody>
      </p:sp>
      <p:sp>
        <p:nvSpPr>
          <p:cNvPr id="6" name="Shape 4"/>
          <p:cNvSpPr/>
          <p:nvPr/>
        </p:nvSpPr>
        <p:spPr>
          <a:xfrm>
            <a:off x="3827383" y="2551271"/>
            <a:ext cx="575548" cy="575548"/>
          </a:xfrm>
          <a:prstGeom prst="roundRect">
            <a:avLst>
              <a:gd name="adj" fmla="val 158875"/>
            </a:avLst>
          </a:prstGeom>
          <a:solidFill>
            <a:srgbClr val="D3C5B6"/>
          </a:solidFill>
          <a:ln/>
        </p:spPr>
        <p:txBody>
          <a:bodyPr/>
          <a:lstStyle/>
          <a:p>
            <a:endParaRPr lang="en-US"/>
          </a:p>
        </p:txBody>
      </p:sp>
      <p:sp>
        <p:nvSpPr>
          <p:cNvPr id="7" name="Text 5"/>
          <p:cNvSpPr/>
          <p:nvPr/>
        </p:nvSpPr>
        <p:spPr>
          <a:xfrm>
            <a:off x="4000024" y="2695099"/>
            <a:ext cx="230148" cy="287774"/>
          </a:xfrm>
          <a:prstGeom prst="rect">
            <a:avLst/>
          </a:prstGeom>
          <a:noFill/>
          <a:ln/>
        </p:spPr>
        <p:txBody>
          <a:bodyPr wrap="none" lIns="0" tIns="0" rIns="0" bIns="0" rtlCol="0" anchor="t"/>
          <a:lstStyle/>
          <a:p>
            <a:pPr marL="0" indent="0" algn="l">
              <a:lnSpc>
                <a:spcPts val="2900"/>
              </a:lnSpc>
              <a:buNone/>
            </a:pPr>
            <a:r>
              <a:rPr lang="en-US" sz="1800" dirty="0">
                <a:solidFill>
                  <a:srgbClr val="000000"/>
                </a:solidFill>
                <a:latin typeface="Gelasio Semi Bold" pitchFamily="34" charset="0"/>
                <a:ea typeface="Gelasio Semi Bold" pitchFamily="34" charset="-122"/>
                <a:cs typeface="Gelasio Semi Bold" pitchFamily="34" charset="-120"/>
              </a:rPr>
              <a:t>1</a:t>
            </a:r>
            <a:endParaRPr lang="en-US" sz="1800" dirty="0"/>
          </a:p>
        </p:txBody>
      </p:sp>
      <p:sp>
        <p:nvSpPr>
          <p:cNvPr id="8" name="Text 6"/>
          <p:cNvSpPr/>
          <p:nvPr/>
        </p:nvSpPr>
        <p:spPr>
          <a:xfrm>
            <a:off x="1225868" y="3318629"/>
            <a:ext cx="2694146" cy="299680"/>
          </a:xfrm>
          <a:prstGeom prst="rect">
            <a:avLst/>
          </a:prstGeom>
          <a:noFill/>
          <a:ln/>
        </p:spPr>
        <p:txBody>
          <a:bodyPr wrap="none" lIns="0" tIns="0" rIns="0" bIns="0" rtlCol="0" anchor="t"/>
          <a:lstStyle/>
          <a:p>
            <a:pPr marL="0" indent="0" algn="l">
              <a:lnSpc>
                <a:spcPts val="2350"/>
              </a:lnSpc>
              <a:buNone/>
            </a:pPr>
            <a:r>
              <a:rPr lang="en-US" sz="1850" dirty="0">
                <a:solidFill>
                  <a:srgbClr val="746558"/>
                </a:solidFill>
                <a:latin typeface="Gelasio Semi Bold" pitchFamily="34" charset="0"/>
                <a:ea typeface="Gelasio Semi Bold" pitchFamily="34" charset="-122"/>
                <a:cs typeface="Gelasio Semi Bold" pitchFamily="34" charset="-120"/>
              </a:rPr>
              <a:t>UNCITRAL Model Law</a:t>
            </a:r>
            <a:endParaRPr lang="en-US" sz="1850" dirty="0"/>
          </a:p>
        </p:txBody>
      </p:sp>
      <p:sp>
        <p:nvSpPr>
          <p:cNvPr id="9" name="Text 7"/>
          <p:cNvSpPr/>
          <p:nvPr/>
        </p:nvSpPr>
        <p:spPr>
          <a:xfrm>
            <a:off x="1225868" y="3733324"/>
            <a:ext cx="5778698" cy="613648"/>
          </a:xfrm>
          <a:prstGeom prst="rect">
            <a:avLst/>
          </a:prstGeom>
          <a:noFill/>
          <a:ln/>
        </p:spPr>
        <p:txBody>
          <a:bodyPr wrap="square" lIns="0" tIns="0" rIns="0" bIns="0" rtlCol="0" anchor="t"/>
          <a:lstStyle/>
          <a:p>
            <a:pPr marL="0" indent="0" algn="l">
              <a:lnSpc>
                <a:spcPts val="2400"/>
              </a:lnSpc>
              <a:buNone/>
            </a:pPr>
            <a:r>
              <a:rPr lang="en-US" sz="1500" dirty="0">
                <a:solidFill>
                  <a:srgbClr val="746558"/>
                </a:solidFill>
                <a:latin typeface="Gelasio" pitchFamily="34" charset="0"/>
                <a:ea typeface="Gelasio" pitchFamily="34" charset="-122"/>
                <a:cs typeface="Gelasio" pitchFamily="34" charset="-120"/>
              </a:rPr>
              <a:t>Articles </a:t>
            </a:r>
            <a:r>
              <a:rPr lang="en-US" sz="1500" b="1" dirty="0">
                <a:solidFill>
                  <a:srgbClr val="746558"/>
                </a:solidFill>
                <a:latin typeface="Gelasio" pitchFamily="34" charset="0"/>
                <a:ea typeface="Gelasio" pitchFamily="34" charset="-122"/>
                <a:cs typeface="Gelasio" pitchFamily="34" charset="-120"/>
              </a:rPr>
              <a:t>11-12</a:t>
            </a:r>
            <a:r>
              <a:rPr lang="en-US" sz="1500" dirty="0">
                <a:solidFill>
                  <a:srgbClr val="746558"/>
                </a:solidFill>
                <a:latin typeface="Gelasio" pitchFamily="34" charset="0"/>
                <a:ea typeface="Gelasio" pitchFamily="34" charset="-122"/>
                <a:cs typeface="Gelasio" pitchFamily="34" charset="-120"/>
              </a:rPr>
              <a:t> (appointment and challenge) operationalise neutrality</a:t>
            </a:r>
            <a:endParaRPr lang="en-US" sz="1500" dirty="0"/>
          </a:p>
        </p:txBody>
      </p:sp>
      <p:sp>
        <p:nvSpPr>
          <p:cNvPr id="10" name="Text 8"/>
          <p:cNvSpPr/>
          <p:nvPr/>
        </p:nvSpPr>
        <p:spPr>
          <a:xfrm>
            <a:off x="1225868" y="4461986"/>
            <a:ext cx="5778698" cy="613648"/>
          </a:xfrm>
          <a:prstGeom prst="rect">
            <a:avLst/>
          </a:prstGeom>
          <a:noFill/>
          <a:ln/>
        </p:spPr>
        <p:txBody>
          <a:bodyPr wrap="square" lIns="0" tIns="0" rIns="0" bIns="0" rtlCol="0" anchor="t"/>
          <a:lstStyle/>
          <a:p>
            <a:pPr marL="0" indent="0" algn="l">
              <a:lnSpc>
                <a:spcPts val="2400"/>
              </a:lnSpc>
              <a:buNone/>
            </a:pPr>
            <a:r>
              <a:rPr lang="en-US" sz="1500" dirty="0">
                <a:solidFill>
                  <a:srgbClr val="746558"/>
                </a:solidFill>
                <a:latin typeface="Gelasio" pitchFamily="34" charset="0"/>
                <a:ea typeface="Gelasio" pitchFamily="34" charset="-122"/>
                <a:cs typeface="Gelasio" pitchFamily="34" charset="-120"/>
              </a:rPr>
              <a:t>Article </a:t>
            </a:r>
            <a:r>
              <a:rPr lang="en-US" sz="1500" b="1" dirty="0">
                <a:solidFill>
                  <a:srgbClr val="746558"/>
                </a:solidFill>
                <a:latin typeface="Gelasio" pitchFamily="34" charset="0"/>
                <a:ea typeface="Gelasio" pitchFamily="34" charset="-122"/>
                <a:cs typeface="Gelasio" pitchFamily="34" charset="-120"/>
              </a:rPr>
              <a:t>18</a:t>
            </a:r>
            <a:r>
              <a:rPr lang="en-US" sz="1500" dirty="0">
                <a:solidFill>
                  <a:srgbClr val="746558"/>
                </a:solidFill>
                <a:latin typeface="Gelasio" pitchFamily="34" charset="0"/>
                <a:ea typeface="Gelasio" pitchFamily="34" charset="-122"/>
                <a:cs typeface="Gelasio" pitchFamily="34" charset="-120"/>
              </a:rPr>
              <a:t> insists on equal treatment and full opportunity to present the case</a:t>
            </a:r>
            <a:endParaRPr lang="en-US" sz="1500" dirty="0"/>
          </a:p>
        </p:txBody>
      </p:sp>
      <p:sp>
        <p:nvSpPr>
          <p:cNvPr id="11" name="Text 9"/>
          <p:cNvSpPr/>
          <p:nvPr/>
        </p:nvSpPr>
        <p:spPr>
          <a:xfrm>
            <a:off x="1225868" y="5190649"/>
            <a:ext cx="5778698" cy="306824"/>
          </a:xfrm>
          <a:prstGeom prst="rect">
            <a:avLst/>
          </a:prstGeom>
          <a:noFill/>
          <a:ln/>
        </p:spPr>
        <p:txBody>
          <a:bodyPr wrap="none" lIns="0" tIns="0" rIns="0" bIns="0" rtlCol="0" anchor="t"/>
          <a:lstStyle/>
          <a:p>
            <a:pPr marL="0" indent="0" algn="l">
              <a:lnSpc>
                <a:spcPts val="2400"/>
              </a:lnSpc>
              <a:buNone/>
            </a:pPr>
            <a:r>
              <a:rPr lang="en-US" sz="1500" dirty="0">
                <a:solidFill>
                  <a:srgbClr val="746558"/>
                </a:solidFill>
                <a:latin typeface="Gelasio" pitchFamily="34" charset="0"/>
                <a:ea typeface="Gelasio" pitchFamily="34" charset="-122"/>
                <a:cs typeface="Gelasio" pitchFamily="34" charset="-120"/>
              </a:rPr>
              <a:t>Article </a:t>
            </a:r>
            <a:r>
              <a:rPr lang="en-US" sz="1500" b="1" dirty="0">
                <a:solidFill>
                  <a:srgbClr val="746558"/>
                </a:solidFill>
                <a:latin typeface="Gelasio" pitchFamily="34" charset="0"/>
                <a:ea typeface="Gelasio" pitchFamily="34" charset="-122"/>
                <a:cs typeface="Gelasio" pitchFamily="34" charset="-120"/>
              </a:rPr>
              <a:t>19</a:t>
            </a:r>
            <a:r>
              <a:rPr lang="en-US" sz="1500" dirty="0">
                <a:solidFill>
                  <a:srgbClr val="746558"/>
                </a:solidFill>
                <a:latin typeface="Gelasio" pitchFamily="34" charset="0"/>
                <a:ea typeface="Gelasio" pitchFamily="34" charset="-122"/>
                <a:cs typeface="Gelasio" pitchFamily="34" charset="-120"/>
              </a:rPr>
              <a:t> protects procedural autonomy</a:t>
            </a:r>
            <a:endParaRPr lang="en-US" sz="1500" dirty="0"/>
          </a:p>
        </p:txBody>
      </p:sp>
      <p:sp>
        <p:nvSpPr>
          <p:cNvPr id="12" name="Shape 10"/>
          <p:cNvSpPr/>
          <p:nvPr/>
        </p:nvSpPr>
        <p:spPr>
          <a:xfrm>
            <a:off x="7411045" y="2839045"/>
            <a:ext cx="6208157" cy="2873097"/>
          </a:xfrm>
          <a:prstGeom prst="roundRect">
            <a:avLst>
              <a:gd name="adj" fmla="val 3819"/>
            </a:avLst>
          </a:prstGeom>
          <a:solidFill>
            <a:srgbClr val="F9F6F0"/>
          </a:solidFill>
          <a:ln/>
        </p:spPr>
        <p:txBody>
          <a:bodyPr/>
          <a:lstStyle/>
          <a:p>
            <a:endParaRPr lang="en-US"/>
          </a:p>
        </p:txBody>
      </p:sp>
      <p:sp>
        <p:nvSpPr>
          <p:cNvPr id="13" name="Shape 11"/>
          <p:cNvSpPr/>
          <p:nvPr/>
        </p:nvSpPr>
        <p:spPr>
          <a:xfrm>
            <a:off x="7411045" y="2816185"/>
            <a:ext cx="6208157" cy="91440"/>
          </a:xfrm>
          <a:prstGeom prst="roundRect">
            <a:avLst>
              <a:gd name="adj" fmla="val 31473"/>
            </a:avLst>
          </a:prstGeom>
          <a:solidFill>
            <a:srgbClr val="D3C5B6"/>
          </a:solidFill>
          <a:ln/>
        </p:spPr>
        <p:txBody>
          <a:bodyPr/>
          <a:lstStyle/>
          <a:p>
            <a:endParaRPr lang="en-US"/>
          </a:p>
        </p:txBody>
      </p:sp>
      <p:sp>
        <p:nvSpPr>
          <p:cNvPr id="14" name="Shape 12"/>
          <p:cNvSpPr/>
          <p:nvPr/>
        </p:nvSpPr>
        <p:spPr>
          <a:xfrm>
            <a:off x="10227350" y="2551271"/>
            <a:ext cx="575548" cy="575548"/>
          </a:xfrm>
          <a:prstGeom prst="roundRect">
            <a:avLst>
              <a:gd name="adj" fmla="val 158875"/>
            </a:avLst>
          </a:prstGeom>
          <a:solidFill>
            <a:srgbClr val="D3C5B6"/>
          </a:solidFill>
          <a:ln/>
        </p:spPr>
        <p:txBody>
          <a:bodyPr/>
          <a:lstStyle/>
          <a:p>
            <a:endParaRPr lang="en-US"/>
          </a:p>
        </p:txBody>
      </p:sp>
      <p:sp>
        <p:nvSpPr>
          <p:cNvPr id="15" name="Text 13"/>
          <p:cNvSpPr/>
          <p:nvPr/>
        </p:nvSpPr>
        <p:spPr>
          <a:xfrm>
            <a:off x="10399990" y="2695099"/>
            <a:ext cx="230148" cy="287774"/>
          </a:xfrm>
          <a:prstGeom prst="rect">
            <a:avLst/>
          </a:prstGeom>
          <a:noFill/>
          <a:ln/>
        </p:spPr>
        <p:txBody>
          <a:bodyPr wrap="none" lIns="0" tIns="0" rIns="0" bIns="0" rtlCol="0" anchor="t"/>
          <a:lstStyle/>
          <a:p>
            <a:pPr marL="0" indent="0" algn="l">
              <a:lnSpc>
                <a:spcPts val="2900"/>
              </a:lnSpc>
              <a:buNone/>
            </a:pPr>
            <a:r>
              <a:rPr lang="en-US" sz="1800" dirty="0">
                <a:solidFill>
                  <a:srgbClr val="000000"/>
                </a:solidFill>
                <a:latin typeface="Gelasio Semi Bold" pitchFamily="34" charset="0"/>
                <a:ea typeface="Gelasio Semi Bold" pitchFamily="34" charset="-122"/>
                <a:cs typeface="Gelasio Semi Bold" pitchFamily="34" charset="-120"/>
              </a:rPr>
              <a:t>2</a:t>
            </a:r>
            <a:endParaRPr lang="en-US" sz="1800" dirty="0"/>
          </a:p>
        </p:txBody>
      </p:sp>
      <p:sp>
        <p:nvSpPr>
          <p:cNvPr id="16" name="Text 14"/>
          <p:cNvSpPr/>
          <p:nvPr/>
        </p:nvSpPr>
        <p:spPr>
          <a:xfrm>
            <a:off x="7625715" y="3318629"/>
            <a:ext cx="2582585" cy="299680"/>
          </a:xfrm>
          <a:prstGeom prst="rect">
            <a:avLst/>
          </a:prstGeom>
          <a:noFill/>
          <a:ln/>
        </p:spPr>
        <p:txBody>
          <a:bodyPr wrap="none" lIns="0" tIns="0" rIns="0" bIns="0" rtlCol="0" anchor="t"/>
          <a:lstStyle/>
          <a:p>
            <a:pPr marL="0" indent="0" algn="l">
              <a:lnSpc>
                <a:spcPts val="2350"/>
              </a:lnSpc>
              <a:buNone/>
            </a:pPr>
            <a:r>
              <a:rPr lang="en-US" sz="1850" dirty="0">
                <a:solidFill>
                  <a:srgbClr val="746558"/>
                </a:solidFill>
                <a:latin typeface="Gelasio Semi Bold" pitchFamily="34" charset="0"/>
                <a:ea typeface="Gelasio Semi Bold" pitchFamily="34" charset="-122"/>
                <a:cs typeface="Gelasio Semi Bold" pitchFamily="34" charset="-120"/>
              </a:rPr>
              <a:t>New York Convention</a:t>
            </a:r>
            <a:endParaRPr lang="en-US" sz="1850" dirty="0"/>
          </a:p>
        </p:txBody>
      </p:sp>
      <p:sp>
        <p:nvSpPr>
          <p:cNvPr id="17" name="Text 15"/>
          <p:cNvSpPr/>
          <p:nvPr/>
        </p:nvSpPr>
        <p:spPr>
          <a:xfrm>
            <a:off x="7625715" y="3733324"/>
            <a:ext cx="5778818" cy="920472"/>
          </a:xfrm>
          <a:prstGeom prst="rect">
            <a:avLst/>
          </a:prstGeom>
          <a:noFill/>
          <a:ln/>
        </p:spPr>
        <p:txBody>
          <a:bodyPr wrap="square" lIns="0" tIns="0" rIns="0" bIns="0" rtlCol="0" anchor="t"/>
          <a:lstStyle/>
          <a:p>
            <a:pPr marL="0" indent="0" algn="l">
              <a:lnSpc>
                <a:spcPts val="2400"/>
              </a:lnSpc>
              <a:buNone/>
            </a:pPr>
            <a:r>
              <a:rPr lang="en-US" sz="1500" dirty="0">
                <a:solidFill>
                  <a:srgbClr val="746558"/>
                </a:solidFill>
                <a:latin typeface="Gelasio" pitchFamily="34" charset="0"/>
                <a:ea typeface="Gelasio" pitchFamily="34" charset="-122"/>
                <a:cs typeface="Gelasio" pitchFamily="34" charset="-120"/>
              </a:rPr>
              <a:t>Article </a:t>
            </a:r>
            <a:r>
              <a:rPr lang="en-US" sz="1500" b="1" dirty="0">
                <a:solidFill>
                  <a:srgbClr val="746558"/>
                </a:solidFill>
                <a:latin typeface="Gelasio" pitchFamily="34" charset="0"/>
                <a:ea typeface="Gelasio" pitchFamily="34" charset="-122"/>
                <a:cs typeface="Gelasio" pitchFamily="34" charset="-120"/>
              </a:rPr>
              <a:t>V(1)(d)</a:t>
            </a:r>
            <a:r>
              <a:rPr lang="en-US" sz="1500" dirty="0">
                <a:solidFill>
                  <a:srgbClr val="746558"/>
                </a:solidFill>
                <a:latin typeface="Gelasio" pitchFamily="34" charset="0"/>
                <a:ea typeface="Gelasio" pitchFamily="34" charset="-122"/>
                <a:cs typeface="Gelasio" pitchFamily="34" charset="-120"/>
              </a:rPr>
              <a:t> expressly ties enforceability to </a:t>
            </a:r>
            <a:r>
              <a:rPr lang="en-US" sz="1500" b="1" dirty="0">
                <a:solidFill>
                  <a:srgbClr val="746558"/>
                </a:solidFill>
                <a:latin typeface="Gelasio" pitchFamily="34" charset="0"/>
                <a:ea typeface="Gelasio" pitchFamily="34" charset="-122"/>
                <a:cs typeface="Gelasio" pitchFamily="34" charset="-120"/>
              </a:rPr>
              <a:t>tribunal composition</a:t>
            </a:r>
            <a:r>
              <a:rPr lang="en-US" sz="1500" dirty="0">
                <a:solidFill>
                  <a:srgbClr val="746558"/>
                </a:solidFill>
                <a:latin typeface="Gelasio" pitchFamily="34" charset="0"/>
                <a:ea typeface="Gelasio" pitchFamily="34" charset="-122"/>
                <a:cs typeface="Gelasio" pitchFamily="34" charset="-120"/>
              </a:rPr>
              <a:t> being in accord with party agreement or the law of the seat</a:t>
            </a:r>
            <a:endParaRPr lang="en-US" sz="1500" dirty="0"/>
          </a:p>
        </p:txBody>
      </p:sp>
      <p:sp>
        <p:nvSpPr>
          <p:cNvPr id="18" name="Text 16"/>
          <p:cNvSpPr/>
          <p:nvPr/>
        </p:nvSpPr>
        <p:spPr>
          <a:xfrm>
            <a:off x="7625715" y="4768810"/>
            <a:ext cx="5778818" cy="613648"/>
          </a:xfrm>
          <a:prstGeom prst="rect">
            <a:avLst/>
          </a:prstGeom>
          <a:noFill/>
          <a:ln/>
        </p:spPr>
        <p:txBody>
          <a:bodyPr wrap="square" lIns="0" tIns="0" rIns="0" bIns="0" rtlCol="0" anchor="t"/>
          <a:lstStyle/>
          <a:p>
            <a:pPr marL="0" indent="0" algn="l">
              <a:lnSpc>
                <a:spcPts val="2400"/>
              </a:lnSpc>
              <a:buNone/>
            </a:pPr>
            <a:r>
              <a:rPr lang="en-US" sz="1500" dirty="0">
                <a:solidFill>
                  <a:srgbClr val="746558"/>
                </a:solidFill>
                <a:latin typeface="Gelasio" pitchFamily="34" charset="0"/>
                <a:ea typeface="Gelasio" pitchFamily="34" charset="-122"/>
                <a:cs typeface="Gelasio" pitchFamily="34" charset="-120"/>
              </a:rPr>
              <a:t>This is the doctrinal doorway through which composition—and thus diversity—enters enforceability analysis</a:t>
            </a:r>
            <a:endParaRPr lang="en-US" sz="1500" dirty="0"/>
          </a:p>
        </p:txBody>
      </p:sp>
      <p:sp>
        <p:nvSpPr>
          <p:cNvPr id="19" name="Text 17"/>
          <p:cNvSpPr/>
          <p:nvPr/>
        </p:nvSpPr>
        <p:spPr>
          <a:xfrm>
            <a:off x="1011198" y="5927884"/>
            <a:ext cx="12608004" cy="613648"/>
          </a:xfrm>
          <a:prstGeom prst="rect">
            <a:avLst/>
          </a:prstGeom>
          <a:noFill/>
          <a:ln/>
        </p:spPr>
        <p:txBody>
          <a:bodyPr wrap="square" lIns="0" tIns="0" rIns="0" bIns="0" rtlCol="0" anchor="t"/>
          <a:lstStyle/>
          <a:p>
            <a:pPr marL="0" indent="0" algn="l">
              <a:lnSpc>
                <a:spcPts val="2400"/>
              </a:lnSpc>
              <a:buNone/>
            </a:pPr>
            <a:r>
              <a:rPr lang="en-US" sz="1500" dirty="0">
                <a:solidFill>
                  <a:srgbClr val="746558"/>
                </a:solidFill>
                <a:latin typeface="Gelasio" pitchFamily="34" charset="0"/>
                <a:ea typeface="Gelasio" pitchFamily="34" charset="-122"/>
                <a:cs typeface="Gelasio" pitchFamily="34" charset="-120"/>
              </a:rPr>
              <a:t>These foundational instruments create a legal framework where tribunal composition directly impacts the validity and enforceability of arbitral awards—establishing diversity as a substantive rather than merely symbolic concern.</a:t>
            </a:r>
            <a:endParaRPr lang="en-US" sz="15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Shape 0"/>
          <p:cNvSpPr/>
          <p:nvPr/>
        </p:nvSpPr>
        <p:spPr>
          <a:xfrm>
            <a:off x="1121688" y="243840"/>
            <a:ext cx="12387024" cy="7766090"/>
          </a:xfrm>
          <a:prstGeom prst="roundRect">
            <a:avLst>
              <a:gd name="adj" fmla="val 325"/>
            </a:avLst>
          </a:prstGeom>
          <a:solidFill>
            <a:srgbClr val="F9F6F0"/>
          </a:solidFill>
          <a:ln/>
        </p:spPr>
        <p:txBody>
          <a:bodyPr/>
          <a:lstStyle/>
          <a:p>
            <a:endParaRPr lang="en-US"/>
          </a:p>
        </p:txBody>
      </p:sp>
      <p:sp>
        <p:nvSpPr>
          <p:cNvPr id="3" name="Text 1"/>
          <p:cNvSpPr/>
          <p:nvPr/>
        </p:nvSpPr>
        <p:spPr>
          <a:xfrm>
            <a:off x="1793796" y="705922"/>
            <a:ext cx="4406741" cy="420053"/>
          </a:xfrm>
          <a:prstGeom prst="rect">
            <a:avLst/>
          </a:prstGeom>
          <a:noFill/>
          <a:ln/>
        </p:spPr>
        <p:txBody>
          <a:bodyPr wrap="none" lIns="0" tIns="0" rIns="0" bIns="0" rtlCol="0" anchor="t"/>
          <a:lstStyle/>
          <a:p>
            <a:pPr marL="0" indent="0" algn="l">
              <a:lnSpc>
                <a:spcPts val="3300"/>
              </a:lnSpc>
              <a:buNone/>
            </a:pPr>
            <a:r>
              <a:rPr lang="en-US" sz="2600" dirty="0">
                <a:solidFill>
                  <a:srgbClr val="484237"/>
                </a:solidFill>
                <a:latin typeface="Gelasio Semi Bold" pitchFamily="34" charset="0"/>
                <a:ea typeface="Gelasio Semi Bold" pitchFamily="34" charset="-122"/>
                <a:cs typeface="Gelasio Semi Bold" pitchFamily="34" charset="-120"/>
              </a:rPr>
              <a:t>Legitimacy &amp; Enforcement</a:t>
            </a:r>
            <a:endParaRPr lang="en-US" sz="2600" dirty="0"/>
          </a:p>
        </p:txBody>
      </p:sp>
      <p:sp>
        <p:nvSpPr>
          <p:cNvPr id="4" name="Text 2"/>
          <p:cNvSpPr/>
          <p:nvPr/>
        </p:nvSpPr>
        <p:spPr>
          <a:xfrm>
            <a:off x="1793796" y="1482923"/>
            <a:ext cx="3640931" cy="315039"/>
          </a:xfrm>
          <a:prstGeom prst="rect">
            <a:avLst/>
          </a:prstGeom>
          <a:noFill/>
          <a:ln/>
        </p:spPr>
        <p:txBody>
          <a:bodyPr wrap="none" lIns="0" tIns="0" rIns="0" bIns="0" rtlCol="0" anchor="t"/>
          <a:lstStyle/>
          <a:p>
            <a:pPr marL="0" indent="0" algn="l">
              <a:lnSpc>
                <a:spcPts val="2450"/>
              </a:lnSpc>
              <a:buNone/>
            </a:pPr>
            <a:r>
              <a:rPr lang="en-US" sz="1950" dirty="0">
                <a:solidFill>
                  <a:srgbClr val="484237"/>
                </a:solidFill>
                <a:latin typeface="Gelasio Semi Bold" pitchFamily="34" charset="0"/>
                <a:ea typeface="Gelasio Semi Bold" pitchFamily="34" charset="-122"/>
                <a:cs typeface="Gelasio Semi Bold" pitchFamily="34" charset="-120"/>
              </a:rPr>
              <a:t>The Enforcement Connection</a:t>
            </a:r>
            <a:endParaRPr lang="en-US" sz="1950" dirty="0"/>
          </a:p>
        </p:txBody>
      </p:sp>
      <p:sp>
        <p:nvSpPr>
          <p:cNvPr id="5" name="Text 3"/>
          <p:cNvSpPr/>
          <p:nvPr/>
        </p:nvSpPr>
        <p:spPr>
          <a:xfrm>
            <a:off x="1793796" y="1965960"/>
            <a:ext cx="6461760" cy="537448"/>
          </a:xfrm>
          <a:prstGeom prst="rect">
            <a:avLst/>
          </a:prstGeom>
          <a:noFill/>
          <a:ln/>
        </p:spPr>
        <p:txBody>
          <a:bodyPr wrap="square" lIns="0" tIns="0" rIns="0" bIns="0" rtlCol="0" anchor="t"/>
          <a:lstStyle/>
          <a:p>
            <a:pPr marL="0" indent="0" algn="l">
              <a:lnSpc>
                <a:spcPts val="2100"/>
              </a:lnSpc>
              <a:buNone/>
            </a:pPr>
            <a:r>
              <a:rPr lang="en-US" sz="1300" dirty="0">
                <a:solidFill>
                  <a:srgbClr val="746558"/>
                </a:solidFill>
                <a:latin typeface="Gelasio" pitchFamily="34" charset="0"/>
                <a:ea typeface="Gelasio" pitchFamily="34" charset="-122"/>
                <a:cs typeface="Gelasio" pitchFamily="34" charset="-120"/>
              </a:rPr>
              <a:t>The New York Convention Article </a:t>
            </a:r>
            <a:r>
              <a:rPr lang="en-US" sz="1300" b="1" dirty="0">
                <a:solidFill>
                  <a:srgbClr val="746558"/>
                </a:solidFill>
                <a:latin typeface="Gelasio" pitchFamily="34" charset="0"/>
                <a:ea typeface="Gelasio" pitchFamily="34" charset="-122"/>
                <a:cs typeface="Gelasio" pitchFamily="34" charset="-120"/>
              </a:rPr>
              <a:t>V(1)(d)</a:t>
            </a:r>
            <a:r>
              <a:rPr lang="en-US" sz="1300" dirty="0">
                <a:solidFill>
                  <a:srgbClr val="746558"/>
                </a:solidFill>
                <a:latin typeface="Gelasio" pitchFamily="34" charset="0"/>
                <a:ea typeface="Gelasio" pitchFamily="34" charset="-122"/>
                <a:cs typeface="Gelasio" pitchFamily="34" charset="-120"/>
              </a:rPr>
              <a:t> establishes that awards may be refused recognition if:</a:t>
            </a:r>
            <a:endParaRPr lang="en-US" sz="1300" dirty="0"/>
          </a:p>
        </p:txBody>
      </p:sp>
      <p:sp>
        <p:nvSpPr>
          <p:cNvPr id="6" name="Text 4"/>
          <p:cNvSpPr/>
          <p:nvPr/>
        </p:nvSpPr>
        <p:spPr>
          <a:xfrm>
            <a:off x="2045851" y="2692360"/>
            <a:ext cx="6209705" cy="806172"/>
          </a:xfrm>
          <a:prstGeom prst="rect">
            <a:avLst/>
          </a:prstGeom>
          <a:noFill/>
          <a:ln/>
        </p:spPr>
        <p:txBody>
          <a:bodyPr wrap="square" lIns="0" tIns="0" rIns="0" bIns="0" rtlCol="0" anchor="t"/>
          <a:lstStyle/>
          <a:p>
            <a:pPr marL="0" indent="0" algn="l">
              <a:lnSpc>
                <a:spcPts val="2100"/>
              </a:lnSpc>
              <a:buNone/>
            </a:pPr>
            <a:r>
              <a:rPr lang="en-US" sz="1300" dirty="0">
                <a:solidFill>
                  <a:srgbClr val="746558"/>
                </a:solidFill>
                <a:latin typeface="Gelasio" pitchFamily="34" charset="0"/>
                <a:ea typeface="Gelasio" pitchFamily="34" charset="-122"/>
                <a:cs typeface="Gelasio" pitchFamily="34" charset="-120"/>
              </a:rPr>
              <a:t>"The composition of the arbitral authority or the arbitral procedure was not in accordance with the agreement of the parties, or, failing such agreement, was not in accordance with the law of the country where the arbitration took place."</a:t>
            </a:r>
            <a:endParaRPr lang="en-US" sz="1300" dirty="0"/>
          </a:p>
        </p:txBody>
      </p:sp>
      <p:sp>
        <p:nvSpPr>
          <p:cNvPr id="7" name="Shape 5"/>
          <p:cNvSpPr/>
          <p:nvPr/>
        </p:nvSpPr>
        <p:spPr>
          <a:xfrm>
            <a:off x="1793796" y="2692360"/>
            <a:ext cx="22860" cy="806172"/>
          </a:xfrm>
          <a:prstGeom prst="rect">
            <a:avLst/>
          </a:prstGeom>
          <a:solidFill>
            <a:srgbClr val="D3C5B6"/>
          </a:solidFill>
          <a:ln/>
        </p:spPr>
        <p:txBody>
          <a:bodyPr/>
          <a:lstStyle/>
          <a:p>
            <a:endParaRPr lang="en-US"/>
          </a:p>
        </p:txBody>
      </p:sp>
      <p:sp>
        <p:nvSpPr>
          <p:cNvPr id="8" name="Text 6"/>
          <p:cNvSpPr/>
          <p:nvPr/>
        </p:nvSpPr>
        <p:spPr>
          <a:xfrm>
            <a:off x="1793796" y="3687485"/>
            <a:ext cx="6461760" cy="537448"/>
          </a:xfrm>
          <a:prstGeom prst="rect">
            <a:avLst/>
          </a:prstGeom>
          <a:noFill/>
          <a:ln/>
        </p:spPr>
        <p:txBody>
          <a:bodyPr wrap="square" lIns="0" tIns="0" rIns="0" bIns="0" rtlCol="0" anchor="t"/>
          <a:lstStyle/>
          <a:p>
            <a:pPr marL="0" indent="0" algn="l">
              <a:lnSpc>
                <a:spcPts val="2100"/>
              </a:lnSpc>
              <a:buNone/>
            </a:pPr>
            <a:r>
              <a:rPr lang="en-US" sz="1300" dirty="0">
                <a:solidFill>
                  <a:srgbClr val="746558"/>
                </a:solidFill>
                <a:latin typeface="Gelasio" pitchFamily="34" charset="0"/>
                <a:ea typeface="Gelasio" pitchFamily="34" charset="-122"/>
                <a:cs typeface="Gelasio" pitchFamily="34" charset="-120"/>
              </a:rPr>
              <a:t>This establishes tribunal composition as a </a:t>
            </a:r>
            <a:r>
              <a:rPr lang="en-US" sz="1300" b="1" dirty="0">
                <a:solidFill>
                  <a:srgbClr val="C49F8C"/>
                </a:solidFill>
                <a:latin typeface="Gelasio" pitchFamily="34" charset="0"/>
                <a:ea typeface="Gelasio" pitchFamily="34" charset="-122"/>
                <a:cs typeface="Gelasio" pitchFamily="34" charset="-120"/>
              </a:rPr>
              <a:t>legal risk</a:t>
            </a:r>
            <a:r>
              <a:rPr lang="en-US" sz="1300" dirty="0">
                <a:solidFill>
                  <a:srgbClr val="746558"/>
                </a:solidFill>
                <a:latin typeface="Gelasio" pitchFamily="34" charset="0"/>
                <a:ea typeface="Gelasio" pitchFamily="34" charset="-122"/>
                <a:cs typeface="Gelasio" pitchFamily="34" charset="-120"/>
              </a:rPr>
              <a:t> to enforcement, not merely an issue of optics or representation.</a:t>
            </a:r>
            <a:endParaRPr lang="en-US" sz="1300" dirty="0"/>
          </a:p>
        </p:txBody>
      </p:sp>
      <p:pic>
        <p:nvPicPr>
          <p:cNvPr id="9" name="Image 0" descr="preencoded.png"/>
          <p:cNvPicPr>
            <a:picLocks noChangeAspect="1"/>
          </p:cNvPicPr>
          <p:nvPr/>
        </p:nvPicPr>
        <p:blipFill>
          <a:blip r:embed="rId3"/>
          <a:stretch>
            <a:fillRect/>
          </a:stretch>
        </p:blipFill>
        <p:spPr>
          <a:xfrm>
            <a:off x="8672989" y="1503878"/>
            <a:ext cx="4171236" cy="4171236"/>
          </a:xfrm>
          <a:prstGeom prst="rect">
            <a:avLst/>
          </a:prstGeom>
        </p:spPr>
      </p:pic>
      <p:sp>
        <p:nvSpPr>
          <p:cNvPr id="10" name="Text 7"/>
          <p:cNvSpPr/>
          <p:nvPr/>
        </p:nvSpPr>
        <p:spPr>
          <a:xfrm>
            <a:off x="8672989" y="5864066"/>
            <a:ext cx="4171236" cy="806172"/>
          </a:xfrm>
          <a:prstGeom prst="rect">
            <a:avLst/>
          </a:prstGeom>
          <a:noFill/>
          <a:ln/>
        </p:spPr>
        <p:txBody>
          <a:bodyPr wrap="square" lIns="0" tIns="0" rIns="0" bIns="0" rtlCol="0" anchor="t"/>
          <a:lstStyle/>
          <a:p>
            <a:pPr marL="0" indent="0" algn="l">
              <a:lnSpc>
                <a:spcPts val="2100"/>
              </a:lnSpc>
              <a:buNone/>
            </a:pPr>
            <a:r>
              <a:rPr lang="en-US" sz="1300" dirty="0">
                <a:solidFill>
                  <a:srgbClr val="746558"/>
                </a:solidFill>
                <a:latin typeface="Gelasio" pitchFamily="34" charset="0"/>
                <a:ea typeface="Gelasio" pitchFamily="34" charset="-122"/>
                <a:cs typeface="Gelasio" pitchFamily="34" charset="-120"/>
              </a:rPr>
              <a:t>Homogeneous tribunals may inadvertently heighten enforcement risks if they fail to understand the legal and cultural contexts relevant to the dispute.</a:t>
            </a:r>
            <a:endParaRPr lang="en-US" sz="1300" dirty="0"/>
          </a:p>
        </p:txBody>
      </p:sp>
      <p:sp>
        <p:nvSpPr>
          <p:cNvPr id="11" name="Text 8"/>
          <p:cNvSpPr/>
          <p:nvPr/>
        </p:nvSpPr>
        <p:spPr>
          <a:xfrm>
            <a:off x="1793796" y="7010400"/>
            <a:ext cx="11042809" cy="537448"/>
          </a:xfrm>
          <a:prstGeom prst="rect">
            <a:avLst/>
          </a:prstGeom>
          <a:noFill/>
          <a:ln/>
        </p:spPr>
        <p:txBody>
          <a:bodyPr wrap="square" lIns="0" tIns="0" rIns="0" bIns="0" rtlCol="0" anchor="t"/>
          <a:lstStyle/>
          <a:p>
            <a:pPr marL="0" indent="0" algn="l">
              <a:lnSpc>
                <a:spcPts val="2100"/>
              </a:lnSpc>
              <a:buNone/>
            </a:pPr>
            <a:r>
              <a:rPr lang="en-US" sz="1300" dirty="0">
                <a:solidFill>
                  <a:srgbClr val="746558"/>
                </a:solidFill>
                <a:latin typeface="Gelasio" pitchFamily="34" charset="0"/>
                <a:ea typeface="Gelasio" pitchFamily="34" charset="-122"/>
                <a:cs typeface="Gelasio" pitchFamily="34" charset="-120"/>
              </a:rPr>
              <a:t>Parties more readily accept adverse outcomes when they perceive the tribunal as representative and capable of understanding their position within their cultural and legal framework—directly impacting voluntary compliance and enforcement prospects.</a:t>
            </a:r>
            <a:endParaRPr lang="en-US" sz="13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243840" y="458629"/>
            <a:ext cx="14142720" cy="7312223"/>
          </a:xfrm>
          <a:prstGeom prst="roundRect">
            <a:avLst>
              <a:gd name="adj" fmla="val 394"/>
            </a:avLst>
          </a:prstGeom>
          <a:solidFill>
            <a:srgbClr val="F9F6F0"/>
          </a:solidFill>
          <a:ln/>
        </p:spPr>
        <p:txBody>
          <a:bodyPr/>
          <a:lstStyle/>
          <a:p>
            <a:endParaRPr lang="en-US"/>
          </a:p>
        </p:txBody>
      </p:sp>
      <p:sp>
        <p:nvSpPr>
          <p:cNvPr id="3" name="Text 1"/>
          <p:cNvSpPr/>
          <p:nvPr/>
        </p:nvSpPr>
        <p:spPr>
          <a:xfrm>
            <a:off x="1011198" y="986195"/>
            <a:ext cx="7679174" cy="479584"/>
          </a:xfrm>
          <a:prstGeom prst="rect">
            <a:avLst/>
          </a:prstGeom>
          <a:noFill/>
          <a:ln/>
        </p:spPr>
        <p:txBody>
          <a:bodyPr wrap="none" lIns="0" tIns="0" rIns="0" bIns="0" rtlCol="0" anchor="t"/>
          <a:lstStyle/>
          <a:p>
            <a:pPr marL="0" indent="0" algn="l">
              <a:lnSpc>
                <a:spcPts val="3750"/>
              </a:lnSpc>
              <a:buNone/>
            </a:pPr>
            <a:r>
              <a:rPr lang="en-US" sz="3000" dirty="0">
                <a:solidFill>
                  <a:srgbClr val="484237"/>
                </a:solidFill>
                <a:latin typeface="Gelasio Semi Bold" pitchFamily="34" charset="0"/>
                <a:ea typeface="Gelasio Semi Bold" pitchFamily="34" charset="-122"/>
                <a:cs typeface="Gelasio Semi Bold" pitchFamily="34" charset="-120"/>
              </a:rPr>
              <a:t>Institutional Rules Reinforcing Diversity</a:t>
            </a:r>
            <a:endParaRPr lang="en-US" sz="3000" dirty="0"/>
          </a:p>
        </p:txBody>
      </p:sp>
      <p:sp>
        <p:nvSpPr>
          <p:cNvPr id="4" name="Shape 2"/>
          <p:cNvSpPr/>
          <p:nvPr/>
        </p:nvSpPr>
        <p:spPr>
          <a:xfrm>
            <a:off x="1011198" y="1849398"/>
            <a:ext cx="6208038" cy="2186345"/>
          </a:xfrm>
          <a:prstGeom prst="roundRect">
            <a:avLst>
              <a:gd name="adj" fmla="val 1316"/>
            </a:avLst>
          </a:prstGeom>
          <a:solidFill>
            <a:srgbClr val="F9F6F0"/>
          </a:solidFill>
          <a:ln w="22860">
            <a:solidFill>
              <a:srgbClr val="D4CEC3"/>
            </a:solidFill>
            <a:prstDash val="solid"/>
          </a:ln>
        </p:spPr>
        <p:txBody>
          <a:bodyPr/>
          <a:lstStyle/>
          <a:p>
            <a:endParaRPr lang="en-US"/>
          </a:p>
        </p:txBody>
      </p:sp>
      <p:sp>
        <p:nvSpPr>
          <p:cNvPr id="5" name="Text 3"/>
          <p:cNvSpPr/>
          <p:nvPr/>
        </p:nvSpPr>
        <p:spPr>
          <a:xfrm>
            <a:off x="1225868" y="2064067"/>
            <a:ext cx="2398157" cy="299680"/>
          </a:xfrm>
          <a:prstGeom prst="rect">
            <a:avLst/>
          </a:prstGeom>
          <a:noFill/>
          <a:ln/>
        </p:spPr>
        <p:txBody>
          <a:bodyPr wrap="none" lIns="0" tIns="0" rIns="0" bIns="0" rtlCol="0" anchor="t"/>
          <a:lstStyle/>
          <a:p>
            <a:pPr marL="0" indent="0" algn="l">
              <a:lnSpc>
                <a:spcPts val="2350"/>
              </a:lnSpc>
              <a:buNone/>
            </a:pPr>
            <a:r>
              <a:rPr lang="en-US" sz="1850" dirty="0">
                <a:solidFill>
                  <a:srgbClr val="746558"/>
                </a:solidFill>
                <a:latin typeface="Gelasio Semi Bold" pitchFamily="34" charset="0"/>
                <a:ea typeface="Gelasio Semi Bold" pitchFamily="34" charset="-122"/>
                <a:cs typeface="Gelasio Semi Bold" pitchFamily="34" charset="-120"/>
              </a:rPr>
              <a:t>ICC Rules (2021)</a:t>
            </a:r>
            <a:endParaRPr lang="en-US" sz="1850" dirty="0"/>
          </a:p>
        </p:txBody>
      </p:sp>
      <p:sp>
        <p:nvSpPr>
          <p:cNvPr id="6" name="Text 4"/>
          <p:cNvSpPr/>
          <p:nvPr/>
        </p:nvSpPr>
        <p:spPr>
          <a:xfrm>
            <a:off x="1225868" y="2478762"/>
            <a:ext cx="5778698" cy="613648"/>
          </a:xfrm>
          <a:prstGeom prst="rect">
            <a:avLst/>
          </a:prstGeom>
          <a:noFill/>
          <a:ln/>
        </p:spPr>
        <p:txBody>
          <a:bodyPr wrap="square" lIns="0" tIns="0" rIns="0" bIns="0" rtlCol="0" anchor="t"/>
          <a:lstStyle/>
          <a:p>
            <a:pPr marL="0" indent="0" algn="l">
              <a:lnSpc>
                <a:spcPts val="2400"/>
              </a:lnSpc>
              <a:buNone/>
            </a:pPr>
            <a:r>
              <a:rPr lang="en-US" sz="1500" dirty="0">
                <a:solidFill>
                  <a:srgbClr val="746558"/>
                </a:solidFill>
                <a:latin typeface="Gelasio" pitchFamily="34" charset="0"/>
                <a:ea typeface="Gelasio" pitchFamily="34" charset="-122"/>
                <a:cs typeface="Gelasio" pitchFamily="34" charset="-120"/>
              </a:rPr>
              <a:t>Articles 12-13 govern constitution of the tribunal and Court appointments</a:t>
            </a:r>
            <a:endParaRPr lang="en-US" sz="1500" dirty="0"/>
          </a:p>
        </p:txBody>
      </p:sp>
      <p:sp>
        <p:nvSpPr>
          <p:cNvPr id="7" name="Text 5"/>
          <p:cNvSpPr/>
          <p:nvPr/>
        </p:nvSpPr>
        <p:spPr>
          <a:xfrm>
            <a:off x="1225868" y="3207425"/>
            <a:ext cx="5778698" cy="613648"/>
          </a:xfrm>
          <a:prstGeom prst="rect">
            <a:avLst/>
          </a:prstGeom>
          <a:noFill/>
          <a:ln/>
        </p:spPr>
        <p:txBody>
          <a:bodyPr wrap="square" lIns="0" tIns="0" rIns="0" bIns="0" rtlCol="0" anchor="t"/>
          <a:lstStyle/>
          <a:p>
            <a:pPr marL="0" indent="0" algn="l">
              <a:lnSpc>
                <a:spcPts val="2400"/>
              </a:lnSpc>
              <a:buNone/>
            </a:pPr>
            <a:r>
              <a:rPr lang="en-US" sz="1500" dirty="0">
                <a:solidFill>
                  <a:srgbClr val="746558"/>
                </a:solidFill>
                <a:latin typeface="Gelasio" pitchFamily="34" charset="0"/>
                <a:ea typeface="Gelasio" pitchFamily="34" charset="-122"/>
                <a:cs typeface="Gelasio" pitchFamily="34" charset="-120"/>
              </a:rPr>
              <a:t>The ICC Court considers nationality, residence, and other relationships in appointments</a:t>
            </a:r>
            <a:endParaRPr lang="en-US" sz="1500" dirty="0"/>
          </a:p>
        </p:txBody>
      </p:sp>
      <p:sp>
        <p:nvSpPr>
          <p:cNvPr id="8" name="Shape 6"/>
          <p:cNvSpPr/>
          <p:nvPr/>
        </p:nvSpPr>
        <p:spPr>
          <a:xfrm>
            <a:off x="7411045" y="1849398"/>
            <a:ext cx="6208157" cy="2186345"/>
          </a:xfrm>
          <a:prstGeom prst="roundRect">
            <a:avLst>
              <a:gd name="adj" fmla="val 1316"/>
            </a:avLst>
          </a:prstGeom>
          <a:solidFill>
            <a:srgbClr val="F9F6F0"/>
          </a:solidFill>
          <a:ln w="22860">
            <a:solidFill>
              <a:srgbClr val="D4CEC3"/>
            </a:solidFill>
            <a:prstDash val="solid"/>
          </a:ln>
        </p:spPr>
        <p:txBody>
          <a:bodyPr/>
          <a:lstStyle/>
          <a:p>
            <a:endParaRPr lang="en-US"/>
          </a:p>
        </p:txBody>
      </p:sp>
      <p:sp>
        <p:nvSpPr>
          <p:cNvPr id="9" name="Text 7"/>
          <p:cNvSpPr/>
          <p:nvPr/>
        </p:nvSpPr>
        <p:spPr>
          <a:xfrm>
            <a:off x="7625715" y="2064067"/>
            <a:ext cx="2398157" cy="299680"/>
          </a:xfrm>
          <a:prstGeom prst="rect">
            <a:avLst/>
          </a:prstGeom>
          <a:noFill/>
          <a:ln/>
        </p:spPr>
        <p:txBody>
          <a:bodyPr wrap="none" lIns="0" tIns="0" rIns="0" bIns="0" rtlCol="0" anchor="t"/>
          <a:lstStyle/>
          <a:p>
            <a:pPr marL="0" indent="0" algn="l">
              <a:lnSpc>
                <a:spcPts val="2350"/>
              </a:lnSpc>
              <a:buNone/>
            </a:pPr>
            <a:r>
              <a:rPr lang="en-US" sz="1850" dirty="0">
                <a:solidFill>
                  <a:srgbClr val="746558"/>
                </a:solidFill>
                <a:latin typeface="Gelasio Semi Bold" pitchFamily="34" charset="0"/>
                <a:ea typeface="Gelasio Semi Bold" pitchFamily="34" charset="-122"/>
                <a:cs typeface="Gelasio Semi Bold" pitchFamily="34" charset="-120"/>
              </a:rPr>
              <a:t>LCIA Rules (2020)</a:t>
            </a:r>
            <a:endParaRPr lang="en-US" sz="1850" dirty="0"/>
          </a:p>
        </p:txBody>
      </p:sp>
      <p:sp>
        <p:nvSpPr>
          <p:cNvPr id="10" name="Text 8"/>
          <p:cNvSpPr/>
          <p:nvPr/>
        </p:nvSpPr>
        <p:spPr>
          <a:xfrm>
            <a:off x="7625715" y="2478762"/>
            <a:ext cx="5778818" cy="613648"/>
          </a:xfrm>
          <a:prstGeom prst="rect">
            <a:avLst/>
          </a:prstGeom>
          <a:noFill/>
          <a:ln/>
        </p:spPr>
        <p:txBody>
          <a:bodyPr wrap="square" lIns="0" tIns="0" rIns="0" bIns="0" rtlCol="0" anchor="t"/>
          <a:lstStyle/>
          <a:p>
            <a:pPr marL="0" indent="0" algn="l">
              <a:lnSpc>
                <a:spcPts val="2400"/>
              </a:lnSpc>
              <a:buNone/>
            </a:pPr>
            <a:r>
              <a:rPr lang="en-US" sz="1500" dirty="0">
                <a:solidFill>
                  <a:srgbClr val="746558"/>
                </a:solidFill>
                <a:latin typeface="Gelasio" pitchFamily="34" charset="0"/>
                <a:ea typeface="Gelasio" pitchFamily="34" charset="-122"/>
                <a:cs typeface="Gelasio" pitchFamily="34" charset="-120"/>
              </a:rPr>
              <a:t>Articles 5-7 &amp; 10 address appointments, multi-party scenarios, and replacement</a:t>
            </a:r>
            <a:endParaRPr lang="en-US" sz="1500" dirty="0"/>
          </a:p>
        </p:txBody>
      </p:sp>
      <p:sp>
        <p:nvSpPr>
          <p:cNvPr id="11" name="Text 9"/>
          <p:cNvSpPr/>
          <p:nvPr/>
        </p:nvSpPr>
        <p:spPr>
          <a:xfrm>
            <a:off x="7625715" y="3207425"/>
            <a:ext cx="5778818" cy="613648"/>
          </a:xfrm>
          <a:prstGeom prst="rect">
            <a:avLst/>
          </a:prstGeom>
          <a:noFill/>
          <a:ln/>
        </p:spPr>
        <p:txBody>
          <a:bodyPr wrap="square" lIns="0" tIns="0" rIns="0" bIns="0" rtlCol="0" anchor="t"/>
          <a:lstStyle/>
          <a:p>
            <a:pPr marL="0" indent="0" algn="l">
              <a:lnSpc>
                <a:spcPts val="2400"/>
              </a:lnSpc>
              <a:buNone/>
            </a:pPr>
            <a:r>
              <a:rPr lang="en-US" sz="1500" dirty="0">
                <a:solidFill>
                  <a:srgbClr val="746558"/>
                </a:solidFill>
                <a:latin typeface="Gelasio" pitchFamily="34" charset="0"/>
                <a:ea typeface="Gelasio" pitchFamily="34" charset="-122"/>
                <a:cs typeface="Gelasio" pitchFamily="34" charset="-120"/>
              </a:rPr>
              <a:t>The LCIA Court shall have regard to candidates' "qualifications, expertise, and ability"</a:t>
            </a:r>
            <a:endParaRPr lang="en-US" sz="1500" dirty="0"/>
          </a:p>
        </p:txBody>
      </p:sp>
      <p:sp>
        <p:nvSpPr>
          <p:cNvPr id="12" name="Shape 10"/>
          <p:cNvSpPr/>
          <p:nvPr/>
        </p:nvSpPr>
        <p:spPr>
          <a:xfrm>
            <a:off x="1011198" y="4227552"/>
            <a:ext cx="6208038" cy="2186345"/>
          </a:xfrm>
          <a:prstGeom prst="roundRect">
            <a:avLst>
              <a:gd name="adj" fmla="val 1316"/>
            </a:avLst>
          </a:prstGeom>
          <a:solidFill>
            <a:srgbClr val="F9F6F0"/>
          </a:solidFill>
          <a:ln w="22860">
            <a:solidFill>
              <a:srgbClr val="D4CEC3"/>
            </a:solidFill>
            <a:prstDash val="solid"/>
          </a:ln>
        </p:spPr>
        <p:txBody>
          <a:bodyPr/>
          <a:lstStyle/>
          <a:p>
            <a:endParaRPr lang="en-US"/>
          </a:p>
        </p:txBody>
      </p:sp>
      <p:sp>
        <p:nvSpPr>
          <p:cNvPr id="13" name="Text 11"/>
          <p:cNvSpPr/>
          <p:nvPr/>
        </p:nvSpPr>
        <p:spPr>
          <a:xfrm>
            <a:off x="1225868" y="4442222"/>
            <a:ext cx="2398157" cy="299680"/>
          </a:xfrm>
          <a:prstGeom prst="rect">
            <a:avLst/>
          </a:prstGeom>
          <a:noFill/>
          <a:ln/>
        </p:spPr>
        <p:txBody>
          <a:bodyPr wrap="none" lIns="0" tIns="0" rIns="0" bIns="0" rtlCol="0" anchor="t"/>
          <a:lstStyle/>
          <a:p>
            <a:pPr marL="0" indent="0" algn="l">
              <a:lnSpc>
                <a:spcPts val="2350"/>
              </a:lnSpc>
              <a:buNone/>
            </a:pPr>
            <a:r>
              <a:rPr lang="en-US" sz="1850" dirty="0">
                <a:solidFill>
                  <a:srgbClr val="746558"/>
                </a:solidFill>
                <a:latin typeface="Gelasio Semi Bold" pitchFamily="34" charset="0"/>
                <a:ea typeface="Gelasio Semi Bold" pitchFamily="34" charset="-122"/>
                <a:cs typeface="Gelasio Semi Bold" pitchFamily="34" charset="-120"/>
              </a:rPr>
              <a:t>SIAC Rules (2016)</a:t>
            </a:r>
            <a:endParaRPr lang="en-US" sz="1850" dirty="0"/>
          </a:p>
        </p:txBody>
      </p:sp>
      <p:sp>
        <p:nvSpPr>
          <p:cNvPr id="14" name="Text 12"/>
          <p:cNvSpPr/>
          <p:nvPr/>
        </p:nvSpPr>
        <p:spPr>
          <a:xfrm>
            <a:off x="1225868" y="4856917"/>
            <a:ext cx="5778698" cy="613648"/>
          </a:xfrm>
          <a:prstGeom prst="rect">
            <a:avLst/>
          </a:prstGeom>
          <a:noFill/>
          <a:ln/>
        </p:spPr>
        <p:txBody>
          <a:bodyPr wrap="square" lIns="0" tIns="0" rIns="0" bIns="0" rtlCol="0" anchor="t"/>
          <a:lstStyle/>
          <a:p>
            <a:pPr marL="0" indent="0" algn="l">
              <a:lnSpc>
                <a:spcPts val="2400"/>
              </a:lnSpc>
              <a:buNone/>
            </a:pPr>
            <a:r>
              <a:rPr lang="en-US" sz="1500" dirty="0">
                <a:solidFill>
                  <a:srgbClr val="746558"/>
                </a:solidFill>
                <a:latin typeface="Gelasio" pitchFamily="34" charset="0"/>
                <a:ea typeface="Gelasio" pitchFamily="34" charset="-122"/>
                <a:cs typeface="Gelasio" pitchFamily="34" charset="-120"/>
              </a:rPr>
              <a:t>Rules 8-10 provide appointment mechanisms and challenge procedures</a:t>
            </a:r>
            <a:endParaRPr lang="en-US" sz="1500" dirty="0"/>
          </a:p>
        </p:txBody>
      </p:sp>
      <p:sp>
        <p:nvSpPr>
          <p:cNvPr id="15" name="Text 13"/>
          <p:cNvSpPr/>
          <p:nvPr/>
        </p:nvSpPr>
        <p:spPr>
          <a:xfrm>
            <a:off x="1225868" y="5585579"/>
            <a:ext cx="5778698" cy="613648"/>
          </a:xfrm>
          <a:prstGeom prst="rect">
            <a:avLst/>
          </a:prstGeom>
          <a:noFill/>
          <a:ln/>
        </p:spPr>
        <p:txBody>
          <a:bodyPr wrap="square" lIns="0" tIns="0" rIns="0" bIns="0" rtlCol="0" anchor="t"/>
          <a:lstStyle/>
          <a:p>
            <a:pPr marL="0" indent="0" algn="l">
              <a:lnSpc>
                <a:spcPts val="2400"/>
              </a:lnSpc>
              <a:buNone/>
            </a:pPr>
            <a:r>
              <a:rPr lang="en-US" sz="1500" dirty="0">
                <a:solidFill>
                  <a:srgbClr val="746558"/>
                </a:solidFill>
                <a:latin typeface="Gelasio" pitchFamily="34" charset="0"/>
                <a:ea typeface="Gelasio" pitchFamily="34" charset="-122"/>
                <a:cs typeface="Gelasio" pitchFamily="34" charset="-120"/>
              </a:rPr>
              <a:t>The President considers "any circumstances that secure the appointment of an independent and impartial arbitrator"</a:t>
            </a:r>
            <a:endParaRPr lang="en-US" sz="1500" dirty="0"/>
          </a:p>
        </p:txBody>
      </p:sp>
      <p:sp>
        <p:nvSpPr>
          <p:cNvPr id="16" name="Shape 14"/>
          <p:cNvSpPr/>
          <p:nvPr/>
        </p:nvSpPr>
        <p:spPr>
          <a:xfrm>
            <a:off x="7411045" y="4227552"/>
            <a:ext cx="6208157" cy="2186345"/>
          </a:xfrm>
          <a:prstGeom prst="roundRect">
            <a:avLst>
              <a:gd name="adj" fmla="val 1316"/>
            </a:avLst>
          </a:prstGeom>
          <a:solidFill>
            <a:srgbClr val="F9F6F0"/>
          </a:solidFill>
          <a:ln w="22860">
            <a:solidFill>
              <a:srgbClr val="D4CEC3"/>
            </a:solidFill>
            <a:prstDash val="solid"/>
          </a:ln>
        </p:spPr>
        <p:txBody>
          <a:bodyPr/>
          <a:lstStyle/>
          <a:p>
            <a:endParaRPr lang="en-US"/>
          </a:p>
        </p:txBody>
      </p:sp>
      <p:sp>
        <p:nvSpPr>
          <p:cNvPr id="17" name="Text 15"/>
          <p:cNvSpPr/>
          <p:nvPr/>
        </p:nvSpPr>
        <p:spPr>
          <a:xfrm>
            <a:off x="7625715" y="4442222"/>
            <a:ext cx="3268504" cy="299680"/>
          </a:xfrm>
          <a:prstGeom prst="rect">
            <a:avLst/>
          </a:prstGeom>
          <a:noFill/>
          <a:ln/>
        </p:spPr>
        <p:txBody>
          <a:bodyPr wrap="none" lIns="0" tIns="0" rIns="0" bIns="0" rtlCol="0" anchor="t"/>
          <a:lstStyle/>
          <a:p>
            <a:pPr marL="0" indent="0" algn="l">
              <a:lnSpc>
                <a:spcPts val="2350"/>
              </a:lnSpc>
              <a:buNone/>
            </a:pPr>
            <a:r>
              <a:rPr lang="en-US" sz="1850" dirty="0">
                <a:solidFill>
                  <a:srgbClr val="746558"/>
                </a:solidFill>
                <a:latin typeface="Gelasio Semi Bold" pitchFamily="34" charset="0"/>
                <a:ea typeface="Gelasio Semi Bold" pitchFamily="34" charset="-122"/>
                <a:cs typeface="Gelasio Semi Bold" pitchFamily="34" charset="-120"/>
              </a:rPr>
              <a:t>HKIAC Admin Rules (2018)</a:t>
            </a:r>
            <a:endParaRPr lang="en-US" sz="1850" dirty="0"/>
          </a:p>
        </p:txBody>
      </p:sp>
      <p:sp>
        <p:nvSpPr>
          <p:cNvPr id="18" name="Text 16"/>
          <p:cNvSpPr/>
          <p:nvPr/>
        </p:nvSpPr>
        <p:spPr>
          <a:xfrm>
            <a:off x="7625715" y="4856917"/>
            <a:ext cx="5778818" cy="306824"/>
          </a:xfrm>
          <a:prstGeom prst="rect">
            <a:avLst/>
          </a:prstGeom>
          <a:noFill/>
          <a:ln/>
        </p:spPr>
        <p:txBody>
          <a:bodyPr wrap="none" lIns="0" tIns="0" rIns="0" bIns="0" rtlCol="0" anchor="t"/>
          <a:lstStyle/>
          <a:p>
            <a:pPr marL="0" indent="0" algn="l">
              <a:lnSpc>
                <a:spcPts val="2400"/>
              </a:lnSpc>
              <a:buNone/>
            </a:pPr>
            <a:r>
              <a:rPr lang="en-US" sz="1500" dirty="0">
                <a:solidFill>
                  <a:srgbClr val="746558"/>
                </a:solidFill>
                <a:latin typeface="Gelasio" pitchFamily="34" charset="0"/>
                <a:ea typeface="Gelasio" pitchFamily="34" charset="-122"/>
                <a:cs typeface="Gelasio" pitchFamily="34" charset="-120"/>
              </a:rPr>
              <a:t>Articles 9-11 establish appointment criteria and processes</a:t>
            </a:r>
            <a:endParaRPr lang="en-US" sz="1500" dirty="0"/>
          </a:p>
        </p:txBody>
      </p:sp>
      <p:sp>
        <p:nvSpPr>
          <p:cNvPr id="19" name="Text 17"/>
          <p:cNvSpPr/>
          <p:nvPr/>
        </p:nvSpPr>
        <p:spPr>
          <a:xfrm>
            <a:off x="7625715" y="5278755"/>
            <a:ext cx="5778818" cy="613648"/>
          </a:xfrm>
          <a:prstGeom prst="rect">
            <a:avLst/>
          </a:prstGeom>
          <a:noFill/>
          <a:ln/>
        </p:spPr>
        <p:txBody>
          <a:bodyPr wrap="square" lIns="0" tIns="0" rIns="0" bIns="0" rtlCol="0" anchor="t"/>
          <a:lstStyle/>
          <a:p>
            <a:pPr marL="0" indent="0" algn="l">
              <a:lnSpc>
                <a:spcPts val="2400"/>
              </a:lnSpc>
              <a:buNone/>
            </a:pPr>
            <a:r>
              <a:rPr lang="en-US" sz="1500" dirty="0">
                <a:solidFill>
                  <a:srgbClr val="746558"/>
                </a:solidFill>
                <a:latin typeface="Gelasio" pitchFamily="34" charset="0"/>
                <a:ea typeface="Gelasio" pitchFamily="34" charset="-122"/>
                <a:cs typeface="Gelasio" pitchFamily="34" charset="-120"/>
              </a:rPr>
              <a:t>HKIAC shall consider "the candidates' availability, qualifications and ability to conduct the arbitration"</a:t>
            </a:r>
            <a:endParaRPr lang="en-US" sz="1500" dirty="0"/>
          </a:p>
        </p:txBody>
      </p:sp>
      <p:sp>
        <p:nvSpPr>
          <p:cNvPr id="20" name="Text 18"/>
          <p:cNvSpPr/>
          <p:nvPr/>
        </p:nvSpPr>
        <p:spPr>
          <a:xfrm>
            <a:off x="1011198" y="6629638"/>
            <a:ext cx="12608004" cy="613648"/>
          </a:xfrm>
          <a:prstGeom prst="rect">
            <a:avLst/>
          </a:prstGeom>
          <a:noFill/>
          <a:ln/>
        </p:spPr>
        <p:txBody>
          <a:bodyPr wrap="square" lIns="0" tIns="0" rIns="0" bIns="0" rtlCol="0" anchor="t"/>
          <a:lstStyle/>
          <a:p>
            <a:pPr marL="0" indent="0" algn="l">
              <a:lnSpc>
                <a:spcPts val="2400"/>
              </a:lnSpc>
              <a:buNone/>
            </a:pPr>
            <a:r>
              <a:rPr lang="en-US" sz="1500" dirty="0">
                <a:solidFill>
                  <a:srgbClr val="746558"/>
                </a:solidFill>
                <a:latin typeface="Gelasio" pitchFamily="34" charset="0"/>
                <a:ea typeface="Gelasio" pitchFamily="34" charset="-122"/>
                <a:cs typeface="Gelasio" pitchFamily="34" charset="-120"/>
              </a:rPr>
              <a:t>These rules, read together with the </a:t>
            </a:r>
            <a:r>
              <a:rPr lang="en-US" sz="1500" b="1" dirty="0">
                <a:solidFill>
                  <a:srgbClr val="746558"/>
                </a:solidFill>
                <a:latin typeface="Gelasio" pitchFamily="34" charset="0"/>
                <a:ea typeface="Gelasio" pitchFamily="34" charset="-122"/>
                <a:cs typeface="Gelasio" pitchFamily="34" charset="-120"/>
              </a:rPr>
              <a:t>IBA Guidelines on Conflicts of Interest (2014, as updated)</a:t>
            </a:r>
            <a:r>
              <a:rPr lang="en-US" sz="1500" dirty="0">
                <a:solidFill>
                  <a:srgbClr val="746558"/>
                </a:solidFill>
                <a:latin typeface="Gelasio" pitchFamily="34" charset="0"/>
                <a:ea typeface="Gelasio" pitchFamily="34" charset="-122"/>
                <a:cs typeface="Gelasio" pitchFamily="34" charset="-120"/>
              </a:rPr>
              <a:t>, provide counsel principled levers to widen candidate slates while maintaining independence and impartiality.</a:t>
            </a:r>
            <a:endParaRPr lang="en-US" sz="15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295870" y="243840"/>
            <a:ext cx="14038659" cy="7748230"/>
          </a:xfrm>
          <a:prstGeom prst="roundRect">
            <a:avLst>
              <a:gd name="adj" fmla="val 369"/>
            </a:avLst>
          </a:prstGeom>
          <a:solidFill>
            <a:srgbClr val="F2F2F2"/>
          </a:solidFill>
          <a:ln/>
        </p:spPr>
        <p:txBody>
          <a:bodyPr/>
          <a:lstStyle/>
          <a:p>
            <a:endParaRPr lang="en-US"/>
          </a:p>
        </p:txBody>
      </p:sp>
      <p:sp>
        <p:nvSpPr>
          <p:cNvPr id="4" name="Text 1"/>
          <p:cNvSpPr/>
          <p:nvPr/>
        </p:nvSpPr>
        <p:spPr>
          <a:xfrm>
            <a:off x="1057632" y="1447801"/>
            <a:ext cx="6848237" cy="476012"/>
          </a:xfrm>
          <a:prstGeom prst="rect">
            <a:avLst/>
          </a:prstGeom>
          <a:noFill/>
          <a:ln/>
        </p:spPr>
        <p:txBody>
          <a:bodyPr wrap="none" lIns="0" tIns="0" rIns="0" bIns="0" rtlCol="0" anchor="t"/>
          <a:lstStyle/>
          <a:p>
            <a:pPr marL="0" indent="0" algn="l">
              <a:lnSpc>
                <a:spcPts val="3700"/>
              </a:lnSpc>
              <a:buNone/>
            </a:pPr>
            <a:r>
              <a:rPr lang="en-US" sz="2950" dirty="0">
                <a:solidFill>
                  <a:srgbClr val="484237"/>
                </a:solidFill>
                <a:latin typeface="Gelasio Semi Bold" pitchFamily="34" charset="0"/>
                <a:ea typeface="Gelasio Semi Bold" pitchFamily="34" charset="-122"/>
                <a:cs typeface="Gelasio Semi Bold" pitchFamily="34" charset="-120"/>
              </a:rPr>
              <a:t>The Diversity Gap: Empirical Reality</a:t>
            </a:r>
            <a:endParaRPr lang="en-US" sz="2950" dirty="0"/>
          </a:p>
        </p:txBody>
      </p:sp>
      <p:sp>
        <p:nvSpPr>
          <p:cNvPr id="5" name="Text 2"/>
          <p:cNvSpPr/>
          <p:nvPr/>
        </p:nvSpPr>
        <p:spPr>
          <a:xfrm>
            <a:off x="1057631" y="2346960"/>
            <a:ext cx="12515136" cy="304800"/>
          </a:xfrm>
          <a:prstGeom prst="rect">
            <a:avLst/>
          </a:prstGeom>
          <a:noFill/>
          <a:ln/>
        </p:spPr>
        <p:txBody>
          <a:bodyPr wrap="none" lIns="0" tIns="0" rIns="0" bIns="0" rtlCol="0" anchor="t"/>
          <a:lstStyle/>
          <a:p>
            <a:pPr marL="0" indent="0" algn="l">
              <a:lnSpc>
                <a:spcPts val="2350"/>
              </a:lnSpc>
              <a:buNone/>
            </a:pPr>
            <a:r>
              <a:rPr lang="en-US" sz="1450" dirty="0">
                <a:solidFill>
                  <a:srgbClr val="000000"/>
                </a:solidFill>
                <a:latin typeface="Gelasio" pitchFamily="34" charset="0"/>
                <a:ea typeface="Gelasio" pitchFamily="34" charset="-122"/>
                <a:cs typeface="Gelasio" pitchFamily="34" charset="-120"/>
              </a:rPr>
              <a:t>According to the International Chamber of Commerce (ICC) 2023 figures:</a:t>
            </a:r>
            <a:endParaRPr lang="en-US" sz="1450" dirty="0"/>
          </a:p>
        </p:txBody>
      </p:sp>
      <p:sp>
        <p:nvSpPr>
          <p:cNvPr id="6" name="Text 3"/>
          <p:cNvSpPr/>
          <p:nvPr/>
        </p:nvSpPr>
        <p:spPr>
          <a:xfrm>
            <a:off x="1057632" y="3586163"/>
            <a:ext cx="2950250" cy="1494591"/>
          </a:xfrm>
          <a:prstGeom prst="rect">
            <a:avLst/>
          </a:prstGeom>
          <a:noFill/>
          <a:ln/>
        </p:spPr>
        <p:txBody>
          <a:bodyPr wrap="none" lIns="0" tIns="0" rIns="0" bIns="0" rtlCol="0" anchor="t"/>
          <a:lstStyle/>
          <a:p>
            <a:pPr marL="0" indent="0" algn="ctr">
              <a:lnSpc>
                <a:spcPts val="4900"/>
              </a:lnSpc>
              <a:buNone/>
            </a:pPr>
            <a:r>
              <a:rPr lang="en-US" sz="4900" dirty="0">
                <a:solidFill>
                  <a:srgbClr val="000000"/>
                </a:solidFill>
                <a:latin typeface="Gelasio Semi Bold" pitchFamily="34" charset="0"/>
                <a:ea typeface="Gelasio Semi Bold" pitchFamily="34" charset="-122"/>
                <a:cs typeface="Gelasio Semi Bold" pitchFamily="34" charset="-120"/>
              </a:rPr>
              <a:t>60%</a:t>
            </a:r>
            <a:endParaRPr lang="en-US" sz="4900" dirty="0"/>
          </a:p>
        </p:txBody>
      </p:sp>
      <p:sp>
        <p:nvSpPr>
          <p:cNvPr id="7" name="Text 4"/>
          <p:cNvSpPr/>
          <p:nvPr/>
        </p:nvSpPr>
        <p:spPr>
          <a:xfrm>
            <a:off x="1263729" y="5318641"/>
            <a:ext cx="2538055" cy="297418"/>
          </a:xfrm>
          <a:prstGeom prst="rect">
            <a:avLst/>
          </a:prstGeom>
          <a:noFill/>
          <a:ln/>
        </p:spPr>
        <p:txBody>
          <a:bodyPr wrap="none" lIns="0" tIns="0" rIns="0" bIns="0" rtlCol="0" anchor="t"/>
          <a:lstStyle/>
          <a:p>
            <a:pPr marL="0" indent="0" algn="ctr">
              <a:lnSpc>
                <a:spcPts val="2300"/>
              </a:lnSpc>
              <a:buNone/>
            </a:pPr>
            <a:r>
              <a:rPr lang="en-US" sz="1850" dirty="0">
                <a:solidFill>
                  <a:srgbClr val="000000"/>
                </a:solidFill>
                <a:latin typeface="Gelasio Semi Bold" pitchFamily="34" charset="0"/>
                <a:ea typeface="Gelasio Semi Bold" pitchFamily="34" charset="-122"/>
                <a:cs typeface="Gelasio Semi Bold" pitchFamily="34" charset="-120"/>
              </a:rPr>
              <a:t>European Arbitrators</a:t>
            </a:r>
            <a:endParaRPr lang="en-US" sz="1850" dirty="0"/>
          </a:p>
        </p:txBody>
      </p:sp>
      <p:sp>
        <p:nvSpPr>
          <p:cNvPr id="8" name="Text 5"/>
          <p:cNvSpPr/>
          <p:nvPr/>
        </p:nvSpPr>
        <p:spPr>
          <a:xfrm>
            <a:off x="1057632" y="5730240"/>
            <a:ext cx="2950250" cy="914400"/>
          </a:xfrm>
          <a:prstGeom prst="rect">
            <a:avLst/>
          </a:prstGeom>
          <a:noFill/>
          <a:ln/>
        </p:spPr>
        <p:txBody>
          <a:bodyPr wrap="square" lIns="0" tIns="0" rIns="0" bIns="0" rtlCol="0" anchor="t"/>
          <a:lstStyle/>
          <a:p>
            <a:pPr marL="0" indent="0" algn="ctr">
              <a:lnSpc>
                <a:spcPts val="2350"/>
              </a:lnSpc>
              <a:buNone/>
            </a:pPr>
            <a:r>
              <a:rPr lang="en-US" sz="1450" dirty="0">
                <a:solidFill>
                  <a:srgbClr val="000000"/>
                </a:solidFill>
                <a:latin typeface="Gelasio" pitchFamily="34" charset="0"/>
                <a:ea typeface="Gelasio" pitchFamily="34" charset="-122"/>
                <a:cs typeface="Gelasio" pitchFamily="34" charset="-120"/>
              </a:rPr>
              <a:t>Nearly two-thirds of all arbitrators appointed in ICC cases hail from Europe</a:t>
            </a:r>
            <a:endParaRPr lang="en-US" sz="1450" dirty="0"/>
          </a:p>
        </p:txBody>
      </p:sp>
      <p:sp>
        <p:nvSpPr>
          <p:cNvPr id="9" name="Text 6"/>
          <p:cNvSpPr/>
          <p:nvPr/>
        </p:nvSpPr>
        <p:spPr>
          <a:xfrm>
            <a:off x="4245888" y="3595092"/>
            <a:ext cx="2950250" cy="628412"/>
          </a:xfrm>
          <a:prstGeom prst="rect">
            <a:avLst/>
          </a:prstGeom>
          <a:noFill/>
          <a:ln/>
        </p:spPr>
        <p:txBody>
          <a:bodyPr wrap="none" lIns="0" tIns="0" rIns="0" bIns="0" rtlCol="0" anchor="t"/>
          <a:lstStyle/>
          <a:p>
            <a:pPr marL="0" indent="0" algn="ctr">
              <a:lnSpc>
                <a:spcPts val="4900"/>
              </a:lnSpc>
              <a:buNone/>
            </a:pPr>
            <a:r>
              <a:rPr lang="en-US" sz="4900" dirty="0">
                <a:solidFill>
                  <a:srgbClr val="000000"/>
                </a:solidFill>
                <a:latin typeface="Gelasio Semi Bold" pitchFamily="34" charset="0"/>
                <a:ea typeface="Gelasio Semi Bold" pitchFamily="34" charset="-122"/>
                <a:cs typeface="Gelasio Semi Bold" pitchFamily="34" charset="-120"/>
              </a:rPr>
              <a:t>24%</a:t>
            </a:r>
            <a:endParaRPr lang="en-US" sz="4900" dirty="0"/>
          </a:p>
        </p:txBody>
      </p:sp>
      <p:sp>
        <p:nvSpPr>
          <p:cNvPr id="10" name="Text 7"/>
          <p:cNvSpPr/>
          <p:nvPr/>
        </p:nvSpPr>
        <p:spPr>
          <a:xfrm>
            <a:off x="4456152" y="5318641"/>
            <a:ext cx="2529602" cy="297418"/>
          </a:xfrm>
          <a:prstGeom prst="rect">
            <a:avLst/>
          </a:prstGeom>
          <a:noFill/>
          <a:ln/>
        </p:spPr>
        <p:txBody>
          <a:bodyPr wrap="none" lIns="0" tIns="0" rIns="0" bIns="0" rtlCol="0" anchor="t"/>
          <a:lstStyle/>
          <a:p>
            <a:pPr marL="0" indent="0" algn="ctr">
              <a:lnSpc>
                <a:spcPts val="2300"/>
              </a:lnSpc>
              <a:buNone/>
            </a:pPr>
            <a:r>
              <a:rPr lang="en-US" sz="1850" dirty="0">
                <a:solidFill>
                  <a:srgbClr val="000000"/>
                </a:solidFill>
                <a:latin typeface="Gelasio Semi Bold" pitchFamily="34" charset="0"/>
                <a:ea typeface="Gelasio Semi Bold" pitchFamily="34" charset="-122"/>
                <a:cs typeface="Gelasio Semi Bold" pitchFamily="34" charset="-120"/>
              </a:rPr>
              <a:t>American Arbitrators</a:t>
            </a:r>
            <a:endParaRPr lang="en-US" sz="1850" dirty="0"/>
          </a:p>
        </p:txBody>
      </p:sp>
      <p:sp>
        <p:nvSpPr>
          <p:cNvPr id="11" name="Text 8"/>
          <p:cNvSpPr/>
          <p:nvPr/>
        </p:nvSpPr>
        <p:spPr>
          <a:xfrm>
            <a:off x="4245888" y="5730240"/>
            <a:ext cx="2950250" cy="914400"/>
          </a:xfrm>
          <a:prstGeom prst="rect">
            <a:avLst/>
          </a:prstGeom>
          <a:noFill/>
          <a:ln/>
        </p:spPr>
        <p:txBody>
          <a:bodyPr wrap="square" lIns="0" tIns="0" rIns="0" bIns="0" rtlCol="0" anchor="t"/>
          <a:lstStyle/>
          <a:p>
            <a:pPr marL="0" indent="0" algn="ctr">
              <a:lnSpc>
                <a:spcPts val="2350"/>
              </a:lnSpc>
              <a:buNone/>
            </a:pPr>
            <a:r>
              <a:rPr lang="en-US" sz="1450" dirty="0">
                <a:solidFill>
                  <a:srgbClr val="000000"/>
                </a:solidFill>
                <a:latin typeface="Gelasio" pitchFamily="34" charset="0"/>
                <a:ea typeface="Gelasio" pitchFamily="34" charset="-122"/>
                <a:cs typeface="Gelasio" pitchFamily="34" charset="-120"/>
              </a:rPr>
              <a:t>Nearly a quarter of all appointments come from the Americas</a:t>
            </a:r>
            <a:endParaRPr lang="en-US" sz="1450" dirty="0"/>
          </a:p>
        </p:txBody>
      </p:sp>
      <p:sp>
        <p:nvSpPr>
          <p:cNvPr id="12" name="Text 9"/>
          <p:cNvSpPr/>
          <p:nvPr/>
        </p:nvSpPr>
        <p:spPr>
          <a:xfrm>
            <a:off x="7434084" y="3562588"/>
            <a:ext cx="2950250" cy="628412"/>
          </a:xfrm>
          <a:prstGeom prst="rect">
            <a:avLst/>
          </a:prstGeom>
          <a:noFill/>
          <a:ln/>
        </p:spPr>
        <p:txBody>
          <a:bodyPr wrap="none" lIns="0" tIns="0" rIns="0" bIns="0" rtlCol="0" anchor="t"/>
          <a:lstStyle/>
          <a:p>
            <a:pPr marL="0" indent="0" algn="ctr">
              <a:lnSpc>
                <a:spcPts val="4900"/>
              </a:lnSpc>
              <a:buNone/>
            </a:pPr>
            <a:r>
              <a:rPr lang="en-US" sz="4900" dirty="0">
                <a:solidFill>
                  <a:srgbClr val="000000"/>
                </a:solidFill>
                <a:latin typeface="Gelasio Semi Bold" pitchFamily="34" charset="0"/>
                <a:ea typeface="Gelasio Semi Bold" pitchFamily="34" charset="-122"/>
                <a:cs typeface="Gelasio Semi Bold" pitchFamily="34" charset="-120"/>
              </a:rPr>
              <a:t>12%</a:t>
            </a:r>
            <a:endParaRPr lang="en-US" sz="4900" dirty="0"/>
          </a:p>
        </p:txBody>
      </p:sp>
      <p:sp>
        <p:nvSpPr>
          <p:cNvPr id="13" name="Text 10"/>
          <p:cNvSpPr/>
          <p:nvPr/>
        </p:nvSpPr>
        <p:spPr>
          <a:xfrm>
            <a:off x="7526417" y="5318641"/>
            <a:ext cx="2765584" cy="297418"/>
          </a:xfrm>
          <a:prstGeom prst="rect">
            <a:avLst/>
          </a:prstGeom>
          <a:noFill/>
          <a:ln/>
        </p:spPr>
        <p:txBody>
          <a:bodyPr wrap="none" lIns="0" tIns="0" rIns="0" bIns="0" rtlCol="0" anchor="t"/>
          <a:lstStyle/>
          <a:p>
            <a:pPr marL="0" indent="0" algn="ctr">
              <a:lnSpc>
                <a:spcPts val="2300"/>
              </a:lnSpc>
              <a:buNone/>
            </a:pPr>
            <a:r>
              <a:rPr lang="en-US" sz="1850" dirty="0">
                <a:solidFill>
                  <a:srgbClr val="000000"/>
                </a:solidFill>
                <a:latin typeface="Gelasio Semi Bold" pitchFamily="34" charset="0"/>
                <a:ea typeface="Gelasio Semi Bold" pitchFamily="34" charset="-122"/>
                <a:cs typeface="Gelasio Semi Bold" pitchFamily="34" charset="-120"/>
              </a:rPr>
              <a:t>Asia-Pacific Arbitrators</a:t>
            </a:r>
            <a:endParaRPr lang="en-US" sz="1850" dirty="0"/>
          </a:p>
        </p:txBody>
      </p:sp>
      <p:sp>
        <p:nvSpPr>
          <p:cNvPr id="14" name="Text 11"/>
          <p:cNvSpPr/>
          <p:nvPr/>
        </p:nvSpPr>
        <p:spPr>
          <a:xfrm>
            <a:off x="7434143" y="5730240"/>
            <a:ext cx="2950250" cy="914400"/>
          </a:xfrm>
          <a:prstGeom prst="rect">
            <a:avLst/>
          </a:prstGeom>
          <a:noFill/>
          <a:ln/>
        </p:spPr>
        <p:txBody>
          <a:bodyPr wrap="square" lIns="0" tIns="0" rIns="0" bIns="0" rtlCol="0" anchor="t"/>
          <a:lstStyle/>
          <a:p>
            <a:pPr marL="0" indent="0" algn="ctr">
              <a:lnSpc>
                <a:spcPts val="2350"/>
              </a:lnSpc>
              <a:buNone/>
            </a:pPr>
            <a:r>
              <a:rPr lang="en-US" sz="1450" dirty="0">
                <a:solidFill>
                  <a:srgbClr val="000000"/>
                </a:solidFill>
                <a:latin typeface="Gelasio" pitchFamily="34" charset="0"/>
                <a:ea typeface="Gelasio" pitchFamily="34" charset="-122"/>
                <a:cs typeface="Gelasio" pitchFamily="34" charset="-120"/>
              </a:rPr>
              <a:t>Only a small fraction of appointments despite the region's economic significance</a:t>
            </a:r>
            <a:endParaRPr lang="en-US" sz="1450" dirty="0"/>
          </a:p>
        </p:txBody>
      </p:sp>
      <p:sp>
        <p:nvSpPr>
          <p:cNvPr id="15" name="Text 12"/>
          <p:cNvSpPr/>
          <p:nvPr/>
        </p:nvSpPr>
        <p:spPr>
          <a:xfrm>
            <a:off x="10622280" y="3486388"/>
            <a:ext cx="2950369" cy="628412"/>
          </a:xfrm>
          <a:prstGeom prst="rect">
            <a:avLst/>
          </a:prstGeom>
          <a:noFill/>
          <a:ln/>
        </p:spPr>
        <p:txBody>
          <a:bodyPr wrap="none" lIns="0" tIns="0" rIns="0" bIns="0" rtlCol="0" anchor="t"/>
          <a:lstStyle/>
          <a:p>
            <a:pPr marL="0" indent="0" algn="ctr">
              <a:lnSpc>
                <a:spcPts val="4900"/>
              </a:lnSpc>
              <a:buNone/>
            </a:pPr>
            <a:r>
              <a:rPr lang="en-US" sz="4900" dirty="0">
                <a:solidFill>
                  <a:srgbClr val="000000"/>
                </a:solidFill>
                <a:latin typeface="Gelasio Semi Bold" pitchFamily="34" charset="0"/>
                <a:ea typeface="Gelasio Semi Bold" pitchFamily="34" charset="-122"/>
                <a:cs typeface="Gelasio Semi Bold" pitchFamily="34" charset="-120"/>
              </a:rPr>
              <a:t>4%</a:t>
            </a:r>
            <a:endParaRPr lang="en-US" sz="4900" dirty="0"/>
          </a:p>
        </p:txBody>
      </p:sp>
      <p:sp>
        <p:nvSpPr>
          <p:cNvPr id="16" name="Text 13"/>
          <p:cNvSpPr/>
          <p:nvPr/>
        </p:nvSpPr>
        <p:spPr>
          <a:xfrm>
            <a:off x="10907316" y="5318641"/>
            <a:ext cx="2380536" cy="297418"/>
          </a:xfrm>
          <a:prstGeom prst="rect">
            <a:avLst/>
          </a:prstGeom>
          <a:noFill/>
          <a:ln/>
        </p:spPr>
        <p:txBody>
          <a:bodyPr wrap="none" lIns="0" tIns="0" rIns="0" bIns="0" rtlCol="0" anchor="t"/>
          <a:lstStyle/>
          <a:p>
            <a:pPr marL="0" indent="0" algn="ctr">
              <a:lnSpc>
                <a:spcPts val="2300"/>
              </a:lnSpc>
              <a:buNone/>
            </a:pPr>
            <a:r>
              <a:rPr lang="en-US" sz="1850" dirty="0">
                <a:solidFill>
                  <a:srgbClr val="000000"/>
                </a:solidFill>
                <a:latin typeface="Gelasio Semi Bold" pitchFamily="34" charset="0"/>
                <a:ea typeface="Gelasio Semi Bold" pitchFamily="34" charset="-122"/>
                <a:cs typeface="Gelasio Semi Bold" pitchFamily="34" charset="-120"/>
              </a:rPr>
              <a:t>African Arbitrators</a:t>
            </a:r>
            <a:endParaRPr lang="en-US" sz="1850" dirty="0"/>
          </a:p>
        </p:txBody>
      </p:sp>
      <p:sp>
        <p:nvSpPr>
          <p:cNvPr id="17" name="Text 14"/>
          <p:cNvSpPr/>
          <p:nvPr/>
        </p:nvSpPr>
        <p:spPr>
          <a:xfrm>
            <a:off x="10622399" y="5730240"/>
            <a:ext cx="2950369" cy="914400"/>
          </a:xfrm>
          <a:prstGeom prst="rect">
            <a:avLst/>
          </a:prstGeom>
          <a:noFill/>
          <a:ln/>
        </p:spPr>
        <p:txBody>
          <a:bodyPr wrap="square" lIns="0" tIns="0" rIns="0" bIns="0" rtlCol="0" anchor="t"/>
          <a:lstStyle/>
          <a:p>
            <a:pPr marL="0" indent="0" algn="ctr">
              <a:lnSpc>
                <a:spcPts val="2350"/>
              </a:lnSpc>
              <a:buNone/>
            </a:pPr>
            <a:r>
              <a:rPr lang="en-US" sz="1450" dirty="0">
                <a:solidFill>
                  <a:srgbClr val="000000"/>
                </a:solidFill>
                <a:latin typeface="Gelasio" pitchFamily="34" charset="0"/>
                <a:ea typeface="Gelasio" pitchFamily="34" charset="-122"/>
                <a:cs typeface="Gelasio" pitchFamily="34" charset="-120"/>
              </a:rPr>
              <a:t>Severely underrepresented despite the continent's growing arbitration market</a:t>
            </a:r>
            <a:endParaRPr lang="en-US" sz="1450" dirty="0"/>
          </a:p>
        </p:txBody>
      </p:sp>
      <p:sp>
        <p:nvSpPr>
          <p:cNvPr id="18" name="Text 15"/>
          <p:cNvSpPr/>
          <p:nvPr/>
        </p:nvSpPr>
        <p:spPr>
          <a:xfrm>
            <a:off x="1057632" y="6858833"/>
            <a:ext cx="12515136" cy="609600"/>
          </a:xfrm>
          <a:prstGeom prst="rect">
            <a:avLst/>
          </a:prstGeom>
          <a:noFill/>
          <a:ln/>
        </p:spPr>
        <p:txBody>
          <a:bodyPr wrap="square" lIns="0" tIns="0" rIns="0" bIns="0" rtlCol="0" anchor="t"/>
          <a:lstStyle/>
          <a:p>
            <a:pPr marL="0" indent="0" algn="l">
              <a:lnSpc>
                <a:spcPts val="2350"/>
              </a:lnSpc>
              <a:buNone/>
            </a:pPr>
            <a:r>
              <a:rPr lang="en-US" sz="1450" dirty="0">
                <a:solidFill>
                  <a:srgbClr val="000000"/>
                </a:solidFill>
                <a:latin typeface="Gelasio" pitchFamily="34" charset="0"/>
                <a:ea typeface="Gelasio" pitchFamily="34" charset="-122"/>
                <a:cs typeface="Gelasio" pitchFamily="34" charset="-120"/>
              </a:rPr>
              <a:t>These figures reveal a stark imbalance in representation that undermines the global character of international arbitration and raises concerns about its long-term legitimacy.</a:t>
            </a:r>
            <a:endParaRPr lang="en-US" sz="14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455</TotalTime>
  <Words>10606</Words>
  <Application>Microsoft Macintosh PowerPoint</Application>
  <PresentationFormat>Custom</PresentationFormat>
  <Paragraphs>784</Paragraphs>
  <Slides>44</Slides>
  <Notes>44</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Gelasio Semi Bold</vt:lpstr>
      <vt:lpstr>Gelasio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drmisha.kumar0@gmail.com</cp:lastModifiedBy>
  <cp:revision>5</cp:revision>
  <dcterms:created xsi:type="dcterms:W3CDTF">2025-08-27T23:37:11Z</dcterms:created>
  <dcterms:modified xsi:type="dcterms:W3CDTF">2025-08-29T14:33:01Z</dcterms:modified>
</cp:coreProperties>
</file>