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76" r:id="rId3"/>
    <p:sldId id="270" r:id="rId4"/>
    <p:sldId id="268" r:id="rId5"/>
    <p:sldId id="257" r:id="rId6"/>
    <p:sldId id="258" r:id="rId7"/>
    <p:sldId id="259" r:id="rId8"/>
    <p:sldId id="260" r:id="rId9"/>
    <p:sldId id="261" r:id="rId10"/>
    <p:sldId id="262" r:id="rId11"/>
    <p:sldId id="263" r:id="rId12"/>
    <p:sldId id="264" r:id="rId13"/>
    <p:sldId id="265" r:id="rId14"/>
    <p:sldId id="272" r:id="rId15"/>
    <p:sldId id="277" r:id="rId16"/>
    <p:sldId id="273" r:id="rId17"/>
    <p:sldId id="267" r:id="rId18"/>
    <p:sldId id="269" r:id="rId19"/>
    <p:sldId id="271" r:id="rId20"/>
  </p:sldIdLst>
  <p:sldSz cx="14630400" cy="8229600"/>
  <p:notesSz cx="8229600" cy="146304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75" d="100"/>
          <a:sy n="75" d="100"/>
        </p:scale>
        <p:origin x="1338"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presProps" Target="presProps.xml" /><Relationship Id="rId3" Type="http://schemas.openxmlformats.org/officeDocument/2006/relationships/slide" Target="slides/slide2.xml" /><Relationship Id="rId21" Type="http://schemas.openxmlformats.org/officeDocument/2006/relationships/notesMaster" Target="notesMasters/notesMaster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4.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3.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2.fntdata" /><Relationship Id="rId28"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1.fntdata" /><Relationship Id="rId27"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1CAD20F3-3E77-9149-9DE7-81EC686B5990}" type="datetimeFigureOut">
              <a:rPr lang="en-US" smtClean="0"/>
              <a:t>8/28/2025</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AFF45D34-3974-4B43-B601-3343BA25DDE9}" type="slidenum">
              <a:rPr lang="en-US" smtClean="0"/>
              <a:t>‹#›</a:t>
            </a:fld>
            <a:endParaRPr lang="en-US"/>
          </a:p>
        </p:txBody>
      </p:sp>
    </p:spTree>
    <p:extLst>
      <p:ext uri="{BB962C8B-B14F-4D97-AF65-F5344CB8AC3E}">
        <p14:creationId xmlns:p14="http://schemas.microsoft.com/office/powerpoint/2010/main" val="2570232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489412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603003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03965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142863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31120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67503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49905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34510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1.xml" /><Relationship Id="rId1" Type="http://schemas.openxmlformats.org/officeDocument/2006/relationships/slideLayout" Target="../slideLayouts/slideLayout2.xml" /><Relationship Id="rId5" Type="http://schemas.openxmlformats.org/officeDocument/2006/relationships/image" Target="../media/image3.webp" /><Relationship Id="rId4" Type="http://schemas.openxmlformats.org/officeDocument/2006/relationships/image" Target="../media/image2.jpeg" /></Relationships>
</file>

<file path=ppt/slides/_rels/slide10.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10.xml" /><Relationship Id="rId1" Type="http://schemas.openxmlformats.org/officeDocument/2006/relationships/slideLayout" Target="../slideLayouts/slideLayout8.xml" /><Relationship Id="rId5" Type="http://schemas.openxmlformats.org/officeDocument/2006/relationships/image" Target="../media/image15.png" /><Relationship Id="rId4" Type="http://schemas.openxmlformats.org/officeDocument/2006/relationships/image" Target="../media/image14.png" /></Relationships>
</file>

<file path=ppt/slides/_rels/slide11.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11.xml" /><Relationship Id="rId1" Type="http://schemas.openxmlformats.org/officeDocument/2006/relationships/slideLayout" Target="../slideLayouts/slideLayout9.xml" /><Relationship Id="rId4" Type="http://schemas.openxmlformats.org/officeDocument/2006/relationships/image" Target="../media/image2.jpeg" /></Relationships>
</file>

<file path=ppt/slides/_rels/slide12.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2.xml" /><Relationship Id="rId1" Type="http://schemas.openxmlformats.org/officeDocument/2006/relationships/slideLayout" Target="../slideLayouts/slideLayout10.xml" /><Relationship Id="rId4" Type="http://schemas.openxmlformats.org/officeDocument/2006/relationships/image" Target="../media/image2.jpeg" /></Relationships>
</file>

<file path=ppt/slides/_rels/slide13.xml.rels><?xml version="1.0" encoding="UTF-8" standalone="yes"?>
<Relationships xmlns="http://schemas.openxmlformats.org/package/2006/relationships"><Relationship Id="rId8" Type="http://schemas.openxmlformats.org/officeDocument/2006/relationships/image" Target="../media/image23.png" /><Relationship Id="rId3" Type="http://schemas.openxmlformats.org/officeDocument/2006/relationships/image" Target="../media/image18.png" /><Relationship Id="rId7" Type="http://schemas.openxmlformats.org/officeDocument/2006/relationships/image" Target="../media/image22.png" /><Relationship Id="rId2" Type="http://schemas.openxmlformats.org/officeDocument/2006/relationships/notesSlide" Target="../notesSlides/notesSlide13.xml" /><Relationship Id="rId1" Type="http://schemas.openxmlformats.org/officeDocument/2006/relationships/slideLayout" Target="../slideLayouts/slideLayout11.xml" /><Relationship Id="rId6" Type="http://schemas.openxmlformats.org/officeDocument/2006/relationships/image" Target="../media/image21.png" /><Relationship Id="rId11" Type="http://schemas.openxmlformats.org/officeDocument/2006/relationships/image" Target="../media/image2.jpeg" /><Relationship Id="rId5" Type="http://schemas.openxmlformats.org/officeDocument/2006/relationships/image" Target="../media/image20.png" /><Relationship Id="rId10" Type="http://schemas.openxmlformats.org/officeDocument/2006/relationships/image" Target="../media/image25.png" /><Relationship Id="rId4" Type="http://schemas.openxmlformats.org/officeDocument/2006/relationships/image" Target="../media/image19.png" /><Relationship Id="rId9" Type="http://schemas.openxmlformats.org/officeDocument/2006/relationships/image" Target="../media/image24.png" /></Relationships>
</file>

<file path=ppt/slides/_rels/slide14.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4.xml" /><Relationship Id="rId1" Type="http://schemas.openxmlformats.org/officeDocument/2006/relationships/slideLayout" Target="../slideLayouts/slideLayout12.xml" /></Relationships>
</file>

<file path=ppt/slides/_rels/slide15.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5.xml" /><Relationship Id="rId1" Type="http://schemas.openxmlformats.org/officeDocument/2006/relationships/slideLayout" Target="../slideLayouts/slideLayout12.xml" /><Relationship Id="rId4" Type="http://schemas.openxmlformats.org/officeDocument/2006/relationships/image" Target="../media/image26.png" /></Relationships>
</file>

<file path=ppt/slides/_rels/slide16.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6.xml" /><Relationship Id="rId1" Type="http://schemas.openxmlformats.org/officeDocument/2006/relationships/slideLayout" Target="../slideLayouts/slideLayout12.xml" /><Relationship Id="rId4" Type="http://schemas.openxmlformats.org/officeDocument/2006/relationships/image" Target="../media/image27.png" /></Relationships>
</file>

<file path=ppt/slides/_rels/slide17.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17.xml" /><Relationship Id="rId1" Type="http://schemas.openxmlformats.org/officeDocument/2006/relationships/slideLayout" Target="../slideLayouts/slideLayout13.xml" /><Relationship Id="rId4" Type="http://schemas.openxmlformats.org/officeDocument/2006/relationships/image" Target="../media/image2.jpeg" /></Relationships>
</file>

<file path=ppt/slides/_rels/slide18.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18.xml" /><Relationship Id="rId1" Type="http://schemas.openxmlformats.org/officeDocument/2006/relationships/slideLayout" Target="../slideLayouts/slideLayout13.xml" /><Relationship Id="rId5" Type="http://schemas.openxmlformats.org/officeDocument/2006/relationships/image" Target="../media/image2.jpeg" /><Relationship Id="rId4" Type="http://schemas.openxmlformats.org/officeDocument/2006/relationships/image" Target="../media/image29.png" /></Relationships>
</file>

<file path=ppt/slides/_rels/slide19.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9.xml" /><Relationship Id="rId1" Type="http://schemas.openxmlformats.org/officeDocument/2006/relationships/slideLayout" Target="../slideLayouts/slideLayout13.xml" /><Relationship Id="rId6" Type="http://schemas.openxmlformats.org/officeDocument/2006/relationships/image" Target="../media/image3.webp" /><Relationship Id="rId5" Type="http://schemas.openxmlformats.org/officeDocument/2006/relationships/image" Target="../media/image1.jpg" /><Relationship Id="rId4" Type="http://schemas.openxmlformats.org/officeDocument/2006/relationships/image" Target="../media/image29.png"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2.jpeg" /></Relationships>
</file>

<file path=ppt/slides/_rels/slide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3.xml" /><Relationship Id="rId1" Type="http://schemas.openxmlformats.org/officeDocument/2006/relationships/slideLayout" Target="../slideLayouts/slideLayout2.xml" /><Relationship Id="rId4" Type="http://schemas.openxmlformats.org/officeDocument/2006/relationships/image" Target="../media/image5.jpeg" /></Relationships>
</file>

<file path=ppt/slides/_rels/slide4.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6.png" /></Relationships>
</file>

<file path=ppt/slides/_rels/slide5.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5.xml" /><Relationship Id="rId1" Type="http://schemas.openxmlformats.org/officeDocument/2006/relationships/slideLayout" Target="../slideLayouts/slideLayout3.xml" /></Relationships>
</file>

<file path=ppt/slides/_rels/slide6.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6.xml" /><Relationship Id="rId1" Type="http://schemas.openxmlformats.org/officeDocument/2006/relationships/slideLayout" Target="../slideLayouts/slideLayout4.xml" /><Relationship Id="rId4" Type="http://schemas.openxmlformats.org/officeDocument/2006/relationships/image" Target="../media/image2.jpeg" /></Relationships>
</file>

<file path=ppt/slides/_rels/slide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7.xml" /><Relationship Id="rId1" Type="http://schemas.openxmlformats.org/officeDocument/2006/relationships/slideLayout" Target="../slideLayouts/slideLayout5.xml" /><Relationship Id="rId6" Type="http://schemas.openxmlformats.org/officeDocument/2006/relationships/image" Target="../media/image2.jpeg" /><Relationship Id="rId5" Type="http://schemas.openxmlformats.org/officeDocument/2006/relationships/image" Target="../media/image10.png" /><Relationship Id="rId4" Type="http://schemas.openxmlformats.org/officeDocument/2006/relationships/image" Target="../media/image9.png" /></Relationships>
</file>

<file path=ppt/slides/_rels/slide8.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8.xml" /><Relationship Id="rId1" Type="http://schemas.openxmlformats.org/officeDocument/2006/relationships/slideLayout" Target="../slideLayouts/slideLayout6.xml" /><Relationship Id="rId4" Type="http://schemas.openxmlformats.org/officeDocument/2006/relationships/image" Target="../media/image2.jpeg" /></Relationships>
</file>

<file path=ppt/slides/_rels/slide9.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9.xml" /><Relationship Id="rId1" Type="http://schemas.openxmlformats.org/officeDocument/2006/relationships/slideLayout" Target="../slideLayouts/slideLayout7.xml" /><Relationship Id="rId4" Type="http://schemas.openxmlformats.org/officeDocument/2006/relationships/image" Target="../media/image2.jpeg"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419297" y="6335731"/>
            <a:ext cx="9474003" cy="661778"/>
          </a:xfrm>
          <a:prstGeom prst="rect">
            <a:avLst/>
          </a:prstGeom>
          <a:noFill/>
          <a:ln/>
        </p:spPr>
        <p:txBody>
          <a:bodyPr wrap="square" lIns="0" tIns="0" rIns="0" bIns="0" rtlCol="0" anchor="t"/>
          <a:lstStyle/>
          <a:p>
            <a:pPr marL="0" indent="0" algn="l">
              <a:buNone/>
            </a:pPr>
            <a:r>
              <a:rPr lang="en-US" sz="2800" b="1" dirty="0">
                <a:latin typeface="Montserrat Bold" pitchFamily="34" charset="0"/>
                <a:ea typeface="Montserrat Bold" pitchFamily="34" charset="-122"/>
                <a:cs typeface="Montserrat Bold" pitchFamily="34" charset="-120"/>
              </a:rPr>
              <a:t>Challenges Faced by </a:t>
            </a:r>
            <a:r>
              <a:rPr lang="en-US" sz="2800" b="1" i="1" dirty="0">
                <a:latin typeface="Montserrat Bold" pitchFamily="34" charset="0"/>
                <a:ea typeface="Montserrat Bold" pitchFamily="34" charset="-122"/>
                <a:cs typeface="Montserrat Bold" pitchFamily="34" charset="-120"/>
              </a:rPr>
              <a:t>Diverse</a:t>
            </a:r>
            <a:r>
              <a:rPr lang="en-US" sz="2800" b="1" dirty="0">
                <a:latin typeface="Montserrat Bold" pitchFamily="34" charset="0"/>
                <a:ea typeface="Montserrat Bold" pitchFamily="34" charset="-122"/>
                <a:cs typeface="Montserrat Bold" pitchFamily="34" charset="-120"/>
              </a:rPr>
              <a:t> Boards:                                                                    5 Global Case Studies</a:t>
            </a:r>
            <a:endParaRPr lang="en-US" sz="2800" dirty="0"/>
          </a:p>
        </p:txBody>
      </p:sp>
      <p:sp>
        <p:nvSpPr>
          <p:cNvPr id="6" name="Rectangle 5"/>
          <p:cNvSpPr/>
          <p:nvPr/>
        </p:nvSpPr>
        <p:spPr>
          <a:xfrm>
            <a:off x="419297" y="7207911"/>
            <a:ext cx="3733714" cy="617092"/>
          </a:xfrm>
          <a:prstGeom prst="rect">
            <a:avLst/>
          </a:prstGeom>
        </p:spPr>
        <p:txBody>
          <a:bodyPr wrap="none">
            <a:spAutoFit/>
          </a:bodyPr>
          <a:lstStyle/>
          <a:p>
            <a:pPr>
              <a:lnSpc>
                <a:spcPts val="4800"/>
              </a:lnSpc>
            </a:pPr>
            <a:r>
              <a:rPr lang="en-US" b="1" dirty="0">
                <a:solidFill>
                  <a:srgbClr val="000000"/>
                </a:solidFill>
                <a:latin typeface="Avenir LT Std 65 Medium" panose="020B0603020203020204" pitchFamily="34" charset="0"/>
                <a:ea typeface="Montserrat Bold" pitchFamily="34" charset="-122"/>
                <a:cs typeface="Montserrat Bold" pitchFamily="34" charset="-120"/>
              </a:rPr>
              <a:t>Dr Osei Bonsu Dickson FCIMArb</a:t>
            </a:r>
            <a:endParaRPr lang="en-US" dirty="0">
              <a:latin typeface="Avenir LT Std 65 Medium" panose="020B060302020302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0144" b="12425"/>
          <a:stretch/>
        </p:blipFill>
        <p:spPr>
          <a:xfrm>
            <a:off x="0" y="0"/>
            <a:ext cx="14630401" cy="566419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5806" t="6234" r="19402" b="4186"/>
          <a:stretch/>
        </p:blipFill>
        <p:spPr>
          <a:xfrm>
            <a:off x="9182100" y="6525440"/>
            <a:ext cx="698302" cy="682471"/>
          </a:xfrm>
          <a:prstGeom prst="rect">
            <a:avLst/>
          </a:prstGeom>
        </p:spPr>
      </p:pic>
      <p:sp>
        <p:nvSpPr>
          <p:cNvPr id="13" name="Rectangle 12"/>
          <p:cNvSpPr/>
          <p:nvPr/>
        </p:nvSpPr>
        <p:spPr>
          <a:xfrm>
            <a:off x="9880402" y="6666620"/>
            <a:ext cx="4381328" cy="461665"/>
          </a:xfrm>
          <a:prstGeom prst="rect">
            <a:avLst/>
          </a:prstGeom>
        </p:spPr>
        <p:txBody>
          <a:bodyPr wrap="none">
            <a:spAutoFit/>
          </a:bodyPr>
          <a:lstStyle/>
          <a:p>
            <a:r>
              <a:rPr lang="en-US" sz="14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16" name="Rectangle 15"/>
          <p:cNvSpPr/>
          <p:nvPr/>
        </p:nvSpPr>
        <p:spPr>
          <a:xfrm>
            <a:off x="419297" y="5611830"/>
            <a:ext cx="5580567" cy="624530"/>
          </a:xfrm>
          <a:prstGeom prst="rect">
            <a:avLst/>
          </a:prstGeom>
        </p:spPr>
        <p:txBody>
          <a:bodyPr wrap="none">
            <a:spAutoFit/>
          </a:bodyPr>
          <a:lstStyle/>
          <a:p>
            <a:pPr>
              <a:lnSpc>
                <a:spcPts val="4800"/>
              </a:lnSpc>
            </a:pPr>
            <a:r>
              <a:rPr lang="en-US" sz="2000" i="1" dirty="0">
                <a:solidFill>
                  <a:srgbClr val="C00000"/>
                </a:solidFill>
                <a:latin typeface="Avenir LT Std 35 Light" panose="020B0402020203020204" pitchFamily="34" charset="0"/>
                <a:ea typeface="Montserrat Bold" pitchFamily="34" charset="-122"/>
              </a:rPr>
              <a:t>Board Governance: Discovering Commonalities</a:t>
            </a:r>
            <a:endParaRPr lang="en-US" sz="2000" i="1" dirty="0">
              <a:solidFill>
                <a:srgbClr val="C00000"/>
              </a:solidFill>
              <a:latin typeface="Avenir LT Std 35 Light" panose="020B0402020203020204" pitchFamily="34" charset="0"/>
            </a:endParaRPr>
          </a:p>
        </p:txBody>
      </p:sp>
      <p:sp>
        <p:nvSpPr>
          <p:cNvPr id="17" name="AutoShape 2" descr="NATIONAL FLAG OF GHANA | The Flagm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150" y="265444"/>
            <a:ext cx="665918" cy="444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3798" y="1002149"/>
            <a:ext cx="12902803" cy="1227058"/>
          </a:xfrm>
          <a:prstGeom prst="rect">
            <a:avLst/>
          </a:prstGeom>
          <a:noFill/>
          <a:ln/>
        </p:spPr>
        <p:txBody>
          <a:bodyPr wrap="square" lIns="0" tIns="0" rIns="0" bIns="0" rtlCol="0" anchor="t"/>
          <a:lstStyle/>
          <a:p>
            <a:pPr marL="0" indent="0" algn="l">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Kenya's Independent Electoral and Boundaries Commission (IEBC)</a:t>
            </a:r>
            <a:endParaRPr lang="en-US" sz="3850" dirty="0"/>
          </a:p>
        </p:txBody>
      </p:sp>
      <p:pic>
        <p:nvPicPr>
          <p:cNvPr id="3" name="Image 0" descr="preencoded.png"/>
          <p:cNvPicPr>
            <a:picLocks noChangeAspect="1"/>
          </p:cNvPicPr>
          <p:nvPr/>
        </p:nvPicPr>
        <p:blipFill>
          <a:blip r:embed="rId3"/>
          <a:stretch>
            <a:fillRect/>
          </a:stretch>
        </p:blipFill>
        <p:spPr>
          <a:xfrm>
            <a:off x="863798" y="2661047"/>
            <a:ext cx="4300895" cy="863798"/>
          </a:xfrm>
          <a:prstGeom prst="rect">
            <a:avLst/>
          </a:prstGeom>
        </p:spPr>
      </p:pic>
      <p:sp>
        <p:nvSpPr>
          <p:cNvPr id="4" name="Text 1"/>
          <p:cNvSpPr/>
          <p:nvPr/>
        </p:nvSpPr>
        <p:spPr>
          <a:xfrm>
            <a:off x="1079659" y="3740706"/>
            <a:ext cx="3488055"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Perception of Partisan Bias</a:t>
            </a:r>
            <a:endParaRPr lang="en-US" sz="1900" dirty="0"/>
          </a:p>
        </p:txBody>
      </p:sp>
      <p:sp>
        <p:nvSpPr>
          <p:cNvPr id="5" name="Text 2"/>
          <p:cNvSpPr/>
          <p:nvPr/>
        </p:nvSpPr>
        <p:spPr>
          <a:xfrm>
            <a:off x="1079659" y="4176951"/>
            <a:ext cx="3869174" cy="1943814"/>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Despite attempts at balanced representation, the IEBC faced persistent allegations of partisan bias, with commissioners perceived as aligned with specific political interests rather than institutional objectives.</a:t>
            </a:r>
            <a:endParaRPr lang="en-US" sz="1700" dirty="0"/>
          </a:p>
        </p:txBody>
      </p:sp>
      <p:pic>
        <p:nvPicPr>
          <p:cNvPr id="6" name="Image 1" descr="preencoded.png"/>
          <p:cNvPicPr>
            <a:picLocks noChangeAspect="1"/>
          </p:cNvPicPr>
          <p:nvPr/>
        </p:nvPicPr>
        <p:blipFill>
          <a:blip r:embed="rId4"/>
          <a:stretch>
            <a:fillRect/>
          </a:stretch>
        </p:blipFill>
        <p:spPr>
          <a:xfrm>
            <a:off x="5164693" y="2661047"/>
            <a:ext cx="4300895" cy="863798"/>
          </a:xfrm>
          <a:prstGeom prst="rect">
            <a:avLst/>
          </a:prstGeom>
        </p:spPr>
      </p:pic>
      <p:sp>
        <p:nvSpPr>
          <p:cNvPr id="7" name="Text 3"/>
          <p:cNvSpPr/>
          <p:nvPr/>
        </p:nvSpPr>
        <p:spPr>
          <a:xfrm>
            <a:off x="5380553" y="3740706"/>
            <a:ext cx="3702368"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Erosion of Public Confidence</a:t>
            </a:r>
            <a:endParaRPr lang="en-US" sz="1900" dirty="0"/>
          </a:p>
        </p:txBody>
      </p:sp>
      <p:sp>
        <p:nvSpPr>
          <p:cNvPr id="8" name="Text 4"/>
          <p:cNvSpPr/>
          <p:nvPr/>
        </p:nvSpPr>
        <p:spPr>
          <a:xfrm>
            <a:off x="5380553" y="4176951"/>
            <a:ext cx="3869174" cy="1619845"/>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Internal divisions within the commission—real or perceived—translated into national tension and diminished institutional credibility, particularly during contentious electoral periods.</a:t>
            </a:r>
            <a:endParaRPr lang="en-US" sz="1700" dirty="0"/>
          </a:p>
        </p:txBody>
      </p:sp>
      <p:pic>
        <p:nvPicPr>
          <p:cNvPr id="9" name="Image 2" descr="preencoded.png"/>
          <p:cNvPicPr>
            <a:picLocks noChangeAspect="1"/>
          </p:cNvPicPr>
          <p:nvPr/>
        </p:nvPicPr>
        <p:blipFill>
          <a:blip r:embed="rId5"/>
          <a:stretch>
            <a:fillRect/>
          </a:stretch>
        </p:blipFill>
        <p:spPr>
          <a:xfrm>
            <a:off x="9465588" y="2661047"/>
            <a:ext cx="4301014" cy="863798"/>
          </a:xfrm>
          <a:prstGeom prst="rect">
            <a:avLst/>
          </a:prstGeom>
        </p:spPr>
      </p:pic>
      <p:sp>
        <p:nvSpPr>
          <p:cNvPr id="10" name="Text 5"/>
          <p:cNvSpPr/>
          <p:nvPr/>
        </p:nvSpPr>
        <p:spPr>
          <a:xfrm>
            <a:off x="9681448" y="3740706"/>
            <a:ext cx="3728323"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Inconsistent Communication</a:t>
            </a:r>
            <a:endParaRPr lang="en-US" sz="1900" dirty="0"/>
          </a:p>
        </p:txBody>
      </p:sp>
      <p:sp>
        <p:nvSpPr>
          <p:cNvPr id="11" name="Text 6"/>
          <p:cNvSpPr/>
          <p:nvPr/>
        </p:nvSpPr>
        <p:spPr>
          <a:xfrm>
            <a:off x="9681448" y="4176951"/>
            <a:ext cx="3869293" cy="1619845"/>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Failure to maintain unified messaging created information vacuums that were filled by speculation and misinformation, further undermining the commission's authority.</a:t>
            </a:r>
            <a:endParaRPr lang="en-US" sz="1700" dirty="0"/>
          </a:p>
        </p:txBody>
      </p:sp>
      <p:sp>
        <p:nvSpPr>
          <p:cNvPr id="12" name="Text 7"/>
          <p:cNvSpPr/>
          <p:nvPr/>
        </p:nvSpPr>
        <p:spPr>
          <a:xfrm>
            <a:off x="863798" y="6579513"/>
            <a:ext cx="12902803" cy="647938"/>
          </a:xfrm>
          <a:prstGeom prst="rect">
            <a:avLst/>
          </a:prstGeom>
          <a:noFill/>
          <a:ln/>
        </p:spPr>
        <p:txBody>
          <a:bodyPr wrap="square" lIns="0" tIns="0" rIns="0" bIns="0" rtlCol="0" anchor="t"/>
          <a:lstStyle/>
          <a:p>
            <a:pPr marL="0" indent="0" algn="l">
              <a:lnSpc>
                <a:spcPts val="2550"/>
              </a:lnSpc>
              <a:buNone/>
            </a:pPr>
            <a:r>
              <a:rPr lang="en-US" sz="1700" b="1" dirty="0">
                <a:solidFill>
                  <a:srgbClr val="3D3838"/>
                </a:solidFill>
                <a:latin typeface="Source Sans Pro" pitchFamily="34" charset="0"/>
                <a:ea typeface="Source Sans Pro" pitchFamily="34" charset="-122"/>
                <a:cs typeface="Source Sans Pro" pitchFamily="34" charset="-120"/>
              </a:rPr>
              <a:t>Lesson:</a:t>
            </a:r>
            <a:r>
              <a:rPr lang="en-US" sz="1700" dirty="0">
                <a:solidFill>
                  <a:srgbClr val="3D3838"/>
                </a:solidFill>
                <a:latin typeface="Source Sans Pro" pitchFamily="34" charset="0"/>
                <a:ea typeface="Source Sans Pro" pitchFamily="34" charset="-122"/>
                <a:cs typeface="Source Sans Pro" pitchFamily="34" charset="-120"/>
              </a:rPr>
              <a:t> In contexts where values diverge, institutional integrity, procedural transparency, and professional communication must be non-negotiable norms to preserve legitimacy and effectiveness.</a:t>
            </a:r>
            <a:endParaRPr lang="en-US" sz="1700" dirty="0"/>
          </a:p>
        </p:txBody>
      </p:sp>
      <p:sp>
        <p:nvSpPr>
          <p:cNvPr id="13" name="Rectangle 12"/>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198" y="1759982"/>
            <a:ext cx="7416403" cy="1227058"/>
          </a:xfrm>
          <a:prstGeom prst="rect">
            <a:avLst/>
          </a:prstGeom>
          <a:noFill/>
          <a:ln/>
        </p:spPr>
        <p:txBody>
          <a:bodyPr wrap="square" lIns="0" tIns="0" rIns="0" bIns="0" rtlCol="0" anchor="t"/>
          <a:lstStyle/>
          <a:p>
            <a:pPr marL="0" indent="0" algn="l">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Kenya's IEBC: The Challenge of Perceived Impartiality</a:t>
            </a:r>
            <a:endParaRPr lang="en-US" sz="3850" dirty="0"/>
          </a:p>
        </p:txBody>
      </p:sp>
      <p:sp>
        <p:nvSpPr>
          <p:cNvPr id="4" name="Text 1"/>
          <p:cNvSpPr/>
          <p:nvPr/>
        </p:nvSpPr>
        <p:spPr>
          <a:xfrm>
            <a:off x="6350198" y="3310890"/>
            <a:ext cx="7416403" cy="1295876"/>
          </a:xfrm>
          <a:prstGeom prst="rect">
            <a:avLst/>
          </a:prstGeom>
          <a:noFill/>
          <a:ln/>
        </p:spPr>
        <p:txBody>
          <a:bodyPr wrap="square" lIns="0" tIns="0" rIns="0" bIns="0" rtlCol="0" anchor="t"/>
          <a:lstStyle/>
          <a:p>
            <a:pPr>
              <a:lnSpc>
                <a:spcPts val="2550"/>
              </a:lnSpc>
            </a:pPr>
            <a:r>
              <a:rPr lang="en-US" sz="1700" dirty="0">
                <a:solidFill>
                  <a:srgbClr val="3D3838"/>
                </a:solidFill>
                <a:latin typeface="Source Sans Pro" pitchFamily="34" charset="0"/>
                <a:ea typeface="Source Sans Pro" pitchFamily="34" charset="-122"/>
                <a:cs typeface="Source Sans Pro" pitchFamily="34" charset="-120"/>
              </a:rPr>
              <a:t>The Independent Electoral and Boundaries Commission (IEBC) case demonstrates how value diversity within a board can become particularly problematic in high-stakes environments where impartiality is paramount. Even when commissioners act with integrity, the perception of partisan alignment can undermine the entire governance structure.</a:t>
            </a:r>
            <a:endParaRPr lang="en-US" sz="1700" dirty="0"/>
          </a:p>
        </p:txBody>
      </p:sp>
      <p:sp>
        <p:nvSpPr>
          <p:cNvPr id="5" name="Text 2"/>
          <p:cNvSpPr/>
          <p:nvPr/>
        </p:nvSpPr>
        <p:spPr>
          <a:xfrm>
            <a:off x="6350197" y="5297329"/>
            <a:ext cx="7416403" cy="1619845"/>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During Kenya's 2017 election, internal disagreements among commissioners spilled into public view, with some officials making contradictory statements about election processes. This visible discord significantly damaged public confidence in electoral outcomes, eventually necessitating a Supreme Court intervention and a costly election re-run.</a:t>
            </a:r>
            <a:endParaRPr lang="en-US" sz="17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7" name="Rectangle 6"/>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8" name="Rectangle 7"/>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32936" y="2848610"/>
            <a:ext cx="6682264" cy="449580"/>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Montserrat Bold" pitchFamily="34" charset="0"/>
                <a:ea typeface="Montserrat Bold" pitchFamily="34" charset="-122"/>
                <a:cs typeface="Montserrat Bold" pitchFamily="34" charset="-120"/>
              </a:rPr>
              <a:t>Afghanistan's Peace Negotiation Team </a:t>
            </a:r>
          </a:p>
          <a:p>
            <a:pPr marL="0" indent="0" algn="l">
              <a:lnSpc>
                <a:spcPts val="3500"/>
              </a:lnSpc>
              <a:buNone/>
            </a:pPr>
            <a:r>
              <a:rPr lang="en-US" sz="2800" b="1" dirty="0">
                <a:solidFill>
                  <a:srgbClr val="000000"/>
                </a:solidFill>
                <a:latin typeface="Montserrat Bold" pitchFamily="34" charset="0"/>
                <a:ea typeface="Montserrat Bold" pitchFamily="34" charset="-122"/>
                <a:cs typeface="Montserrat Bold" pitchFamily="34" charset="-120"/>
              </a:rPr>
              <a:t>(2020 Doha Talks)</a:t>
            </a:r>
            <a:endParaRPr lang="en-US" sz="2800" dirty="0"/>
          </a:p>
        </p:txBody>
      </p:sp>
      <p:sp>
        <p:nvSpPr>
          <p:cNvPr id="3" name="Text 1"/>
          <p:cNvSpPr/>
          <p:nvPr/>
        </p:nvSpPr>
        <p:spPr>
          <a:xfrm>
            <a:off x="632936" y="4099560"/>
            <a:ext cx="1798082" cy="224671"/>
          </a:xfrm>
          <a:prstGeom prst="rect">
            <a:avLst/>
          </a:prstGeom>
          <a:noFill/>
          <a:ln/>
        </p:spPr>
        <p:txBody>
          <a:bodyPr wrap="none" lIns="0" tIns="0" rIns="0" bIns="0" rtlCol="0" anchor="t"/>
          <a:lstStyle/>
          <a:p>
            <a:pPr marL="0" indent="0" algn="l">
              <a:lnSpc>
                <a:spcPts val="1750"/>
              </a:lnSpc>
              <a:buNone/>
            </a:pPr>
            <a:r>
              <a:rPr lang="en-US" sz="1400" b="1" dirty="0">
                <a:solidFill>
                  <a:srgbClr val="000000"/>
                </a:solidFill>
                <a:latin typeface="Montserrat Bold" pitchFamily="34" charset="0"/>
                <a:ea typeface="Montserrat Bold" pitchFamily="34" charset="-122"/>
                <a:cs typeface="Montserrat Bold" pitchFamily="34" charset="-120"/>
              </a:rPr>
              <a:t>Nature of Diversity</a:t>
            </a:r>
            <a:endParaRPr lang="en-US" sz="1400" dirty="0"/>
          </a:p>
        </p:txBody>
      </p:sp>
      <p:sp>
        <p:nvSpPr>
          <p:cNvPr id="4" name="Text 2"/>
          <p:cNvSpPr/>
          <p:nvPr/>
        </p:nvSpPr>
        <p:spPr>
          <a:xfrm>
            <a:off x="632936" y="4482465"/>
            <a:ext cx="6489263" cy="711875"/>
          </a:xfrm>
          <a:prstGeom prst="rect">
            <a:avLst/>
          </a:prstGeom>
          <a:noFill/>
          <a:ln/>
        </p:spPr>
        <p:txBody>
          <a:bodyPr wrap="square" lIns="0" tIns="0" rIns="0" bIns="0" rtlCol="0" anchor="t"/>
          <a:lstStyle/>
          <a:p>
            <a:pPr marL="0" indent="0" algn="l">
              <a:lnSpc>
                <a:spcPts val="1850"/>
              </a:lnSpc>
              <a:buNone/>
            </a:pPr>
            <a:r>
              <a:rPr lang="en-US" sz="1400" dirty="0">
                <a:solidFill>
                  <a:srgbClr val="3D3838"/>
                </a:solidFill>
                <a:latin typeface="Source Sans Pro" pitchFamily="34" charset="0"/>
                <a:ea typeface="Source Sans Pro" pitchFamily="34" charset="-122"/>
                <a:cs typeface="Source Sans Pro" pitchFamily="34" charset="-120"/>
              </a:rPr>
              <a:t>Afghanistan's negotiation team brought together government officials, civil society actors, and women leaders to negotiate with Taliban representatives, creating a stark value clash in worldviews, priorities, and fundamental beliefs about governance.</a:t>
            </a:r>
            <a:endParaRPr lang="en-US" sz="1400" dirty="0"/>
          </a:p>
        </p:txBody>
      </p:sp>
      <p:sp>
        <p:nvSpPr>
          <p:cNvPr id="5" name="Text 3"/>
          <p:cNvSpPr/>
          <p:nvPr/>
        </p:nvSpPr>
        <p:spPr>
          <a:xfrm>
            <a:off x="632936" y="5724049"/>
            <a:ext cx="1798082" cy="224671"/>
          </a:xfrm>
          <a:prstGeom prst="rect">
            <a:avLst/>
          </a:prstGeom>
          <a:noFill/>
          <a:ln/>
        </p:spPr>
        <p:txBody>
          <a:bodyPr wrap="none" lIns="0" tIns="0" rIns="0" bIns="0" rtlCol="0" anchor="t"/>
          <a:lstStyle/>
          <a:p>
            <a:pPr marL="0" indent="0" algn="l">
              <a:lnSpc>
                <a:spcPts val="1750"/>
              </a:lnSpc>
              <a:buNone/>
            </a:pPr>
            <a:r>
              <a:rPr lang="en-US" sz="1600" b="1" dirty="0">
                <a:solidFill>
                  <a:srgbClr val="000000"/>
                </a:solidFill>
                <a:latin typeface="Montserrat Bold" pitchFamily="34" charset="0"/>
                <a:ea typeface="Montserrat Bold" pitchFamily="34" charset="-122"/>
                <a:cs typeface="Montserrat Bold" pitchFamily="34" charset="-120"/>
              </a:rPr>
              <a:t>Key Challenges</a:t>
            </a:r>
            <a:endParaRPr lang="en-US" sz="1600" dirty="0"/>
          </a:p>
        </p:txBody>
      </p:sp>
      <p:sp>
        <p:nvSpPr>
          <p:cNvPr id="6" name="Text 4"/>
          <p:cNvSpPr/>
          <p:nvPr/>
        </p:nvSpPr>
        <p:spPr>
          <a:xfrm>
            <a:off x="632936" y="6106954"/>
            <a:ext cx="6489263" cy="474583"/>
          </a:xfrm>
          <a:prstGeom prst="rect">
            <a:avLst/>
          </a:prstGeom>
          <a:noFill/>
          <a:ln/>
        </p:spPr>
        <p:txBody>
          <a:bodyPr wrap="square" lIns="0" tIns="0" rIns="0" bIns="0" rtlCol="0" anchor="t"/>
          <a:lstStyle/>
          <a:p>
            <a:pPr marL="342900" indent="-342900" algn="l">
              <a:lnSpc>
                <a:spcPts val="1850"/>
              </a:lnSpc>
              <a:buSzPct val="100000"/>
              <a:buChar char="•"/>
            </a:pPr>
            <a:r>
              <a:rPr lang="en-US" sz="1400" dirty="0">
                <a:solidFill>
                  <a:srgbClr val="3D3838"/>
                </a:solidFill>
                <a:latin typeface="Source Sans Pro" pitchFamily="34" charset="0"/>
                <a:ea typeface="Source Sans Pro" pitchFamily="34" charset="-122"/>
                <a:cs typeface="Source Sans Pro" pitchFamily="34" charset="-120"/>
              </a:rPr>
              <a:t>Fundamental worldview clashes, particularly regarding gender roles, constitutional governance, and individual rights</a:t>
            </a:r>
            <a:endParaRPr lang="en-US" sz="1400" dirty="0"/>
          </a:p>
        </p:txBody>
      </p:sp>
      <p:sp>
        <p:nvSpPr>
          <p:cNvPr id="7" name="Text 5"/>
          <p:cNvSpPr/>
          <p:nvPr/>
        </p:nvSpPr>
        <p:spPr>
          <a:xfrm>
            <a:off x="632936" y="6636901"/>
            <a:ext cx="6489263" cy="237292"/>
          </a:xfrm>
          <a:prstGeom prst="rect">
            <a:avLst/>
          </a:prstGeom>
          <a:noFill/>
          <a:ln/>
        </p:spPr>
        <p:txBody>
          <a:bodyPr wrap="none" lIns="0" tIns="0" rIns="0" bIns="0" rtlCol="0" anchor="t"/>
          <a:lstStyle/>
          <a:p>
            <a:pPr marL="342900" indent="-342900" algn="l">
              <a:lnSpc>
                <a:spcPts val="1850"/>
              </a:lnSpc>
              <a:buSzPct val="100000"/>
              <a:buChar char="•"/>
            </a:pPr>
            <a:r>
              <a:rPr lang="en-US" sz="1400" dirty="0">
                <a:solidFill>
                  <a:srgbClr val="3D3838"/>
                </a:solidFill>
                <a:latin typeface="Source Sans Pro" pitchFamily="34" charset="0"/>
                <a:ea typeface="Source Sans Pro" pitchFamily="34" charset="-122"/>
                <a:cs typeface="Source Sans Pro" pitchFamily="34" charset="-120"/>
              </a:rPr>
              <a:t>Procedural breakdowns due to inability to agree on even basic negotiation frameworks</a:t>
            </a:r>
            <a:endParaRPr lang="en-US" sz="1400" dirty="0"/>
          </a:p>
        </p:txBody>
      </p:sp>
      <p:sp>
        <p:nvSpPr>
          <p:cNvPr id="8" name="Text 6"/>
          <p:cNvSpPr/>
          <p:nvPr/>
        </p:nvSpPr>
        <p:spPr>
          <a:xfrm>
            <a:off x="632936" y="6929557"/>
            <a:ext cx="6489263" cy="237292"/>
          </a:xfrm>
          <a:prstGeom prst="rect">
            <a:avLst/>
          </a:prstGeom>
          <a:noFill/>
          <a:ln/>
        </p:spPr>
        <p:txBody>
          <a:bodyPr wrap="none" lIns="0" tIns="0" rIns="0" bIns="0" rtlCol="0" anchor="t"/>
          <a:lstStyle/>
          <a:p>
            <a:pPr marL="342900" indent="-342900" algn="l">
              <a:lnSpc>
                <a:spcPts val="1850"/>
              </a:lnSpc>
              <a:buSzPct val="100000"/>
              <a:buChar char="•"/>
            </a:pPr>
            <a:r>
              <a:rPr lang="en-US" sz="1400" dirty="0">
                <a:solidFill>
                  <a:srgbClr val="3D3838"/>
                </a:solidFill>
                <a:latin typeface="Source Sans Pro" pitchFamily="34" charset="0"/>
                <a:ea typeface="Source Sans Pro" pitchFamily="34" charset="-122"/>
                <a:cs typeface="Source Sans Pro" pitchFamily="34" charset="-120"/>
              </a:rPr>
              <a:t>Security vulnerabilities that made diverse representation physically dangerous for participants</a:t>
            </a:r>
            <a:endParaRPr lang="en-US" sz="1400" dirty="0"/>
          </a:p>
        </p:txBody>
      </p:sp>
      <p:pic>
        <p:nvPicPr>
          <p:cNvPr id="9" name="Image 0" descr="preencoded.png"/>
          <p:cNvPicPr>
            <a:picLocks noChangeAspect="1"/>
          </p:cNvPicPr>
          <p:nvPr/>
        </p:nvPicPr>
        <p:blipFill rotWithShape="1">
          <a:blip r:embed="rId3"/>
          <a:srcRect t="-69" b="-1"/>
          <a:stretch/>
        </p:blipFill>
        <p:spPr>
          <a:xfrm>
            <a:off x="7515820" y="381000"/>
            <a:ext cx="6489263" cy="6493787"/>
          </a:xfrm>
          <a:prstGeom prst="rect">
            <a:avLst/>
          </a:prstGeom>
        </p:spPr>
      </p:pic>
      <p:sp>
        <p:nvSpPr>
          <p:cNvPr id="10" name="Text 7"/>
          <p:cNvSpPr/>
          <p:nvPr/>
        </p:nvSpPr>
        <p:spPr>
          <a:xfrm>
            <a:off x="8582025" y="7052786"/>
            <a:ext cx="5423058" cy="711875"/>
          </a:xfrm>
          <a:prstGeom prst="rect">
            <a:avLst/>
          </a:prstGeom>
          <a:noFill/>
          <a:ln/>
        </p:spPr>
        <p:txBody>
          <a:bodyPr wrap="square" lIns="0" tIns="0" rIns="0" bIns="0" rtlCol="0" anchor="t"/>
          <a:lstStyle/>
          <a:p>
            <a:pPr marL="0" indent="0" algn="l">
              <a:lnSpc>
                <a:spcPts val="1850"/>
              </a:lnSpc>
              <a:buNone/>
            </a:pPr>
            <a:r>
              <a:rPr lang="en-US" sz="1400" b="1" dirty="0">
                <a:solidFill>
                  <a:srgbClr val="3D3838"/>
                </a:solidFill>
                <a:latin typeface="Source Sans Pro" pitchFamily="34" charset="0"/>
                <a:ea typeface="Source Sans Pro" pitchFamily="34" charset="-122"/>
                <a:cs typeface="Source Sans Pro" pitchFamily="34" charset="-120"/>
              </a:rPr>
              <a:t>Lesson:</a:t>
            </a:r>
            <a:r>
              <a:rPr lang="en-US" sz="1400" dirty="0">
                <a:solidFill>
                  <a:srgbClr val="3D3838"/>
                </a:solidFill>
                <a:latin typeface="Source Sans Pro" pitchFamily="34" charset="0"/>
                <a:ea typeface="Source Sans Pro" pitchFamily="34" charset="-122"/>
                <a:cs typeface="Source Sans Pro" pitchFamily="34" charset="-120"/>
              </a:rPr>
              <a:t> In deeply value-fractured environments, diverse governance bodies require robust external mediation, security guarantees, and international support structures to function effectively.</a:t>
            </a:r>
            <a:endParaRPr lang="en-US" sz="14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12" name="Rectangle 11"/>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13" name="Rectangle 12"/>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61417" y="1379617"/>
            <a:ext cx="12907566" cy="1223486"/>
          </a:xfrm>
          <a:prstGeom prst="rect">
            <a:avLst/>
          </a:prstGeom>
          <a:noFill/>
          <a:ln/>
        </p:spPr>
        <p:txBody>
          <a:bodyPr wrap="square" lIns="0" tIns="0" rIns="0" bIns="0" rtlCol="0" anchor="t"/>
          <a:lstStyle/>
          <a:p>
            <a:pPr marL="0" indent="0" algn="l">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Comparative Analysis: Patterns Across Case Studies</a:t>
            </a:r>
            <a:endParaRPr lang="en-US" sz="3850" dirty="0"/>
          </a:p>
        </p:txBody>
      </p:sp>
      <p:sp>
        <p:nvSpPr>
          <p:cNvPr id="3" name="Text 1"/>
          <p:cNvSpPr/>
          <p:nvPr/>
        </p:nvSpPr>
        <p:spPr>
          <a:xfrm>
            <a:off x="2285881" y="2246352"/>
            <a:ext cx="2447449" cy="305991"/>
          </a:xfrm>
          <a:prstGeom prst="rect">
            <a:avLst/>
          </a:prstGeom>
          <a:noFill/>
          <a:ln/>
        </p:spPr>
        <p:txBody>
          <a:bodyPr wrap="none" lIns="0" tIns="0" rIns="0" bIns="0" rtlCol="0" anchor="t"/>
          <a:lstStyle/>
          <a:p>
            <a:pPr marL="0" indent="0" algn="r">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Power Asymmetry</a:t>
            </a:r>
            <a:endParaRPr lang="en-US" sz="1900" dirty="0"/>
          </a:p>
        </p:txBody>
      </p:sp>
      <p:sp>
        <p:nvSpPr>
          <p:cNvPr id="4" name="Text 2"/>
          <p:cNvSpPr/>
          <p:nvPr/>
        </p:nvSpPr>
        <p:spPr>
          <a:xfrm>
            <a:off x="861417" y="2681526"/>
            <a:ext cx="3871913" cy="2261116"/>
          </a:xfrm>
          <a:prstGeom prst="rect">
            <a:avLst/>
          </a:prstGeom>
          <a:noFill/>
          <a:ln/>
        </p:spPr>
        <p:txBody>
          <a:bodyPr wrap="square" lIns="0" tIns="0" rIns="0" bIns="0" rtlCol="0" anchor="t"/>
          <a:lstStyle/>
          <a:p>
            <a:pPr marL="0" indent="0" algn="r">
              <a:lnSpc>
                <a:spcPts val="2500"/>
              </a:lnSpc>
              <a:buNone/>
            </a:pPr>
            <a:r>
              <a:rPr lang="en-US" sz="1650" dirty="0">
                <a:solidFill>
                  <a:srgbClr val="3D3838"/>
                </a:solidFill>
                <a:latin typeface="Source Sans Pro" pitchFamily="34" charset="0"/>
                <a:ea typeface="Source Sans Pro" pitchFamily="34" charset="-122"/>
                <a:cs typeface="Source Sans Pro" pitchFamily="34" charset="-120"/>
              </a:rPr>
              <a:t>Across all cases, formal equality rarely translated to actual power parity. Dominant groups maintained outsized influence despite diversity structures, particularly evident in the UNSC veto system and South Sudan's transitional arrangements.</a:t>
            </a:r>
            <a:endParaRPr lang="en-US" sz="1650" dirty="0"/>
          </a:p>
        </p:txBody>
      </p:sp>
      <p:pic>
        <p:nvPicPr>
          <p:cNvPr id="5" name="Image 0" descr="preencoded.png"/>
          <p:cNvPicPr>
            <a:picLocks noChangeAspect="1"/>
          </p:cNvPicPr>
          <p:nvPr/>
        </p:nvPicPr>
        <p:blipFill>
          <a:blip r:embed="rId3"/>
          <a:stretch>
            <a:fillRect/>
          </a:stretch>
        </p:blipFill>
        <p:spPr>
          <a:xfrm>
            <a:off x="5056346" y="2683788"/>
            <a:ext cx="4517588" cy="4517588"/>
          </a:xfrm>
          <a:prstGeom prst="rect">
            <a:avLst/>
          </a:prstGeom>
        </p:spPr>
      </p:pic>
      <p:pic>
        <p:nvPicPr>
          <p:cNvPr id="6" name="Image 1" descr="preencoded.png"/>
          <p:cNvPicPr>
            <a:picLocks noChangeAspect="1"/>
          </p:cNvPicPr>
          <p:nvPr/>
        </p:nvPicPr>
        <p:blipFill>
          <a:blip r:embed="rId4"/>
          <a:stretch>
            <a:fillRect/>
          </a:stretch>
        </p:blipFill>
        <p:spPr>
          <a:xfrm>
            <a:off x="6035993" y="3623072"/>
            <a:ext cx="322183" cy="402788"/>
          </a:xfrm>
          <a:prstGeom prst="rect">
            <a:avLst/>
          </a:prstGeom>
        </p:spPr>
      </p:pic>
      <p:sp>
        <p:nvSpPr>
          <p:cNvPr id="7" name="Text 3"/>
          <p:cNvSpPr/>
          <p:nvPr/>
        </p:nvSpPr>
        <p:spPr>
          <a:xfrm>
            <a:off x="9896951" y="2407801"/>
            <a:ext cx="2491026" cy="305991"/>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Process Challenges</a:t>
            </a:r>
            <a:endParaRPr lang="en-US" sz="1900" dirty="0"/>
          </a:p>
        </p:txBody>
      </p:sp>
      <p:sp>
        <p:nvSpPr>
          <p:cNvPr id="8" name="Text 4"/>
          <p:cNvSpPr/>
          <p:nvPr/>
        </p:nvSpPr>
        <p:spPr>
          <a:xfrm>
            <a:off x="9896951" y="2842974"/>
            <a:ext cx="3872032" cy="1938099"/>
          </a:xfrm>
          <a:prstGeom prst="rect">
            <a:avLst/>
          </a:prstGeom>
          <a:noFill/>
          <a:ln/>
        </p:spPr>
        <p:txBody>
          <a:bodyPr wrap="square" lIns="0" tIns="0" rIns="0" bIns="0" rtlCol="0" anchor="t"/>
          <a:lstStyle/>
          <a:p>
            <a:pPr marL="0" indent="0" algn="l">
              <a:lnSpc>
                <a:spcPts val="2500"/>
              </a:lnSpc>
              <a:buNone/>
            </a:pPr>
            <a:r>
              <a:rPr lang="en-US" sz="1650" dirty="0">
                <a:solidFill>
                  <a:srgbClr val="3D3838"/>
                </a:solidFill>
                <a:latin typeface="Source Sans Pro" pitchFamily="34" charset="0"/>
                <a:ea typeface="Source Sans Pro" pitchFamily="34" charset="-122"/>
                <a:cs typeface="Source Sans Pro" pitchFamily="34" charset="-120"/>
              </a:rPr>
              <a:t>Diverse boards consistently struggled with procedural questions—how decisions should be made, consensus thresholds, and deliberation frameworks—often causing significant operational delays (particularly in Afghanistan and Iraq).</a:t>
            </a:r>
            <a:endParaRPr lang="en-US" sz="1650" dirty="0"/>
          </a:p>
        </p:txBody>
      </p:sp>
      <p:pic>
        <p:nvPicPr>
          <p:cNvPr id="9" name="Image 2" descr="preencoded.png"/>
          <p:cNvPicPr>
            <a:picLocks noChangeAspect="1"/>
          </p:cNvPicPr>
          <p:nvPr/>
        </p:nvPicPr>
        <p:blipFill>
          <a:blip r:embed="rId5"/>
          <a:stretch>
            <a:fillRect/>
          </a:stretch>
        </p:blipFill>
        <p:spPr>
          <a:xfrm>
            <a:off x="5056346" y="2683788"/>
            <a:ext cx="4517588" cy="4517588"/>
          </a:xfrm>
          <a:prstGeom prst="rect">
            <a:avLst/>
          </a:prstGeom>
        </p:spPr>
      </p:pic>
      <p:pic>
        <p:nvPicPr>
          <p:cNvPr id="10" name="Image 3" descr="preencoded.png"/>
          <p:cNvPicPr>
            <a:picLocks noChangeAspect="1"/>
          </p:cNvPicPr>
          <p:nvPr/>
        </p:nvPicPr>
        <p:blipFill>
          <a:blip r:embed="rId6"/>
          <a:stretch>
            <a:fillRect/>
          </a:stretch>
        </p:blipFill>
        <p:spPr>
          <a:xfrm>
            <a:off x="8271986" y="3623072"/>
            <a:ext cx="322183" cy="402788"/>
          </a:xfrm>
          <a:prstGeom prst="rect">
            <a:avLst/>
          </a:prstGeom>
        </p:spPr>
      </p:pic>
      <p:sp>
        <p:nvSpPr>
          <p:cNvPr id="11" name="Text 5"/>
          <p:cNvSpPr/>
          <p:nvPr/>
        </p:nvSpPr>
        <p:spPr>
          <a:xfrm>
            <a:off x="9896951" y="5265658"/>
            <a:ext cx="2474476" cy="305991"/>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Legitimacy Deficits</a:t>
            </a:r>
            <a:endParaRPr lang="en-US" sz="1900" dirty="0"/>
          </a:p>
        </p:txBody>
      </p:sp>
      <p:sp>
        <p:nvSpPr>
          <p:cNvPr id="12" name="Text 6"/>
          <p:cNvSpPr/>
          <p:nvPr/>
        </p:nvSpPr>
        <p:spPr>
          <a:xfrm>
            <a:off x="9896951" y="5700832"/>
            <a:ext cx="3872032" cy="1938099"/>
          </a:xfrm>
          <a:prstGeom prst="rect">
            <a:avLst/>
          </a:prstGeom>
          <a:noFill/>
          <a:ln/>
        </p:spPr>
        <p:txBody>
          <a:bodyPr wrap="square" lIns="0" tIns="0" rIns="0" bIns="0" rtlCol="0" anchor="t"/>
          <a:lstStyle/>
          <a:p>
            <a:pPr marL="0" indent="0" algn="l">
              <a:lnSpc>
                <a:spcPts val="2500"/>
              </a:lnSpc>
              <a:buNone/>
            </a:pPr>
            <a:r>
              <a:rPr lang="en-US" sz="1650" dirty="0">
                <a:solidFill>
                  <a:srgbClr val="3D3838"/>
                </a:solidFill>
                <a:latin typeface="Source Sans Pro" pitchFamily="34" charset="0"/>
                <a:ea typeface="Source Sans Pro" pitchFamily="34" charset="-122"/>
                <a:cs typeface="Source Sans Pro" pitchFamily="34" charset="-120"/>
              </a:rPr>
              <a:t>When diversity was perceived as externally imposed rather than organically developed, governance bodies faced significant legitimacy challenges, undermining their authority and effectiveness.</a:t>
            </a:r>
            <a:endParaRPr lang="en-US" sz="1650" dirty="0"/>
          </a:p>
        </p:txBody>
      </p:sp>
      <p:pic>
        <p:nvPicPr>
          <p:cNvPr id="13" name="Image 4" descr="preencoded.png"/>
          <p:cNvPicPr>
            <a:picLocks noChangeAspect="1"/>
          </p:cNvPicPr>
          <p:nvPr/>
        </p:nvPicPr>
        <p:blipFill>
          <a:blip r:embed="rId7"/>
          <a:stretch>
            <a:fillRect/>
          </a:stretch>
        </p:blipFill>
        <p:spPr>
          <a:xfrm>
            <a:off x="5056346" y="2683788"/>
            <a:ext cx="4517588" cy="4517588"/>
          </a:xfrm>
          <a:prstGeom prst="rect">
            <a:avLst/>
          </a:prstGeom>
        </p:spPr>
      </p:pic>
      <p:pic>
        <p:nvPicPr>
          <p:cNvPr id="14" name="Image 5" descr="preencoded.png"/>
          <p:cNvPicPr>
            <a:picLocks noChangeAspect="1"/>
          </p:cNvPicPr>
          <p:nvPr/>
        </p:nvPicPr>
        <p:blipFill>
          <a:blip r:embed="rId8"/>
          <a:stretch>
            <a:fillRect/>
          </a:stretch>
        </p:blipFill>
        <p:spPr>
          <a:xfrm>
            <a:off x="8271986" y="5859066"/>
            <a:ext cx="322183" cy="402788"/>
          </a:xfrm>
          <a:prstGeom prst="rect">
            <a:avLst/>
          </a:prstGeom>
        </p:spPr>
      </p:pic>
      <p:sp>
        <p:nvSpPr>
          <p:cNvPr id="15" name="Text 7"/>
          <p:cNvSpPr/>
          <p:nvPr/>
        </p:nvSpPr>
        <p:spPr>
          <a:xfrm>
            <a:off x="2285881" y="5265658"/>
            <a:ext cx="2447449" cy="305991"/>
          </a:xfrm>
          <a:prstGeom prst="rect">
            <a:avLst/>
          </a:prstGeom>
          <a:noFill/>
          <a:ln/>
        </p:spPr>
        <p:txBody>
          <a:bodyPr wrap="none" lIns="0" tIns="0" rIns="0" bIns="0" rtlCol="0" anchor="t"/>
          <a:lstStyle/>
          <a:p>
            <a:pPr marL="0" indent="0" algn="r">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Value Conflicts</a:t>
            </a:r>
            <a:endParaRPr lang="en-US" sz="1900" dirty="0"/>
          </a:p>
        </p:txBody>
      </p:sp>
      <p:sp>
        <p:nvSpPr>
          <p:cNvPr id="16" name="Text 8"/>
          <p:cNvSpPr/>
          <p:nvPr/>
        </p:nvSpPr>
        <p:spPr>
          <a:xfrm>
            <a:off x="861417" y="5700832"/>
            <a:ext cx="3871913" cy="1938099"/>
          </a:xfrm>
          <a:prstGeom prst="rect">
            <a:avLst/>
          </a:prstGeom>
          <a:noFill/>
          <a:ln/>
        </p:spPr>
        <p:txBody>
          <a:bodyPr wrap="square" lIns="0" tIns="0" rIns="0" bIns="0" rtlCol="0" anchor="t"/>
          <a:lstStyle/>
          <a:p>
            <a:pPr marL="0" indent="0" algn="r">
              <a:lnSpc>
                <a:spcPts val="2500"/>
              </a:lnSpc>
              <a:buNone/>
            </a:pPr>
            <a:r>
              <a:rPr lang="en-US" sz="1650" dirty="0">
                <a:solidFill>
                  <a:srgbClr val="3D3838"/>
                </a:solidFill>
                <a:latin typeface="Source Sans Pro" pitchFamily="34" charset="0"/>
                <a:ea typeface="Source Sans Pro" pitchFamily="34" charset="-122"/>
                <a:cs typeface="Source Sans Pro" pitchFamily="34" charset="-120"/>
              </a:rPr>
              <a:t>Unlike demographic diversity, value diversity created the most intractable governance challenges, particularly when fundamental worldviews about rights, representation, and authority diverged significantly.</a:t>
            </a:r>
            <a:endParaRPr lang="en-US" sz="1650" dirty="0"/>
          </a:p>
        </p:txBody>
      </p:sp>
      <p:pic>
        <p:nvPicPr>
          <p:cNvPr id="17" name="Image 6" descr="preencoded.png"/>
          <p:cNvPicPr>
            <a:picLocks noChangeAspect="1"/>
          </p:cNvPicPr>
          <p:nvPr/>
        </p:nvPicPr>
        <p:blipFill>
          <a:blip r:embed="rId9"/>
          <a:stretch>
            <a:fillRect/>
          </a:stretch>
        </p:blipFill>
        <p:spPr>
          <a:xfrm>
            <a:off x="5056346" y="2683788"/>
            <a:ext cx="4517588" cy="4517588"/>
          </a:xfrm>
          <a:prstGeom prst="rect">
            <a:avLst/>
          </a:prstGeom>
        </p:spPr>
      </p:pic>
      <p:pic>
        <p:nvPicPr>
          <p:cNvPr id="18" name="Image 7" descr="preencoded.png"/>
          <p:cNvPicPr>
            <a:picLocks noChangeAspect="1"/>
          </p:cNvPicPr>
          <p:nvPr/>
        </p:nvPicPr>
        <p:blipFill>
          <a:blip r:embed="rId10"/>
          <a:stretch>
            <a:fillRect/>
          </a:stretch>
        </p:blipFill>
        <p:spPr>
          <a:xfrm>
            <a:off x="6035993" y="5859066"/>
            <a:ext cx="322183" cy="402788"/>
          </a:xfrm>
          <a:prstGeom prst="rect">
            <a:avLst/>
          </a:prstGeom>
        </p:spPr>
      </p:pic>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20" name="Rectangle 19"/>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21" name="Rectangle 20"/>
          <p:cNvSpPr/>
          <p:nvPr/>
        </p:nvSpPr>
        <p:spPr>
          <a:xfrm>
            <a:off x="863797" y="749366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3798" y="1727557"/>
            <a:ext cx="9863137" cy="613529"/>
          </a:xfrm>
          <a:prstGeom prst="rect">
            <a:avLst/>
          </a:prstGeom>
          <a:noFill/>
          <a:ln/>
        </p:spPr>
        <p:txBody>
          <a:bodyPr wrap="none" lIns="0" tIns="0" rIns="0" bIns="0" rtlCol="0" anchor="t"/>
          <a:lstStyle/>
          <a:p>
            <a:pPr marL="0" indent="0" algn="l">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Key Takeaway: Discover Common Ground</a:t>
            </a:r>
            <a:endParaRPr lang="en-US" sz="3850" dirty="0"/>
          </a:p>
        </p:txBody>
      </p:sp>
      <p:sp>
        <p:nvSpPr>
          <p:cNvPr id="3" name="Shape 1"/>
          <p:cNvSpPr/>
          <p:nvPr/>
        </p:nvSpPr>
        <p:spPr>
          <a:xfrm>
            <a:off x="863798" y="2677676"/>
            <a:ext cx="6370439" cy="215860"/>
          </a:xfrm>
          <a:prstGeom prst="roundRect">
            <a:avLst>
              <a:gd name="adj" fmla="val 15008"/>
            </a:avLst>
          </a:prstGeom>
          <a:solidFill>
            <a:srgbClr val="F2EEEE"/>
          </a:solidFill>
          <a:ln/>
        </p:spPr>
      </p:sp>
      <p:sp>
        <p:nvSpPr>
          <p:cNvPr id="4" name="Text 2"/>
          <p:cNvSpPr/>
          <p:nvPr/>
        </p:nvSpPr>
        <p:spPr>
          <a:xfrm>
            <a:off x="1079659" y="3020497"/>
            <a:ext cx="4416862"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Develop Shared Procedural Values</a:t>
            </a:r>
            <a:endParaRPr lang="en-US" sz="1900" dirty="0"/>
          </a:p>
        </p:txBody>
      </p:sp>
      <p:sp>
        <p:nvSpPr>
          <p:cNvPr id="5" name="Text 3"/>
          <p:cNvSpPr/>
          <p:nvPr/>
        </p:nvSpPr>
        <p:spPr>
          <a:xfrm>
            <a:off x="1079659" y="3456742"/>
            <a:ext cx="5938718" cy="1295876"/>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Even when substantive values differ dramatically, agreement on decision-making processes, communication protocols, and conflict resolution mechanisms is essential for functional diversity.</a:t>
            </a:r>
            <a:endParaRPr lang="en-US" sz="1700" dirty="0"/>
          </a:p>
        </p:txBody>
      </p:sp>
      <p:sp>
        <p:nvSpPr>
          <p:cNvPr id="7" name="Text 5"/>
          <p:cNvSpPr/>
          <p:nvPr/>
        </p:nvSpPr>
        <p:spPr>
          <a:xfrm>
            <a:off x="7612023" y="3039547"/>
            <a:ext cx="5522238"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Balance Representation with Effectiveness</a:t>
            </a:r>
            <a:endParaRPr lang="en-US" sz="1900" dirty="0"/>
          </a:p>
        </p:txBody>
      </p:sp>
      <p:sp>
        <p:nvSpPr>
          <p:cNvPr id="8" name="Text 6"/>
          <p:cNvSpPr/>
          <p:nvPr/>
        </p:nvSpPr>
        <p:spPr>
          <a:xfrm>
            <a:off x="7612023" y="3475792"/>
            <a:ext cx="5938718" cy="971907"/>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Prioritize both inclusive representation and governance effectiveness by creating structures that prevent deadlock while still honoring diverse perspectives and interests.</a:t>
            </a:r>
            <a:endParaRPr lang="en-US" sz="1700" dirty="0"/>
          </a:p>
        </p:txBody>
      </p:sp>
      <p:sp>
        <p:nvSpPr>
          <p:cNvPr id="9" name="Shape 7"/>
          <p:cNvSpPr/>
          <p:nvPr/>
        </p:nvSpPr>
        <p:spPr>
          <a:xfrm>
            <a:off x="863798" y="4997053"/>
            <a:ext cx="6370439" cy="215860"/>
          </a:xfrm>
          <a:prstGeom prst="roundRect">
            <a:avLst>
              <a:gd name="adj" fmla="val 15008"/>
            </a:avLst>
          </a:prstGeom>
          <a:solidFill>
            <a:srgbClr val="F2EEEE"/>
          </a:solidFill>
          <a:ln/>
        </p:spPr>
      </p:sp>
      <p:sp>
        <p:nvSpPr>
          <p:cNvPr id="10" name="Text 8"/>
          <p:cNvSpPr/>
          <p:nvPr/>
        </p:nvSpPr>
        <p:spPr>
          <a:xfrm>
            <a:off x="1079659" y="5428774"/>
            <a:ext cx="3964543"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Invest in Relationship-Building</a:t>
            </a:r>
            <a:endParaRPr lang="en-US" sz="1900" dirty="0"/>
          </a:p>
        </p:txBody>
      </p:sp>
      <p:sp>
        <p:nvSpPr>
          <p:cNvPr id="11" name="Text 9"/>
          <p:cNvSpPr/>
          <p:nvPr/>
        </p:nvSpPr>
        <p:spPr>
          <a:xfrm>
            <a:off x="1079659" y="5865019"/>
            <a:ext cx="5938718" cy="971907"/>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Formal relations must be accompanied by intentional trust-building efforts, particularly in post-conflict settings where historical antagonisms persist among governance participants.</a:t>
            </a:r>
            <a:endParaRPr lang="en-US" sz="1700" dirty="0"/>
          </a:p>
        </p:txBody>
      </p:sp>
      <p:sp>
        <p:nvSpPr>
          <p:cNvPr id="13" name="Text 11"/>
          <p:cNvSpPr/>
          <p:nvPr/>
        </p:nvSpPr>
        <p:spPr>
          <a:xfrm>
            <a:off x="7612023" y="5447824"/>
            <a:ext cx="3825954"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Establish Clear Accountability</a:t>
            </a:r>
            <a:endParaRPr lang="en-US" sz="1900" dirty="0"/>
          </a:p>
        </p:txBody>
      </p:sp>
      <p:sp>
        <p:nvSpPr>
          <p:cNvPr id="14" name="Text 12"/>
          <p:cNvSpPr/>
          <p:nvPr/>
        </p:nvSpPr>
        <p:spPr>
          <a:xfrm>
            <a:off x="7612023" y="5884069"/>
            <a:ext cx="5938718" cy="971907"/>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Create transparent mechanisms for joint accountability to prevent factional behavior and reinforce commitment to institutional rather than partisan interests.</a:t>
            </a:r>
            <a:endParaRPr lang="en-US" sz="1700"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17" name="Rectangle 16"/>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18" name="Shape 7"/>
          <p:cNvSpPr/>
          <p:nvPr/>
        </p:nvSpPr>
        <p:spPr>
          <a:xfrm>
            <a:off x="7464623" y="4997053"/>
            <a:ext cx="6370439" cy="215860"/>
          </a:xfrm>
          <a:prstGeom prst="roundRect">
            <a:avLst>
              <a:gd name="adj" fmla="val 15008"/>
            </a:avLst>
          </a:prstGeom>
          <a:solidFill>
            <a:srgbClr val="F2EEEE"/>
          </a:solidFill>
          <a:ln/>
        </p:spPr>
      </p:sp>
      <p:sp>
        <p:nvSpPr>
          <p:cNvPr id="19" name="Shape 1"/>
          <p:cNvSpPr/>
          <p:nvPr/>
        </p:nvSpPr>
        <p:spPr>
          <a:xfrm>
            <a:off x="7396162" y="2667496"/>
            <a:ext cx="6370439" cy="215860"/>
          </a:xfrm>
          <a:prstGeom prst="roundRect">
            <a:avLst>
              <a:gd name="adj" fmla="val 15008"/>
            </a:avLst>
          </a:prstGeom>
          <a:solidFill>
            <a:srgbClr val="F2EEEE"/>
          </a:solidFill>
          <a:ln/>
        </p:spPr>
      </p:sp>
      <p:sp>
        <p:nvSpPr>
          <p:cNvPr id="20" name="Rectangle 19"/>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extLst>
      <p:ext uri="{BB962C8B-B14F-4D97-AF65-F5344CB8AC3E}">
        <p14:creationId xmlns:p14="http://schemas.microsoft.com/office/powerpoint/2010/main" val="2480343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0"/>
          <p:cNvSpPr/>
          <p:nvPr/>
        </p:nvSpPr>
        <p:spPr>
          <a:xfrm>
            <a:off x="3583743" y="5098930"/>
            <a:ext cx="5207000" cy="1058950"/>
          </a:xfrm>
          <a:prstGeom prst="rect">
            <a:avLst/>
          </a:prstGeom>
          <a:noFill/>
          <a:ln/>
        </p:spPr>
        <p:txBody>
          <a:bodyPr wrap="square" lIns="0" tIns="0" rIns="0" bIns="0" rtlCol="0" anchor="t"/>
          <a:lstStyle/>
          <a:p>
            <a:pPr marL="0" indent="0" algn="l">
              <a:buNone/>
            </a:pPr>
            <a:r>
              <a:rPr lang="en-US" sz="7000" b="1" i="1" dirty="0">
                <a:solidFill>
                  <a:schemeClr val="bg1"/>
                </a:solidFill>
                <a:latin typeface="Montserrat Bold" pitchFamily="34" charset="0"/>
                <a:ea typeface="Montserrat Bold" pitchFamily="34" charset="-122"/>
                <a:cs typeface="Montserrat Bold" pitchFamily="34" charset="-120"/>
              </a:rPr>
              <a:t>Diversity</a:t>
            </a:r>
            <a:endParaRPr lang="en-US" sz="7000" dirty="0">
              <a:solidFill>
                <a:schemeClr val="bg1"/>
              </a:solidFill>
            </a:endParaRPr>
          </a:p>
        </p:txBody>
      </p:sp>
      <p:sp>
        <p:nvSpPr>
          <p:cNvPr id="23" name="Rectangle 22"/>
          <p:cNvSpPr/>
          <p:nvPr/>
        </p:nvSpPr>
        <p:spPr>
          <a:xfrm>
            <a:off x="182709" y="5362421"/>
            <a:ext cx="3477234" cy="836768"/>
          </a:xfrm>
          <a:prstGeom prst="rect">
            <a:avLst/>
          </a:prstGeom>
        </p:spPr>
        <p:txBody>
          <a:bodyPr wrap="none">
            <a:spAutoFit/>
          </a:bodyPr>
          <a:lstStyle/>
          <a:p>
            <a:pPr algn="r">
              <a:lnSpc>
                <a:spcPct val="150000"/>
              </a:lnSpc>
            </a:pPr>
            <a:r>
              <a:rPr lang="en-US" sz="1600" b="1" i="1" dirty="0">
                <a:latin typeface="Avenir LT Std 35 Light" panose="020B0402020203020204" pitchFamily="34" charset="0"/>
                <a:ea typeface="Montserrat Bold" pitchFamily="34" charset="-122"/>
                <a:cs typeface="Montserrat Bold" pitchFamily="34" charset="-120"/>
              </a:rPr>
              <a:t>PEACE IN DIVERSITY</a:t>
            </a:r>
          </a:p>
          <a:p>
            <a:pPr algn="r">
              <a:lnSpc>
                <a:spcPct val="150000"/>
              </a:lnSpc>
            </a:pPr>
            <a:r>
              <a:rPr lang="en-US" sz="1600" b="1" i="1" dirty="0">
                <a:latin typeface="Avenir LT Std 35 Light" panose="020B0402020203020204" pitchFamily="34" charset="0"/>
                <a:ea typeface="Montserrat Bold" pitchFamily="34" charset="-122"/>
                <a:cs typeface="Montserrat Bold" pitchFamily="34" charset="-120"/>
              </a:rPr>
              <a:t>DISCOVERING COMMONALITIE</a:t>
            </a:r>
            <a:r>
              <a:rPr lang="en-US" b="1" i="1" dirty="0">
                <a:latin typeface="Avenir LT Std 35 Light" panose="020B0402020203020204" pitchFamily="34" charset="0"/>
                <a:ea typeface="Montserrat Bold" pitchFamily="34" charset="-122"/>
                <a:cs typeface="Montserrat Bold" pitchFamily="34" charset="-120"/>
              </a:rPr>
              <a:t>S</a:t>
            </a: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5806" t="6234" r="19402" b="4186"/>
          <a:stretch/>
        </p:blipFill>
        <p:spPr>
          <a:xfrm>
            <a:off x="231997" y="625725"/>
            <a:ext cx="698302" cy="682471"/>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761" r="7202"/>
          <a:stretch/>
        </p:blipFill>
        <p:spPr>
          <a:xfrm>
            <a:off x="3886200" y="0"/>
            <a:ext cx="10744200" cy="8229600"/>
          </a:xfrm>
          <a:prstGeom prst="rect">
            <a:avLst/>
          </a:prstGeom>
        </p:spPr>
      </p:pic>
      <p:sp>
        <p:nvSpPr>
          <p:cNvPr id="25" name="Rectangle 24"/>
          <p:cNvSpPr/>
          <p:nvPr/>
        </p:nvSpPr>
        <p:spPr>
          <a:xfrm>
            <a:off x="930299" y="766905"/>
            <a:ext cx="2524101" cy="553998"/>
          </a:xfrm>
          <a:prstGeom prst="rect">
            <a:avLst/>
          </a:prstGeom>
        </p:spPr>
        <p:txBody>
          <a:bodyPr wrap="squar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27" name="Text 0"/>
          <p:cNvSpPr/>
          <p:nvPr/>
        </p:nvSpPr>
        <p:spPr>
          <a:xfrm>
            <a:off x="3736143" y="5251330"/>
            <a:ext cx="5207000" cy="1058950"/>
          </a:xfrm>
          <a:prstGeom prst="rect">
            <a:avLst/>
          </a:prstGeom>
          <a:noFill/>
          <a:ln/>
        </p:spPr>
        <p:txBody>
          <a:bodyPr wrap="square" lIns="0" tIns="0" rIns="0" bIns="0" rtlCol="0" anchor="t"/>
          <a:lstStyle/>
          <a:p>
            <a:pPr marL="0" indent="0" algn="l">
              <a:buNone/>
            </a:pPr>
            <a:r>
              <a:rPr lang="en-US" sz="7000" b="1" i="1" dirty="0">
                <a:solidFill>
                  <a:schemeClr val="bg1"/>
                </a:solidFill>
                <a:latin typeface="Montserrat Bold" pitchFamily="34" charset="0"/>
                <a:ea typeface="Montserrat Bold" pitchFamily="34" charset="-122"/>
                <a:cs typeface="Montserrat Bold" pitchFamily="34" charset="-120"/>
              </a:rPr>
              <a:t>Diversity</a:t>
            </a:r>
            <a:endParaRPr lang="en-US" sz="7000" dirty="0">
              <a:solidFill>
                <a:schemeClr val="bg1"/>
              </a:solidFill>
            </a:endParaRPr>
          </a:p>
        </p:txBody>
      </p:sp>
    </p:spTree>
    <p:extLst>
      <p:ext uri="{BB962C8B-B14F-4D97-AF65-F5344CB8AC3E}">
        <p14:creationId xmlns:p14="http://schemas.microsoft.com/office/powerpoint/2010/main" val="2777985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biLevel thresh="50000"/>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17" name="Rectangle 16"/>
          <p:cNvSpPr/>
          <p:nvPr/>
        </p:nvSpPr>
        <p:spPr>
          <a:xfrm>
            <a:off x="1628601" y="566850"/>
            <a:ext cx="3199914" cy="400110"/>
          </a:xfrm>
          <a:prstGeom prst="rect">
            <a:avLst/>
          </a:prstGeom>
        </p:spPr>
        <p:txBody>
          <a:bodyPr wrap="none">
            <a:spAutoFit/>
          </a:bodyPr>
          <a:lstStyle/>
          <a:p>
            <a:r>
              <a:rPr lang="en-US" sz="1000" b="1" dirty="0">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latin typeface="Avenir LT Std 35 Light" panose="020B0402020203020204" pitchFamily="34" charset="0"/>
                <a:ea typeface="Montserrat Bold" pitchFamily="34" charset="-122"/>
              </a:rPr>
              <a:t>ENGLAND &amp; WALES</a:t>
            </a:r>
            <a:endParaRPr lang="en-US" sz="1000" dirty="0">
              <a:latin typeface="Avenir LT Std 35 Light" panose="020B0402020203020204" pitchFamily="34" charset="0"/>
            </a:endParaRPr>
          </a:p>
        </p:txBody>
      </p:sp>
      <p:sp>
        <p:nvSpPr>
          <p:cNvPr id="6" name="Rectangle 5"/>
          <p:cNvSpPr/>
          <p:nvPr/>
        </p:nvSpPr>
        <p:spPr>
          <a:xfrm>
            <a:off x="666115" y="2635084"/>
            <a:ext cx="9887586" cy="4739759"/>
          </a:xfrm>
          <a:prstGeom prst="rect">
            <a:avLst/>
          </a:prstGeom>
        </p:spPr>
        <p:txBody>
          <a:bodyPr wrap="square">
            <a:spAutoFit/>
          </a:bodyPr>
          <a:lstStyle/>
          <a:p>
            <a:r>
              <a:rPr lang="en-US" sz="2800" b="1" dirty="0">
                <a:solidFill>
                  <a:srgbClr val="C00000"/>
                </a:solidFill>
                <a:latin typeface="Montserrat Bold" pitchFamily="34" charset="0"/>
                <a:ea typeface="Montserrat Bold" pitchFamily="34" charset="-122"/>
                <a:cs typeface="Montserrat Bold" pitchFamily="34" charset="-120"/>
              </a:rPr>
              <a:t>Discover commonalities through:</a:t>
            </a:r>
          </a:p>
          <a:p>
            <a:endParaRPr lang="en-US" sz="700" b="1" dirty="0">
              <a:solidFill>
                <a:srgbClr val="C00000"/>
              </a:solidFill>
              <a:latin typeface="Montserrat Bold" pitchFamily="34" charset="0"/>
              <a:ea typeface="Montserrat Bold" pitchFamily="34" charset="-122"/>
              <a:cs typeface="Montserrat Bold" pitchFamily="34" charset="-120"/>
            </a:endParaRPr>
          </a:p>
          <a:p>
            <a:endParaRPr lang="en-US" sz="1100" dirty="0">
              <a:solidFill>
                <a:srgbClr val="C00000"/>
              </a:solidFill>
            </a:endParaRPr>
          </a:p>
          <a:p>
            <a:pPr marL="457200" indent="-457200">
              <a:buFont typeface="Arial" panose="020B0604020202020204" pitchFamily="34" charset="0"/>
              <a:buChar char="•"/>
            </a:pPr>
            <a:r>
              <a:rPr lang="en-US" sz="3200" b="1" dirty="0"/>
              <a:t>Shared Purpose</a:t>
            </a:r>
            <a:r>
              <a:rPr lang="en-US" sz="3200" dirty="0"/>
              <a:t> – Aligning around a common mission or strategic goal.</a:t>
            </a:r>
          </a:p>
          <a:p>
            <a:pPr marL="457200" indent="-457200">
              <a:buFont typeface="Arial" panose="020B0604020202020204" pitchFamily="34" charset="0"/>
              <a:buChar char="•"/>
            </a:pPr>
            <a:r>
              <a:rPr lang="en-US" sz="3200" b="1" dirty="0"/>
              <a:t>Mutual Respect</a:t>
            </a:r>
            <a:r>
              <a:rPr lang="en-US" sz="3200" dirty="0"/>
              <a:t> – Recognizing and valuing each member’s contributions and perspectives.</a:t>
            </a:r>
          </a:p>
          <a:p>
            <a:pPr marL="457200" indent="-457200">
              <a:buFont typeface="Arial" panose="020B0604020202020204" pitchFamily="34" charset="0"/>
              <a:buChar char="•"/>
            </a:pPr>
            <a:r>
              <a:rPr lang="en-US" sz="3200" b="1" dirty="0"/>
              <a:t>Open Communication</a:t>
            </a:r>
            <a:r>
              <a:rPr lang="en-US" sz="3200" dirty="0"/>
              <a:t> – Encouraging honesty, listening, and constructive dialogue.</a:t>
            </a:r>
          </a:p>
          <a:p>
            <a:pPr marL="457200" indent="-457200">
              <a:buFont typeface="Arial" panose="020B0604020202020204" pitchFamily="34" charset="0"/>
              <a:buChar char="•"/>
            </a:pPr>
            <a:r>
              <a:rPr lang="en-US" sz="3200" b="1" dirty="0"/>
              <a:t>Trust Building</a:t>
            </a:r>
            <a:r>
              <a:rPr lang="en-US" sz="3200" dirty="0"/>
              <a:t> – Developing confidence in each other's intentions and capabilities.</a:t>
            </a:r>
          </a:p>
        </p:txBody>
      </p:sp>
      <p:pic>
        <p:nvPicPr>
          <p:cNvPr id="21" name="Image 0" descr="preencoded.png"/>
          <p:cNvPicPr>
            <a:picLocks noChangeAspect="1"/>
          </p:cNvPicPr>
          <p:nvPr/>
        </p:nvPicPr>
        <p:blipFill>
          <a:blip r:embed="rId4"/>
          <a:stretch>
            <a:fillRect/>
          </a:stretch>
        </p:blipFill>
        <p:spPr>
          <a:xfrm>
            <a:off x="10902653" y="0"/>
            <a:ext cx="3657600" cy="8229600"/>
          </a:xfrm>
          <a:prstGeom prst="rect">
            <a:avLst/>
          </a:prstGeom>
        </p:spPr>
      </p:pic>
    </p:spTree>
    <p:extLst>
      <p:ext uri="{BB962C8B-B14F-4D97-AF65-F5344CB8AC3E}">
        <p14:creationId xmlns:p14="http://schemas.microsoft.com/office/powerpoint/2010/main" val="52307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17" name="Rectangle 16"/>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
        <p:nvSpPr>
          <p:cNvPr id="18" name="Rectangle 17"/>
          <p:cNvSpPr/>
          <p:nvPr/>
        </p:nvSpPr>
        <p:spPr>
          <a:xfrm>
            <a:off x="441251" y="2640111"/>
            <a:ext cx="9642550" cy="4708981"/>
          </a:xfrm>
          <a:prstGeom prst="rect">
            <a:avLst/>
          </a:prstGeom>
        </p:spPr>
        <p:txBody>
          <a:bodyPr wrap="square">
            <a:spAutoFit/>
          </a:bodyPr>
          <a:lstStyle/>
          <a:p>
            <a:r>
              <a:rPr lang="en-US" sz="2800" b="1" dirty="0">
                <a:solidFill>
                  <a:srgbClr val="C00000"/>
                </a:solidFill>
                <a:latin typeface="Montserrat Bold" pitchFamily="34" charset="0"/>
                <a:ea typeface="Montserrat Bold" pitchFamily="34" charset="-122"/>
                <a:cs typeface="Montserrat Bold" pitchFamily="34" charset="-120"/>
              </a:rPr>
              <a:t>Discover commonalities through:</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sz="3200" b="1" dirty="0"/>
              <a:t>Compromises </a:t>
            </a:r>
            <a:r>
              <a:rPr lang="en-US" sz="3200" dirty="0"/>
              <a:t>– Emphasizing team over individual dominance.</a:t>
            </a:r>
          </a:p>
          <a:p>
            <a:pPr marL="457200" indent="-457200">
              <a:buFont typeface="Arial" panose="020B0604020202020204" pitchFamily="34" charset="0"/>
              <a:buChar char="•"/>
            </a:pPr>
            <a:r>
              <a:rPr lang="en-US" sz="3200" b="1" dirty="0"/>
              <a:t>Commitment to Inclusion</a:t>
            </a:r>
            <a:r>
              <a:rPr lang="en-US" sz="3200" dirty="0"/>
              <a:t> – Ensuring all voices are heard and integrated into decisions.</a:t>
            </a:r>
          </a:p>
          <a:p>
            <a:pPr marL="457200" indent="-457200">
              <a:buFont typeface="Arial" panose="020B0604020202020204" pitchFamily="34" charset="0"/>
              <a:buChar char="•"/>
            </a:pPr>
            <a:r>
              <a:rPr lang="en-US" sz="3200" b="1" dirty="0"/>
              <a:t>Accountability</a:t>
            </a:r>
            <a:r>
              <a:rPr lang="en-US" sz="3200" dirty="0"/>
              <a:t> – Holding one another responsible for agreed roles and outcomes.</a:t>
            </a:r>
          </a:p>
          <a:p>
            <a:pPr marL="457200" indent="-457200">
              <a:buFont typeface="Arial" panose="020B0604020202020204" pitchFamily="34" charset="0"/>
              <a:buChar char="•"/>
            </a:pPr>
            <a:r>
              <a:rPr lang="en-US" sz="3200" b="1" dirty="0"/>
              <a:t>Learning </a:t>
            </a:r>
            <a:r>
              <a:rPr lang="en-US" sz="3200" dirty="0"/>
              <a:t>– Embracing continuous improvement, reflection, and development.</a:t>
            </a:r>
          </a:p>
        </p:txBody>
      </p:sp>
      <p:pic>
        <p:nvPicPr>
          <p:cNvPr id="19" name="Image 0" descr="preencoded.png"/>
          <p:cNvPicPr>
            <a:picLocks noChangeAspect="1"/>
          </p:cNvPicPr>
          <p:nvPr/>
        </p:nvPicPr>
        <p:blipFill>
          <a:blip r:embed="rId3"/>
          <a:stretch>
            <a:fillRect/>
          </a:stretch>
        </p:blipFill>
        <p:spPr>
          <a:xfrm>
            <a:off x="10902653" y="0"/>
            <a:ext cx="3657600" cy="8229600"/>
          </a:xfrm>
          <a:prstGeom prst="rect">
            <a:avLst/>
          </a:prstGeom>
        </p:spPr>
      </p:pic>
      <p:pic>
        <p:nvPicPr>
          <p:cNvPr id="20" name="Picture 19"/>
          <p:cNvPicPr>
            <a:picLocks noChangeAspect="1"/>
          </p:cNvPicPr>
          <p:nvPr/>
        </p:nvPicPr>
        <p:blipFill rotWithShape="1">
          <a:blip r:embed="rId4">
            <a:biLevel thresh="50000"/>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21" name="Rectangle 20"/>
          <p:cNvSpPr/>
          <p:nvPr/>
        </p:nvSpPr>
        <p:spPr>
          <a:xfrm>
            <a:off x="1628601" y="566850"/>
            <a:ext cx="3199914" cy="400110"/>
          </a:xfrm>
          <a:prstGeom prst="rect">
            <a:avLst/>
          </a:prstGeom>
        </p:spPr>
        <p:txBody>
          <a:bodyPr wrap="none">
            <a:spAutoFit/>
          </a:bodyPr>
          <a:lstStyle/>
          <a:p>
            <a:r>
              <a:rPr lang="en-US" sz="1000" b="1" dirty="0">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latin typeface="Avenir LT Std 35 Light" panose="020B0402020203020204" pitchFamily="34" charset="0"/>
                <a:ea typeface="Montserrat Bold" pitchFamily="34" charset="-122"/>
              </a:rPr>
              <a:t>ENGLAND &amp; WALES</a:t>
            </a:r>
            <a:endParaRPr lang="en-US" sz="1000" dirty="0">
              <a:latin typeface="Avenir LT Std 35 Light" panose="020B0402020203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8"/>
            <a:ext cx="12344400" cy="8229600"/>
          </a:xfrm>
          <a:prstGeom prst="rect">
            <a:avLst/>
          </a:prstGeom>
        </p:spPr>
      </p:pic>
      <p:pic>
        <p:nvPicPr>
          <p:cNvPr id="16" name="Picture 15"/>
          <p:cNvPicPr>
            <a:picLocks noChangeAspect="1"/>
          </p:cNvPicPr>
          <p:nvPr/>
        </p:nvPicPr>
        <p:blipFill rotWithShape="1">
          <a:blip r:embed="rId4">
            <a:biLevel thresh="50000"/>
            <a:extLst>
              <a:ext uri="{28A0092B-C50C-407E-A947-70E740481C1C}">
                <a14:useLocalDpi xmlns:a14="http://schemas.microsoft.com/office/drawing/2010/main" val="0"/>
              </a:ext>
            </a:extLst>
          </a:blip>
          <a:srcRect l="18792" t="35457" r="18953" b="35948"/>
          <a:stretch/>
        </p:blipFill>
        <p:spPr>
          <a:xfrm>
            <a:off x="12489054" y="1457083"/>
            <a:ext cx="1626431" cy="747048"/>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5806" t="6234" r="19402" b="4186"/>
          <a:stretch/>
        </p:blipFill>
        <p:spPr>
          <a:xfrm>
            <a:off x="12500103" y="479804"/>
            <a:ext cx="682497" cy="667024"/>
          </a:xfrm>
          <a:prstGeom prst="rect">
            <a:avLst/>
          </a:prstGeom>
        </p:spPr>
      </p:pic>
      <p:sp>
        <p:nvSpPr>
          <p:cNvPr id="25" name="Rectangle 24"/>
          <p:cNvSpPr/>
          <p:nvPr/>
        </p:nvSpPr>
        <p:spPr>
          <a:xfrm>
            <a:off x="969962" y="7049575"/>
            <a:ext cx="4849404" cy="461665"/>
          </a:xfrm>
          <a:prstGeom prst="rect">
            <a:avLst/>
          </a:prstGeom>
        </p:spPr>
        <p:txBody>
          <a:bodyPr wrap="none">
            <a:spAutoFit/>
          </a:bodyPr>
          <a:lstStyle/>
          <a:p>
            <a:r>
              <a:rPr lang="en-US" sz="2000" b="1" dirty="0">
                <a:solidFill>
                  <a:schemeClr val="bg1"/>
                </a:solidFill>
                <a:latin typeface="Avenir LT Std 65 Medium" panose="020B0603020203020204" pitchFamily="34" charset="0"/>
                <a:ea typeface="Montserrat Bold" pitchFamily="34" charset="-122"/>
                <a:cs typeface="Montserrat Bold" pitchFamily="34" charset="-120"/>
              </a:rPr>
              <a:t>      </a:t>
            </a:r>
            <a:r>
              <a:rPr lang="en-US" sz="2400" b="1" dirty="0">
                <a:solidFill>
                  <a:schemeClr val="accent4">
                    <a:lumMod val="20000"/>
                    <a:lumOff val="80000"/>
                  </a:schemeClr>
                </a:solidFill>
                <a:latin typeface="Avenir LT Std 65 Medium" panose="020B0603020203020204" pitchFamily="34" charset="0"/>
                <a:ea typeface="Montserrat Bold" pitchFamily="34" charset="-122"/>
                <a:cs typeface="Montserrat Bold" pitchFamily="34" charset="-120"/>
              </a:rPr>
              <a:t>GHS 5,500       05567305535</a:t>
            </a:r>
            <a:endParaRPr lang="en-US" sz="2400" dirty="0">
              <a:solidFill>
                <a:schemeClr val="accent4">
                  <a:lumMod val="20000"/>
                  <a:lumOff val="80000"/>
                </a:schemeClr>
              </a:solidFill>
              <a:latin typeface="Avenir LT Std 65 Medium" panose="020B0603020203020204" pitchFamily="34" charset="0"/>
            </a:endParaRPr>
          </a:p>
        </p:txBody>
      </p:sp>
      <p:sp>
        <p:nvSpPr>
          <p:cNvPr id="26" name="Rectangle 25"/>
          <p:cNvSpPr/>
          <p:nvPr/>
        </p:nvSpPr>
        <p:spPr>
          <a:xfrm>
            <a:off x="2543807" y="2932476"/>
            <a:ext cx="1491114" cy="338554"/>
          </a:xfrm>
          <a:prstGeom prst="rect">
            <a:avLst/>
          </a:prstGeom>
        </p:spPr>
        <p:txBody>
          <a:bodyPr wrap="none">
            <a:spAutoFit/>
          </a:bodyPr>
          <a:lstStyle/>
          <a:p>
            <a:r>
              <a:rPr lang="en-US" sz="1600" b="1" dirty="0">
                <a:solidFill>
                  <a:schemeClr val="bg1"/>
                </a:solidFill>
                <a:latin typeface="Avenir LT Std 65 Medium" panose="020B0603020203020204" pitchFamily="34" charset="0"/>
                <a:ea typeface="Montserrat Bold" pitchFamily="34" charset="-122"/>
                <a:cs typeface="Montserrat Bold" pitchFamily="34" charset="-120"/>
              </a:rPr>
              <a:t>ENROLL FOR</a:t>
            </a:r>
            <a:endParaRPr lang="en-US" sz="1600" dirty="0">
              <a:solidFill>
                <a:schemeClr val="bg1"/>
              </a:solidFill>
              <a:latin typeface="Avenir LT Std 65 Medium" panose="020B0603020203020204" pitchFamily="34" charset="0"/>
            </a:endParaRPr>
          </a:p>
        </p:txBody>
      </p:sp>
      <p:cxnSp>
        <p:nvCxnSpPr>
          <p:cNvPr id="28" name="Straight Connector 27"/>
          <p:cNvCxnSpPr/>
          <p:nvPr/>
        </p:nvCxnSpPr>
        <p:spPr>
          <a:xfrm>
            <a:off x="863600" y="3101753"/>
            <a:ext cx="14859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4229100" y="3101753"/>
            <a:ext cx="14859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4065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5806" t="6234" r="19402" b="4186"/>
          <a:stretch/>
        </p:blipFill>
        <p:spPr>
          <a:xfrm>
            <a:off x="1035074" y="6740745"/>
            <a:ext cx="698302" cy="682471"/>
          </a:xfrm>
          <a:prstGeom prst="rect">
            <a:avLst/>
          </a:prstGeom>
        </p:spPr>
      </p:pic>
      <p:sp>
        <p:nvSpPr>
          <p:cNvPr id="15" name="Rectangle 14"/>
          <p:cNvSpPr/>
          <p:nvPr/>
        </p:nvSpPr>
        <p:spPr>
          <a:xfrm>
            <a:off x="1733376" y="6881925"/>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8792" t="35457" r="18953" b="35948"/>
          <a:stretch/>
        </p:blipFill>
        <p:spPr>
          <a:xfrm>
            <a:off x="5426075" y="6663771"/>
            <a:ext cx="1416049" cy="650416"/>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10144" b="35754"/>
          <a:stretch/>
        </p:blipFill>
        <p:spPr>
          <a:xfrm>
            <a:off x="-41276" y="874817"/>
            <a:ext cx="14630401" cy="3957679"/>
          </a:xfrm>
          <a:prstGeom prst="rect">
            <a:avLst/>
          </a:prstGeom>
        </p:spPr>
      </p:pic>
      <p:sp>
        <p:nvSpPr>
          <p:cNvPr id="19" name="Rectangle 18"/>
          <p:cNvSpPr/>
          <p:nvPr/>
        </p:nvSpPr>
        <p:spPr>
          <a:xfrm>
            <a:off x="10760099" y="6527982"/>
            <a:ext cx="2173993" cy="707886"/>
          </a:xfrm>
          <a:prstGeom prst="rect">
            <a:avLst/>
          </a:prstGeom>
        </p:spPr>
        <p:txBody>
          <a:bodyPr wrap="square">
            <a:spAutoFit/>
          </a:bodyPr>
          <a:lstStyle/>
          <a:p>
            <a:pPr>
              <a:lnSpc>
                <a:spcPts val="4800"/>
              </a:lnSpc>
            </a:pPr>
            <a:r>
              <a:rPr lang="en-US" sz="3200" b="1" dirty="0">
                <a:solidFill>
                  <a:srgbClr val="000000"/>
                </a:solidFill>
                <a:latin typeface="Avenir LT Std 65 Medium" panose="020B0603020203020204" pitchFamily="34" charset="0"/>
                <a:ea typeface="Montserrat Bold" pitchFamily="34" charset="-122"/>
              </a:rPr>
              <a:t>Thank you</a:t>
            </a:r>
            <a:endParaRPr lang="en-US" sz="3200" dirty="0">
              <a:latin typeface="Avenir LT Std 65 Medium" panose="020B0603020203020204" pitchFamily="34" charset="0"/>
            </a:endParaRPr>
          </a:p>
        </p:txBody>
      </p:sp>
      <p:sp>
        <p:nvSpPr>
          <p:cNvPr id="20" name="Text 0"/>
          <p:cNvSpPr/>
          <p:nvPr/>
        </p:nvSpPr>
        <p:spPr>
          <a:xfrm>
            <a:off x="6242074" y="1067302"/>
            <a:ext cx="9474003" cy="661778"/>
          </a:xfrm>
          <a:prstGeom prst="rect">
            <a:avLst/>
          </a:prstGeom>
          <a:noFill/>
          <a:ln/>
        </p:spPr>
        <p:txBody>
          <a:bodyPr wrap="square" lIns="0" tIns="0" rIns="0" bIns="0" rtlCol="0" anchor="t"/>
          <a:lstStyle/>
          <a:p>
            <a:pPr marL="0" indent="0" algn="l">
              <a:buNone/>
            </a:pPr>
            <a:r>
              <a:rPr lang="en-US" sz="2400" b="1" i="1" dirty="0">
                <a:solidFill>
                  <a:schemeClr val="bg1"/>
                </a:solidFill>
                <a:latin typeface="Montserrat Bold" pitchFamily="34" charset="0"/>
                <a:ea typeface="Montserrat Bold" pitchFamily="34" charset="-122"/>
                <a:cs typeface="Montserrat Bold" pitchFamily="34" charset="-120"/>
              </a:rPr>
              <a:t>Revisiting Challenges Faced by Diverse Boards:                                                                    5 Global Case Studies</a:t>
            </a:r>
            <a:endParaRPr lang="en-US" sz="2400" i="1" dirty="0">
              <a:solidFill>
                <a:schemeClr val="bg1"/>
              </a:solidFill>
            </a:endParaRPr>
          </a:p>
        </p:txBody>
      </p:sp>
      <p:sp>
        <p:nvSpPr>
          <p:cNvPr id="21" name="Rectangle 20"/>
          <p:cNvSpPr/>
          <p:nvPr/>
        </p:nvSpPr>
        <p:spPr>
          <a:xfrm>
            <a:off x="6134099" y="1562100"/>
            <a:ext cx="2318455" cy="624530"/>
          </a:xfrm>
          <a:prstGeom prst="rect">
            <a:avLst/>
          </a:prstGeom>
        </p:spPr>
        <p:txBody>
          <a:bodyPr wrap="none">
            <a:spAutoFit/>
          </a:bodyPr>
          <a:lstStyle/>
          <a:p>
            <a:pPr>
              <a:lnSpc>
                <a:spcPts val="4800"/>
              </a:lnSpc>
            </a:pPr>
            <a:r>
              <a:rPr lang="en-US" sz="2000" i="1" dirty="0">
                <a:solidFill>
                  <a:srgbClr val="000000"/>
                </a:solidFill>
                <a:latin typeface="Avenir LT Std 35 Light" panose="020B0402020203020204" pitchFamily="34" charset="0"/>
                <a:ea typeface="Montserrat Bold" pitchFamily="34" charset="-122"/>
              </a:rPr>
              <a:t>Board Governance</a:t>
            </a:r>
            <a:endParaRPr lang="en-US" sz="2000" i="1" dirty="0">
              <a:latin typeface="Avenir LT Std 35 Light" panose="020B0402020203020204" pitchFamily="34" charset="0"/>
            </a:endParaRPr>
          </a:p>
        </p:txBody>
      </p:sp>
      <p:sp>
        <p:nvSpPr>
          <p:cNvPr id="22" name="Rectangle 21"/>
          <p:cNvSpPr/>
          <p:nvPr/>
        </p:nvSpPr>
        <p:spPr>
          <a:xfrm>
            <a:off x="1035074" y="5749506"/>
            <a:ext cx="3706464" cy="707886"/>
          </a:xfrm>
          <a:prstGeom prst="rect">
            <a:avLst/>
          </a:prstGeom>
        </p:spPr>
        <p:txBody>
          <a:bodyPr wrap="none">
            <a:spAutoFit/>
          </a:bodyPr>
          <a:lstStyle/>
          <a:p>
            <a:pPr>
              <a:lnSpc>
                <a:spcPts val="4800"/>
              </a:lnSpc>
            </a:pPr>
            <a:r>
              <a:rPr lang="en-US"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a:t>
            </a:r>
            <a:endParaRPr lang="en-US" i="1" dirty="0">
              <a:latin typeface="Avenir LT Std 35 Light" panose="020B0402020203020204"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34092" y="6881924"/>
            <a:ext cx="299708" cy="200055"/>
          </a:xfrm>
          <a:prstGeom prst="rect">
            <a:avLst/>
          </a:prstGeom>
        </p:spPr>
      </p:pic>
    </p:spTree>
    <p:extLst>
      <p:ext uri="{BB962C8B-B14F-4D97-AF65-F5344CB8AC3E}">
        <p14:creationId xmlns:p14="http://schemas.microsoft.com/office/powerpoint/2010/main" val="2791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500" t="13121" r="2500" b="12589"/>
          <a:stretch/>
        </p:blipFill>
        <p:spPr>
          <a:xfrm>
            <a:off x="3454400" y="12700"/>
            <a:ext cx="11176000" cy="8302536"/>
          </a:xfrm>
          <a:prstGeom prst="rect">
            <a:avLst/>
          </a:prstGeom>
        </p:spPr>
      </p:pic>
      <p:sp>
        <p:nvSpPr>
          <p:cNvPr id="15" name="Text 0"/>
          <p:cNvSpPr/>
          <p:nvPr/>
        </p:nvSpPr>
        <p:spPr>
          <a:xfrm>
            <a:off x="3583743" y="5098930"/>
            <a:ext cx="5207000" cy="1058950"/>
          </a:xfrm>
          <a:prstGeom prst="rect">
            <a:avLst/>
          </a:prstGeom>
          <a:noFill/>
          <a:ln/>
        </p:spPr>
        <p:txBody>
          <a:bodyPr wrap="square" lIns="0" tIns="0" rIns="0" bIns="0" rtlCol="0" anchor="t"/>
          <a:lstStyle/>
          <a:p>
            <a:pPr marL="0" indent="0" algn="l">
              <a:buNone/>
            </a:pPr>
            <a:r>
              <a:rPr lang="en-US" sz="7000" b="1" i="1" dirty="0">
                <a:solidFill>
                  <a:schemeClr val="bg1"/>
                </a:solidFill>
                <a:latin typeface="Montserrat Bold" pitchFamily="34" charset="0"/>
                <a:ea typeface="Montserrat Bold" pitchFamily="34" charset="-122"/>
                <a:cs typeface="Montserrat Bold" pitchFamily="34" charset="-120"/>
              </a:rPr>
              <a:t>Diversity</a:t>
            </a:r>
            <a:endParaRPr lang="en-US" sz="7000" dirty="0">
              <a:solidFill>
                <a:schemeClr val="bg1"/>
              </a:solidFill>
            </a:endParaRPr>
          </a:p>
        </p:txBody>
      </p:sp>
      <p:sp>
        <p:nvSpPr>
          <p:cNvPr id="19" name="Rectangle 18"/>
          <p:cNvSpPr/>
          <p:nvPr/>
        </p:nvSpPr>
        <p:spPr>
          <a:xfrm>
            <a:off x="701406" y="5279237"/>
            <a:ext cx="2811924" cy="830997"/>
          </a:xfrm>
          <a:prstGeom prst="rect">
            <a:avLst/>
          </a:prstGeom>
        </p:spPr>
        <p:txBody>
          <a:bodyPr wrap="none">
            <a:spAutoFit/>
          </a:bodyPr>
          <a:lstStyle/>
          <a:p>
            <a:pPr algn="r">
              <a:lnSpc>
                <a:spcPct val="150000"/>
              </a:lnSpc>
            </a:pPr>
            <a:r>
              <a:rPr lang="en-US" sz="1600" b="1" i="1" dirty="0">
                <a:latin typeface="Avenir LT Std 35 Light" panose="020B0402020203020204" pitchFamily="34" charset="0"/>
                <a:ea typeface="Montserrat Bold" pitchFamily="34" charset="-122"/>
                <a:cs typeface="Montserrat Bold" pitchFamily="34" charset="-120"/>
              </a:rPr>
              <a:t>CONNECTING TO VALUES</a:t>
            </a:r>
          </a:p>
          <a:p>
            <a:pPr algn="r">
              <a:lnSpc>
                <a:spcPct val="150000"/>
              </a:lnSpc>
            </a:pPr>
            <a:r>
              <a:rPr lang="en-US" sz="1600" b="1" i="1" dirty="0">
                <a:latin typeface="Avenir LT Std 35 Light" panose="020B0402020203020204" pitchFamily="34" charset="0"/>
                <a:ea typeface="Montserrat Bold" pitchFamily="34" charset="-122"/>
                <a:cs typeface="Montserrat Bold" pitchFamily="34" charset="-120"/>
              </a:rPr>
              <a:t>PEACE IN DIVERSITY</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5806" t="6234" r="19402" b="4186"/>
          <a:stretch/>
        </p:blipFill>
        <p:spPr>
          <a:xfrm>
            <a:off x="231997" y="625725"/>
            <a:ext cx="698302" cy="682471"/>
          </a:xfrm>
          <a:prstGeom prst="rect">
            <a:avLst/>
          </a:prstGeom>
        </p:spPr>
      </p:pic>
      <p:sp>
        <p:nvSpPr>
          <p:cNvPr id="21" name="Rectangle 20"/>
          <p:cNvSpPr/>
          <p:nvPr/>
        </p:nvSpPr>
        <p:spPr>
          <a:xfrm>
            <a:off x="930299" y="766905"/>
            <a:ext cx="2524101" cy="553998"/>
          </a:xfrm>
          <a:prstGeom prst="rect">
            <a:avLst/>
          </a:prstGeom>
        </p:spPr>
        <p:txBody>
          <a:bodyPr wrap="squar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Tree>
    <p:extLst>
      <p:ext uri="{BB962C8B-B14F-4D97-AF65-F5344CB8AC3E}">
        <p14:creationId xmlns:p14="http://schemas.microsoft.com/office/powerpoint/2010/main" val="2135525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8" name="Rectangle 7"/>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pic>
        <p:nvPicPr>
          <p:cNvPr id="1026" name="Picture 2" descr="Department of State, Office of Intelligence Research, Intelligence Report 5775"/>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1661" t="5824" r="6251"/>
          <a:stretch/>
        </p:blipFill>
        <p:spPr bwMode="auto">
          <a:xfrm>
            <a:off x="9002356" y="325306"/>
            <a:ext cx="5310544" cy="7236548"/>
          </a:xfrm>
          <a:prstGeom prst="rect">
            <a:avLst/>
          </a:prstGeom>
          <a:noFill/>
          <a:extLst>
            <a:ext uri="{909E8E84-426E-40DD-AFC4-6F175D3DCCD1}">
              <a14:hiddenFill xmlns:a14="http://schemas.microsoft.com/office/drawing/2010/main">
                <a:solidFill>
                  <a:srgbClr val="FFFFFF"/>
                </a:solidFill>
              </a14:hiddenFill>
            </a:ext>
          </a:extLst>
        </p:spPr>
      </p:pic>
      <p:sp>
        <p:nvSpPr>
          <p:cNvPr id="25" name="Text 0"/>
          <p:cNvSpPr/>
          <p:nvPr/>
        </p:nvSpPr>
        <p:spPr>
          <a:xfrm>
            <a:off x="1072002" y="3415989"/>
            <a:ext cx="4908471" cy="613529"/>
          </a:xfrm>
          <a:prstGeom prst="rect">
            <a:avLst/>
          </a:prstGeom>
          <a:noFill/>
          <a:ln/>
        </p:spPr>
        <p:txBody>
          <a:bodyPr wrap="none" lIns="0" tIns="0" rIns="0" bIns="0" rtlCol="0" anchor="t"/>
          <a:lstStyle/>
          <a:p>
            <a:pPr marL="0" indent="0" algn="l">
              <a:lnSpc>
                <a:spcPts val="4800"/>
              </a:lnSpc>
              <a:buNone/>
            </a:pPr>
            <a:r>
              <a:rPr lang="en-US" sz="3850" b="1" dirty="0">
                <a:solidFill>
                  <a:srgbClr val="C00000"/>
                </a:solidFill>
                <a:latin typeface="Montserrat Bold" pitchFamily="34" charset="0"/>
                <a:ea typeface="Montserrat Bold" pitchFamily="34" charset="-122"/>
                <a:cs typeface="Montserrat Bold" pitchFamily="34" charset="-120"/>
              </a:rPr>
              <a:t>Intelligence.</a:t>
            </a:r>
          </a:p>
          <a:p>
            <a:pPr>
              <a:lnSpc>
                <a:spcPts val="4800"/>
              </a:lnSpc>
            </a:pPr>
            <a:r>
              <a:rPr lang="en-US" sz="1600" b="1" dirty="0">
                <a:latin typeface="Avenir LT Std 65 Medium" panose="020B0603020203020204" pitchFamily="34" charset="0"/>
                <a:ea typeface="Montserrat Bold" pitchFamily="34" charset="-122"/>
              </a:rPr>
              <a:t> “Restricted”  “Source Report” “Agents”</a:t>
            </a:r>
          </a:p>
          <a:p>
            <a:pPr>
              <a:lnSpc>
                <a:spcPts val="4800"/>
              </a:lnSpc>
            </a:pPr>
            <a:r>
              <a:rPr lang="en-US" sz="1600" b="1" dirty="0">
                <a:latin typeface="Avenir LT Std 65 Medium" panose="020B0603020203020204" pitchFamily="34" charset="0"/>
                <a:ea typeface="Montserrat Bold" pitchFamily="34" charset="-122"/>
              </a:rPr>
              <a:t>“Confidential”  “Office of the President” </a:t>
            </a:r>
            <a:r>
              <a:rPr lang="en-US" b="1" dirty="0">
                <a:latin typeface="Avenir LT Std 65 Medium" panose="020B0603020203020204" pitchFamily="34" charset="0"/>
                <a:ea typeface="Montserrat Bold" pitchFamily="34" charset="-122"/>
              </a:rPr>
              <a:t>“Threat Preparedness”</a:t>
            </a:r>
          </a:p>
          <a:p>
            <a:pPr>
              <a:lnSpc>
                <a:spcPts val="4800"/>
              </a:lnSpc>
            </a:pPr>
            <a:r>
              <a:rPr lang="en-US" sz="1600" b="1" dirty="0">
                <a:latin typeface="Avenir LT Std 65 Medium" panose="020B0603020203020204" pitchFamily="34" charset="0"/>
                <a:ea typeface="Montserrat Bold" pitchFamily="34" charset="-122"/>
              </a:rPr>
              <a:t>“Secret” “Early-Warning” “CARDING”</a:t>
            </a:r>
            <a:endParaRPr lang="en-US" sz="3600" dirty="0">
              <a:latin typeface="Avenir LT Std 65 Medium" panose="020B0603020203020204" pitchFamily="34" charset="0"/>
            </a:endParaRPr>
          </a:p>
          <a:p>
            <a:pPr marL="0" indent="0" algn="l">
              <a:lnSpc>
                <a:spcPts val="4800"/>
              </a:lnSpc>
              <a:buNone/>
            </a:pPr>
            <a:endParaRPr lang="en-US" sz="3600" dirty="0"/>
          </a:p>
          <a:p>
            <a:pPr marL="0" indent="0" algn="l">
              <a:lnSpc>
                <a:spcPts val="4800"/>
              </a:lnSpc>
              <a:buNone/>
            </a:pPr>
            <a:endParaRPr lang="en-US" dirty="0"/>
          </a:p>
        </p:txBody>
      </p:sp>
      <p:sp>
        <p:nvSpPr>
          <p:cNvPr id="27" name="Rectangle 26"/>
          <p:cNvSpPr/>
          <p:nvPr/>
        </p:nvSpPr>
        <p:spPr>
          <a:xfrm>
            <a:off x="4192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extLst>
      <p:ext uri="{BB962C8B-B14F-4D97-AF65-F5344CB8AC3E}">
        <p14:creationId xmlns:p14="http://schemas.microsoft.com/office/powerpoint/2010/main" val="11576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863797" y="4879221"/>
            <a:ext cx="6195763" cy="1295876"/>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This presentation examines how diverse governance bodies navigate complex challenges across different contexts. Through five distinct case studies, we explore how value differences, power dynamics, and institutional structures impact board effectiveness, </a:t>
            </a:r>
            <a:r>
              <a:rPr lang="en-US" sz="1700" dirty="0" err="1">
                <a:solidFill>
                  <a:srgbClr val="3D3838"/>
                </a:solidFill>
                <a:latin typeface="Source Sans Pro" pitchFamily="34" charset="0"/>
                <a:ea typeface="Source Sans Pro" pitchFamily="34" charset="-122"/>
                <a:cs typeface="Source Sans Pro" pitchFamily="34" charset="-120"/>
              </a:rPr>
              <a:t>funtion</a:t>
            </a:r>
            <a:r>
              <a:rPr lang="en-US" sz="1700" dirty="0">
                <a:solidFill>
                  <a:srgbClr val="3D3838"/>
                </a:solidFill>
                <a:latin typeface="Source Sans Pro" pitchFamily="34" charset="0"/>
                <a:ea typeface="Source Sans Pro" pitchFamily="34" charset="-122"/>
                <a:cs typeface="Source Sans Pro" pitchFamily="34" charset="-120"/>
              </a:rPr>
              <a:t> and decision-making processes.</a:t>
            </a:r>
            <a:endParaRPr lang="en-US" sz="17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8" name="Rectangle 7"/>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85282"/>
            <a:ext cx="5486400" cy="8229600"/>
          </a:xfrm>
          <a:prstGeom prst="rect">
            <a:avLst/>
          </a:prstGeom>
        </p:spPr>
      </p:pic>
      <p:sp>
        <p:nvSpPr>
          <p:cNvPr id="10" name="Text 0"/>
          <p:cNvSpPr/>
          <p:nvPr/>
        </p:nvSpPr>
        <p:spPr>
          <a:xfrm>
            <a:off x="930299" y="4029518"/>
            <a:ext cx="4908471" cy="613529"/>
          </a:xfrm>
          <a:prstGeom prst="rect">
            <a:avLst/>
          </a:prstGeom>
          <a:noFill/>
          <a:ln/>
        </p:spPr>
        <p:txBody>
          <a:bodyPr wrap="none" lIns="0" tIns="0" rIns="0" bIns="0" rtlCol="0" anchor="t"/>
          <a:lstStyle/>
          <a:p>
            <a:pPr>
              <a:lnSpc>
                <a:spcPts val="4800"/>
              </a:lnSpc>
            </a:pPr>
            <a:r>
              <a:rPr lang="en-US" sz="3850" b="1" dirty="0">
                <a:solidFill>
                  <a:srgbClr val="C00000"/>
                </a:solidFill>
                <a:latin typeface="Montserrat Bold" pitchFamily="34" charset="0"/>
                <a:ea typeface="Montserrat Bold" pitchFamily="34" charset="-122"/>
                <a:cs typeface="Montserrat Bold" pitchFamily="34" charset="-120"/>
              </a:rPr>
              <a:t>Dysfunction.</a:t>
            </a:r>
            <a:endParaRPr lang="en-US" sz="3850" dirty="0">
              <a:solidFill>
                <a:srgbClr val="C00000"/>
              </a:solidFill>
            </a:endParaRPr>
          </a:p>
        </p:txBody>
      </p:sp>
      <p:sp>
        <p:nvSpPr>
          <p:cNvPr id="11" name="Rectangle 10"/>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extLst>
      <p:ext uri="{BB962C8B-B14F-4D97-AF65-F5344CB8AC3E}">
        <p14:creationId xmlns:p14="http://schemas.microsoft.com/office/powerpoint/2010/main" val="114053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63798" y="2732008"/>
            <a:ext cx="4908471" cy="613529"/>
          </a:xfrm>
          <a:prstGeom prst="rect">
            <a:avLst/>
          </a:prstGeom>
          <a:noFill/>
          <a:ln/>
        </p:spPr>
        <p:txBody>
          <a:bodyPr wrap="none" lIns="0" tIns="0" rIns="0" bIns="0" rtlCol="0" anchor="t"/>
          <a:lstStyle/>
          <a:p>
            <a:pPr marL="0" indent="0" algn="l">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Agenda</a:t>
            </a:r>
            <a:endParaRPr lang="en-US" sz="3850" dirty="0"/>
          </a:p>
        </p:txBody>
      </p:sp>
      <p:sp>
        <p:nvSpPr>
          <p:cNvPr id="3" name="Shape 1"/>
          <p:cNvSpPr/>
          <p:nvPr/>
        </p:nvSpPr>
        <p:spPr>
          <a:xfrm>
            <a:off x="863798" y="3777377"/>
            <a:ext cx="485894" cy="485894"/>
          </a:xfrm>
          <a:prstGeom prst="roundRect">
            <a:avLst>
              <a:gd name="adj" fmla="val 6667"/>
            </a:avLst>
          </a:prstGeom>
          <a:solidFill>
            <a:srgbClr val="F2EEEE"/>
          </a:solidFill>
          <a:ln/>
        </p:spPr>
      </p:sp>
      <p:sp>
        <p:nvSpPr>
          <p:cNvPr id="4" name="Text 2"/>
          <p:cNvSpPr/>
          <p:nvPr/>
        </p:nvSpPr>
        <p:spPr>
          <a:xfrm>
            <a:off x="959465" y="3836194"/>
            <a:ext cx="294442" cy="368141"/>
          </a:xfrm>
          <a:prstGeom prst="rect">
            <a:avLst/>
          </a:prstGeom>
          <a:noFill/>
          <a:ln/>
        </p:spPr>
        <p:txBody>
          <a:bodyPr wrap="none" lIns="0" tIns="0" rIns="0" bIns="0" rtlCol="0" anchor="t"/>
          <a:lstStyle/>
          <a:p>
            <a:pPr marL="0" indent="0" algn="ctr">
              <a:lnSpc>
                <a:spcPts val="2300"/>
              </a:lnSpc>
              <a:buNone/>
            </a:pPr>
            <a:r>
              <a:rPr lang="en-US" sz="2300" b="1" dirty="0">
                <a:solidFill>
                  <a:srgbClr val="3D3838"/>
                </a:solidFill>
                <a:latin typeface="Montserrat Bold" pitchFamily="34" charset="0"/>
                <a:ea typeface="Montserrat Bold" pitchFamily="34" charset="-122"/>
                <a:cs typeface="Montserrat Bold" pitchFamily="34" charset="-120"/>
              </a:rPr>
              <a:t>1</a:t>
            </a:r>
            <a:endParaRPr lang="en-US" sz="2300" dirty="0"/>
          </a:p>
        </p:txBody>
      </p:sp>
      <p:sp>
        <p:nvSpPr>
          <p:cNvPr id="5" name="Text 3"/>
          <p:cNvSpPr/>
          <p:nvPr/>
        </p:nvSpPr>
        <p:spPr>
          <a:xfrm>
            <a:off x="1565553" y="3851553"/>
            <a:ext cx="5614630" cy="613410"/>
          </a:xfrm>
          <a:prstGeom prst="rect">
            <a:avLst/>
          </a:prstGeom>
          <a:noFill/>
          <a:ln/>
        </p:spPr>
        <p:txBody>
          <a:bodyPr wrap="squar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Overview of Diversity Challenges in Governance</a:t>
            </a:r>
            <a:endParaRPr lang="en-US" sz="1900" dirty="0"/>
          </a:p>
        </p:txBody>
      </p:sp>
      <p:sp>
        <p:nvSpPr>
          <p:cNvPr id="6" name="Text 4"/>
          <p:cNvSpPr/>
          <p:nvPr/>
        </p:nvSpPr>
        <p:spPr>
          <a:xfrm>
            <a:off x="1565553" y="4594503"/>
            <a:ext cx="5614630" cy="647938"/>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Understanding the nuanced challenges that emerge when diverse perspectives converge in decision-making bodies</a:t>
            </a:r>
            <a:endParaRPr lang="en-US" sz="1700" dirty="0"/>
          </a:p>
        </p:txBody>
      </p:sp>
      <p:sp>
        <p:nvSpPr>
          <p:cNvPr id="7" name="Shape 5"/>
          <p:cNvSpPr/>
          <p:nvPr/>
        </p:nvSpPr>
        <p:spPr>
          <a:xfrm>
            <a:off x="7450098" y="3777377"/>
            <a:ext cx="485894" cy="485894"/>
          </a:xfrm>
          <a:prstGeom prst="roundRect">
            <a:avLst>
              <a:gd name="adj" fmla="val 6667"/>
            </a:avLst>
          </a:prstGeom>
          <a:solidFill>
            <a:srgbClr val="F2EEEE"/>
          </a:solidFill>
          <a:ln/>
        </p:spPr>
      </p:sp>
      <p:sp>
        <p:nvSpPr>
          <p:cNvPr id="8" name="Text 6"/>
          <p:cNvSpPr/>
          <p:nvPr/>
        </p:nvSpPr>
        <p:spPr>
          <a:xfrm>
            <a:off x="7545765" y="3836194"/>
            <a:ext cx="294442" cy="368141"/>
          </a:xfrm>
          <a:prstGeom prst="rect">
            <a:avLst/>
          </a:prstGeom>
          <a:noFill/>
          <a:ln/>
        </p:spPr>
        <p:txBody>
          <a:bodyPr wrap="none" lIns="0" tIns="0" rIns="0" bIns="0" rtlCol="0" anchor="t"/>
          <a:lstStyle/>
          <a:p>
            <a:pPr marL="0" indent="0" algn="ctr">
              <a:lnSpc>
                <a:spcPts val="2300"/>
              </a:lnSpc>
              <a:buNone/>
            </a:pPr>
            <a:r>
              <a:rPr lang="en-US" sz="2300" b="1" dirty="0">
                <a:solidFill>
                  <a:srgbClr val="3D3838"/>
                </a:solidFill>
                <a:latin typeface="Montserrat Bold" pitchFamily="34" charset="0"/>
                <a:ea typeface="Montserrat Bold" pitchFamily="34" charset="-122"/>
                <a:cs typeface="Montserrat Bold" pitchFamily="34" charset="-120"/>
              </a:rPr>
              <a:t>2</a:t>
            </a:r>
            <a:endParaRPr lang="en-US" sz="2300" dirty="0"/>
          </a:p>
        </p:txBody>
      </p:sp>
      <p:sp>
        <p:nvSpPr>
          <p:cNvPr id="9" name="Text 7"/>
          <p:cNvSpPr/>
          <p:nvPr/>
        </p:nvSpPr>
        <p:spPr>
          <a:xfrm>
            <a:off x="8151852" y="3851553"/>
            <a:ext cx="3125510"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Five Global Case Studies</a:t>
            </a:r>
            <a:endParaRPr lang="en-US" sz="1900" dirty="0"/>
          </a:p>
        </p:txBody>
      </p:sp>
      <p:sp>
        <p:nvSpPr>
          <p:cNvPr id="10" name="Text 8"/>
          <p:cNvSpPr/>
          <p:nvPr/>
        </p:nvSpPr>
        <p:spPr>
          <a:xfrm>
            <a:off x="8151852" y="4287798"/>
            <a:ext cx="5614749" cy="1295876"/>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Examining the United Nations Security Council, Iraq's Governing Council, South Sudan's Transitional Government, Kenya's Electoral Commission, and Afghanistan's Peace Negotiation Team</a:t>
            </a:r>
            <a:endParaRPr lang="en-US" sz="1700" dirty="0"/>
          </a:p>
        </p:txBody>
      </p:sp>
      <p:sp>
        <p:nvSpPr>
          <p:cNvPr id="11" name="Shape 9"/>
          <p:cNvSpPr/>
          <p:nvPr/>
        </p:nvSpPr>
        <p:spPr>
          <a:xfrm>
            <a:off x="863798" y="6015514"/>
            <a:ext cx="485894" cy="485894"/>
          </a:xfrm>
          <a:prstGeom prst="roundRect">
            <a:avLst>
              <a:gd name="adj" fmla="val 6667"/>
            </a:avLst>
          </a:prstGeom>
          <a:solidFill>
            <a:srgbClr val="F2EEEE"/>
          </a:solidFill>
          <a:ln/>
        </p:spPr>
      </p:sp>
      <p:sp>
        <p:nvSpPr>
          <p:cNvPr id="12" name="Text 10"/>
          <p:cNvSpPr/>
          <p:nvPr/>
        </p:nvSpPr>
        <p:spPr>
          <a:xfrm>
            <a:off x="959465" y="6074331"/>
            <a:ext cx="294442" cy="368141"/>
          </a:xfrm>
          <a:prstGeom prst="rect">
            <a:avLst/>
          </a:prstGeom>
          <a:noFill/>
          <a:ln/>
        </p:spPr>
        <p:txBody>
          <a:bodyPr wrap="none" lIns="0" tIns="0" rIns="0" bIns="0" rtlCol="0" anchor="t"/>
          <a:lstStyle/>
          <a:p>
            <a:pPr marL="0" indent="0" algn="ctr">
              <a:lnSpc>
                <a:spcPts val="2300"/>
              </a:lnSpc>
              <a:buNone/>
            </a:pPr>
            <a:r>
              <a:rPr lang="en-US" sz="2300" b="1" dirty="0">
                <a:solidFill>
                  <a:srgbClr val="3D3838"/>
                </a:solidFill>
                <a:latin typeface="Montserrat Bold" pitchFamily="34" charset="0"/>
                <a:ea typeface="Montserrat Bold" pitchFamily="34" charset="-122"/>
                <a:cs typeface="Montserrat Bold" pitchFamily="34" charset="-120"/>
              </a:rPr>
              <a:t>3</a:t>
            </a:r>
            <a:endParaRPr lang="en-US" sz="2300" dirty="0"/>
          </a:p>
        </p:txBody>
      </p:sp>
      <p:sp>
        <p:nvSpPr>
          <p:cNvPr id="13" name="Text 11"/>
          <p:cNvSpPr/>
          <p:nvPr/>
        </p:nvSpPr>
        <p:spPr>
          <a:xfrm>
            <a:off x="1565553" y="6089690"/>
            <a:ext cx="2765941"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Comparative Analysis</a:t>
            </a:r>
            <a:endParaRPr lang="en-US" sz="1900" dirty="0"/>
          </a:p>
        </p:txBody>
      </p:sp>
      <p:sp>
        <p:nvSpPr>
          <p:cNvPr id="14" name="Text 12"/>
          <p:cNvSpPr/>
          <p:nvPr/>
        </p:nvSpPr>
        <p:spPr>
          <a:xfrm>
            <a:off x="1565553" y="6525935"/>
            <a:ext cx="5614630" cy="647938"/>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Identifying patterns of challenges across different contexts and governance structures</a:t>
            </a:r>
            <a:endParaRPr lang="en-US" sz="1700" dirty="0"/>
          </a:p>
        </p:txBody>
      </p:sp>
      <p:sp>
        <p:nvSpPr>
          <p:cNvPr id="15" name="Shape 13"/>
          <p:cNvSpPr/>
          <p:nvPr/>
        </p:nvSpPr>
        <p:spPr>
          <a:xfrm>
            <a:off x="7450098" y="6015514"/>
            <a:ext cx="485894" cy="485894"/>
          </a:xfrm>
          <a:prstGeom prst="roundRect">
            <a:avLst>
              <a:gd name="adj" fmla="val 6667"/>
            </a:avLst>
          </a:prstGeom>
          <a:solidFill>
            <a:srgbClr val="F2EEEE"/>
          </a:solidFill>
          <a:ln/>
        </p:spPr>
      </p:sp>
      <p:sp>
        <p:nvSpPr>
          <p:cNvPr id="16" name="Text 14"/>
          <p:cNvSpPr/>
          <p:nvPr/>
        </p:nvSpPr>
        <p:spPr>
          <a:xfrm>
            <a:off x="7545765" y="6074331"/>
            <a:ext cx="294442" cy="368141"/>
          </a:xfrm>
          <a:prstGeom prst="rect">
            <a:avLst/>
          </a:prstGeom>
          <a:noFill/>
          <a:ln/>
        </p:spPr>
        <p:txBody>
          <a:bodyPr wrap="none" lIns="0" tIns="0" rIns="0" bIns="0" rtlCol="0" anchor="t"/>
          <a:lstStyle/>
          <a:p>
            <a:pPr marL="0" indent="0" algn="ctr">
              <a:lnSpc>
                <a:spcPts val="2300"/>
              </a:lnSpc>
              <a:buNone/>
            </a:pPr>
            <a:r>
              <a:rPr lang="en-US" sz="2300" b="1" dirty="0">
                <a:solidFill>
                  <a:srgbClr val="3D3838"/>
                </a:solidFill>
                <a:latin typeface="Montserrat Bold" pitchFamily="34" charset="0"/>
                <a:ea typeface="Montserrat Bold" pitchFamily="34" charset="-122"/>
                <a:cs typeface="Montserrat Bold" pitchFamily="34" charset="-120"/>
              </a:rPr>
              <a:t>4</a:t>
            </a:r>
            <a:endParaRPr lang="en-US" sz="2300" dirty="0"/>
          </a:p>
        </p:txBody>
      </p:sp>
      <p:sp>
        <p:nvSpPr>
          <p:cNvPr id="17" name="Text 15"/>
          <p:cNvSpPr/>
          <p:nvPr/>
        </p:nvSpPr>
        <p:spPr>
          <a:xfrm>
            <a:off x="8151852" y="6089690"/>
            <a:ext cx="5018723"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Key Takeaways and Recommendations</a:t>
            </a:r>
            <a:endParaRPr lang="en-US" sz="1900" dirty="0"/>
          </a:p>
        </p:txBody>
      </p:sp>
      <p:sp>
        <p:nvSpPr>
          <p:cNvPr id="18" name="Text 16"/>
          <p:cNvSpPr/>
          <p:nvPr/>
        </p:nvSpPr>
        <p:spPr>
          <a:xfrm>
            <a:off x="8151852" y="6525935"/>
            <a:ext cx="5614749" cy="647938"/>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Actionable insights for policymakers and organizational leaders navigating diversity in governance</a:t>
            </a:r>
            <a:endParaRPr lang="en-US" sz="1700" dirty="0"/>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21" name="Rectangle 20"/>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22" name="Rectangle 21"/>
          <p:cNvSpPr/>
          <p:nvPr/>
        </p:nvSpPr>
        <p:spPr>
          <a:xfrm>
            <a:off x="930299" y="7095181"/>
            <a:ext cx="2576346" cy="592791"/>
          </a:xfrm>
          <a:prstGeom prst="rect">
            <a:avLst/>
          </a:prstGeom>
        </p:spPr>
        <p:txBody>
          <a:bodyPr wrap="none">
            <a:spAutoFit/>
          </a:bodyPr>
          <a:lstStyle/>
          <a:p>
            <a:pPr>
              <a:lnSpc>
                <a:spcPts val="4800"/>
              </a:lnSpc>
            </a:pPr>
            <a:r>
              <a:rPr lang="en-US" sz="1100" i="1" dirty="0">
                <a:solidFill>
                  <a:srgbClr val="000000"/>
                </a:solidFill>
                <a:latin typeface="Avenir LT Std 35 Light" panose="020B0402020203020204" pitchFamily="34" charset="0"/>
                <a:ea typeface="Montserrat Bold" pitchFamily="34" charset="-122"/>
              </a:rPr>
              <a:t>Presentation to NPC Governing Board</a:t>
            </a:r>
            <a:endParaRPr lang="en-US" sz="1100" i="1" dirty="0">
              <a:latin typeface="Avenir LT Std 35 Light" panose="020B0402020203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31388" y="2072283"/>
            <a:ext cx="7382470" cy="448389"/>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Montserrat Bold" pitchFamily="34" charset="0"/>
                <a:ea typeface="Montserrat Bold" pitchFamily="34" charset="-122"/>
                <a:cs typeface="Montserrat Bold" pitchFamily="34" charset="-120"/>
              </a:rPr>
              <a:t>United Nations Security Council (UNSC)</a:t>
            </a:r>
            <a:endParaRPr lang="en-US" sz="2800" dirty="0"/>
          </a:p>
        </p:txBody>
      </p:sp>
      <p:sp>
        <p:nvSpPr>
          <p:cNvPr id="3" name="Text 1"/>
          <p:cNvSpPr/>
          <p:nvPr/>
        </p:nvSpPr>
        <p:spPr>
          <a:xfrm>
            <a:off x="631388" y="2915126"/>
            <a:ext cx="1793677" cy="224195"/>
          </a:xfrm>
          <a:prstGeom prst="rect">
            <a:avLst/>
          </a:prstGeom>
          <a:noFill/>
          <a:ln/>
        </p:spPr>
        <p:txBody>
          <a:bodyPr wrap="none" lIns="0" tIns="0" rIns="0" bIns="0" rtlCol="0" anchor="t"/>
          <a:lstStyle/>
          <a:p>
            <a:pPr marL="0" indent="0" algn="l">
              <a:lnSpc>
                <a:spcPts val="1750"/>
              </a:lnSpc>
              <a:buNone/>
            </a:pPr>
            <a:r>
              <a:rPr lang="en-US" sz="1400" b="1" dirty="0">
                <a:solidFill>
                  <a:srgbClr val="000000"/>
                </a:solidFill>
                <a:latin typeface="Montserrat Bold" pitchFamily="34" charset="0"/>
                <a:ea typeface="Montserrat Bold" pitchFamily="34" charset="-122"/>
                <a:cs typeface="Montserrat Bold" pitchFamily="34" charset="-120"/>
              </a:rPr>
              <a:t>Nature of Diversity</a:t>
            </a:r>
            <a:endParaRPr lang="en-US" sz="1400" dirty="0"/>
          </a:p>
        </p:txBody>
      </p:sp>
      <p:sp>
        <p:nvSpPr>
          <p:cNvPr id="4" name="Text 2"/>
          <p:cNvSpPr/>
          <p:nvPr/>
        </p:nvSpPr>
        <p:spPr>
          <a:xfrm>
            <a:off x="631388" y="3297079"/>
            <a:ext cx="6491288" cy="710446"/>
          </a:xfrm>
          <a:prstGeom prst="rect">
            <a:avLst/>
          </a:prstGeom>
          <a:noFill/>
          <a:ln/>
        </p:spPr>
        <p:txBody>
          <a:bodyPr wrap="square" lIns="0" tIns="0" rIns="0" bIns="0" rtlCol="0" anchor="t"/>
          <a:lstStyle/>
          <a:p>
            <a:pPr marL="0" indent="0" algn="l">
              <a:lnSpc>
                <a:spcPts val="1850"/>
              </a:lnSpc>
              <a:buNone/>
            </a:pPr>
            <a:r>
              <a:rPr lang="en-US" sz="1200" dirty="0">
                <a:solidFill>
                  <a:srgbClr val="3D3838"/>
                </a:solidFill>
                <a:latin typeface="Source Sans Pro" pitchFamily="34" charset="0"/>
                <a:ea typeface="Source Sans Pro" pitchFamily="34" charset="-122"/>
                <a:cs typeface="Source Sans Pro" pitchFamily="34" charset="-120"/>
              </a:rPr>
              <a:t>The UNSC represents perhaps the most diverse high-stakes governance body globally, comprising permanent members from vastly different political systems—from liberal democracies to authoritarian regimes—with fundamentally different values, interests, and worldviews.</a:t>
            </a:r>
            <a:endParaRPr lang="en-US" sz="1200" dirty="0"/>
          </a:p>
        </p:txBody>
      </p:sp>
      <p:sp>
        <p:nvSpPr>
          <p:cNvPr id="5" name="Text 3"/>
          <p:cNvSpPr/>
          <p:nvPr/>
        </p:nvSpPr>
        <p:spPr>
          <a:xfrm>
            <a:off x="631388" y="4698683"/>
            <a:ext cx="1793677" cy="224195"/>
          </a:xfrm>
          <a:prstGeom prst="rect">
            <a:avLst/>
          </a:prstGeom>
          <a:noFill/>
          <a:ln/>
        </p:spPr>
        <p:txBody>
          <a:bodyPr wrap="none" lIns="0" tIns="0" rIns="0" bIns="0" rtlCol="0" anchor="t"/>
          <a:lstStyle/>
          <a:p>
            <a:pPr marL="0" indent="0" algn="l">
              <a:lnSpc>
                <a:spcPts val="1750"/>
              </a:lnSpc>
              <a:buNone/>
            </a:pPr>
            <a:r>
              <a:rPr lang="en-US" sz="1400" b="1" dirty="0">
                <a:solidFill>
                  <a:srgbClr val="000000"/>
                </a:solidFill>
                <a:latin typeface="Montserrat Bold" pitchFamily="34" charset="0"/>
                <a:ea typeface="Montserrat Bold" pitchFamily="34" charset="-122"/>
                <a:cs typeface="Montserrat Bold" pitchFamily="34" charset="-120"/>
              </a:rPr>
              <a:t>Key Challenges</a:t>
            </a:r>
            <a:endParaRPr lang="en-US" sz="1400" dirty="0"/>
          </a:p>
        </p:txBody>
      </p:sp>
      <p:sp>
        <p:nvSpPr>
          <p:cNvPr id="6" name="Text 4"/>
          <p:cNvSpPr/>
          <p:nvPr/>
        </p:nvSpPr>
        <p:spPr>
          <a:xfrm>
            <a:off x="631388" y="5080635"/>
            <a:ext cx="6491288" cy="236815"/>
          </a:xfrm>
          <a:prstGeom prst="rect">
            <a:avLst/>
          </a:prstGeom>
          <a:noFill/>
          <a:ln/>
        </p:spPr>
        <p:txBody>
          <a:bodyPr wrap="none" lIns="0" tIns="0" rIns="0" bIns="0" rtlCol="0" anchor="t"/>
          <a:lstStyle/>
          <a:p>
            <a:pPr marL="342900" indent="-342900" algn="l">
              <a:lnSpc>
                <a:spcPts val="1850"/>
              </a:lnSpc>
              <a:buSzPct val="100000"/>
              <a:buChar char="•"/>
            </a:pPr>
            <a:r>
              <a:rPr lang="en-US" sz="1200" dirty="0">
                <a:solidFill>
                  <a:srgbClr val="3D3838"/>
                </a:solidFill>
                <a:latin typeface="Source Sans Pro" pitchFamily="34" charset="0"/>
                <a:ea typeface="Source Sans Pro" pitchFamily="34" charset="-122"/>
                <a:cs typeface="Source Sans Pro" pitchFamily="34" charset="-120"/>
              </a:rPr>
              <a:t>Paralysis through veto power when deep value differences emerge</a:t>
            </a:r>
            <a:endParaRPr lang="en-US" sz="1200" dirty="0"/>
          </a:p>
        </p:txBody>
      </p:sp>
      <p:sp>
        <p:nvSpPr>
          <p:cNvPr id="7" name="Text 5"/>
          <p:cNvSpPr/>
          <p:nvPr/>
        </p:nvSpPr>
        <p:spPr>
          <a:xfrm>
            <a:off x="631388" y="5372695"/>
            <a:ext cx="6491288" cy="236815"/>
          </a:xfrm>
          <a:prstGeom prst="rect">
            <a:avLst/>
          </a:prstGeom>
          <a:noFill/>
          <a:ln/>
        </p:spPr>
        <p:txBody>
          <a:bodyPr wrap="none" lIns="0" tIns="0" rIns="0" bIns="0" rtlCol="0" anchor="t"/>
          <a:lstStyle/>
          <a:p>
            <a:pPr marL="342900" indent="-342900" algn="l">
              <a:lnSpc>
                <a:spcPts val="1850"/>
              </a:lnSpc>
              <a:buSzPct val="100000"/>
              <a:buChar char="•"/>
            </a:pPr>
            <a:r>
              <a:rPr lang="en-US" sz="1200" dirty="0">
                <a:solidFill>
                  <a:srgbClr val="3D3838"/>
                </a:solidFill>
                <a:latin typeface="Source Sans Pro" pitchFamily="34" charset="0"/>
                <a:ea typeface="Source Sans Pro" pitchFamily="34" charset="-122"/>
                <a:cs typeface="Source Sans Pro" pitchFamily="34" charset="-120"/>
              </a:rPr>
              <a:t>National interests consistently prioritized over global consensus</a:t>
            </a:r>
            <a:endParaRPr lang="en-US" sz="1200" dirty="0"/>
          </a:p>
        </p:txBody>
      </p:sp>
      <p:sp>
        <p:nvSpPr>
          <p:cNvPr id="8" name="Text 6"/>
          <p:cNvSpPr/>
          <p:nvPr/>
        </p:nvSpPr>
        <p:spPr>
          <a:xfrm>
            <a:off x="631388" y="5664756"/>
            <a:ext cx="6491288" cy="236815"/>
          </a:xfrm>
          <a:prstGeom prst="rect">
            <a:avLst/>
          </a:prstGeom>
          <a:noFill/>
          <a:ln/>
        </p:spPr>
        <p:txBody>
          <a:bodyPr wrap="none" lIns="0" tIns="0" rIns="0" bIns="0" rtlCol="0" anchor="t"/>
          <a:lstStyle/>
          <a:p>
            <a:pPr marL="342900" indent="-342900" algn="l">
              <a:lnSpc>
                <a:spcPts val="1850"/>
              </a:lnSpc>
              <a:buSzPct val="100000"/>
              <a:buChar char="•"/>
            </a:pPr>
            <a:r>
              <a:rPr lang="en-US" sz="1200" dirty="0">
                <a:solidFill>
                  <a:srgbClr val="3D3838"/>
                </a:solidFill>
                <a:latin typeface="Source Sans Pro" pitchFamily="34" charset="0"/>
                <a:ea typeface="Source Sans Pro" pitchFamily="34" charset="-122"/>
                <a:cs typeface="Source Sans Pro" pitchFamily="34" charset="-120"/>
              </a:rPr>
              <a:t>Persistent trust deficit stemming from historical ideological suspicions</a:t>
            </a:r>
            <a:endParaRPr lang="en-US" sz="1200" dirty="0"/>
          </a:p>
        </p:txBody>
      </p:sp>
      <p:pic>
        <p:nvPicPr>
          <p:cNvPr id="9" name="Image 0" descr="preencoded.png"/>
          <p:cNvPicPr>
            <a:picLocks noChangeAspect="1"/>
          </p:cNvPicPr>
          <p:nvPr/>
        </p:nvPicPr>
        <p:blipFill>
          <a:blip r:embed="rId3"/>
          <a:stretch>
            <a:fillRect/>
          </a:stretch>
        </p:blipFill>
        <p:spPr>
          <a:xfrm>
            <a:off x="7515344" y="315516"/>
            <a:ext cx="6491288" cy="6491288"/>
          </a:xfrm>
          <a:prstGeom prst="rect">
            <a:avLst/>
          </a:prstGeom>
        </p:spPr>
      </p:pic>
      <p:sp>
        <p:nvSpPr>
          <p:cNvPr id="10" name="Text 7"/>
          <p:cNvSpPr/>
          <p:nvPr/>
        </p:nvSpPr>
        <p:spPr>
          <a:xfrm>
            <a:off x="7515344" y="6984325"/>
            <a:ext cx="6491288" cy="378857"/>
          </a:xfrm>
          <a:prstGeom prst="rect">
            <a:avLst/>
          </a:prstGeom>
          <a:noFill/>
          <a:ln/>
        </p:spPr>
        <p:txBody>
          <a:bodyPr wrap="square" lIns="0" tIns="0" rIns="0" bIns="0" rtlCol="0" anchor="t"/>
          <a:lstStyle/>
          <a:p>
            <a:pPr marL="0" indent="0" algn="l">
              <a:lnSpc>
                <a:spcPts val="1450"/>
              </a:lnSpc>
              <a:buNone/>
            </a:pPr>
            <a:r>
              <a:rPr lang="en-US" sz="950" dirty="0">
                <a:solidFill>
                  <a:srgbClr val="3D3838"/>
                </a:solidFill>
                <a:latin typeface="Source Sans Pro" pitchFamily="34" charset="0"/>
                <a:ea typeface="Source Sans Pro" pitchFamily="34" charset="-122"/>
                <a:cs typeface="Source Sans Pro" pitchFamily="34" charset="-120"/>
              </a:rPr>
              <a:t>The Security Council's structural diversity often leads to procedural deadlocks, particularly on humanitarian intervention and climate security issues.</a:t>
            </a:r>
            <a:endParaRPr lang="en-US" sz="950" dirty="0"/>
          </a:p>
        </p:txBody>
      </p:sp>
      <p:sp>
        <p:nvSpPr>
          <p:cNvPr id="11" name="Text 8"/>
          <p:cNvSpPr/>
          <p:nvPr/>
        </p:nvSpPr>
        <p:spPr>
          <a:xfrm>
            <a:off x="7515344" y="7446941"/>
            <a:ext cx="6274237" cy="236815"/>
          </a:xfrm>
          <a:prstGeom prst="rect">
            <a:avLst/>
          </a:prstGeom>
          <a:noFill/>
          <a:ln/>
        </p:spPr>
        <p:txBody>
          <a:bodyPr wrap="none" lIns="0" tIns="0" rIns="0" bIns="0" rtlCol="0" anchor="t"/>
          <a:lstStyle/>
          <a:p>
            <a:pPr marL="0" indent="0" algn="l">
              <a:lnSpc>
                <a:spcPts val="1850"/>
              </a:lnSpc>
              <a:buNone/>
            </a:pPr>
            <a:r>
              <a:rPr lang="en-US" sz="1200" b="1" dirty="0">
                <a:solidFill>
                  <a:srgbClr val="3D3838"/>
                </a:solidFill>
                <a:latin typeface="Source Sans Pro" pitchFamily="34" charset="0"/>
                <a:ea typeface="Source Sans Pro" pitchFamily="34" charset="-122"/>
                <a:cs typeface="Source Sans Pro" pitchFamily="34" charset="-120"/>
              </a:rPr>
              <a:t>Lesson:</a:t>
            </a:r>
            <a:r>
              <a:rPr lang="en-US" sz="1200" dirty="0">
                <a:solidFill>
                  <a:srgbClr val="3D3838"/>
                </a:solidFill>
                <a:latin typeface="Source Sans Pro" pitchFamily="34" charset="0"/>
                <a:ea typeface="Source Sans Pro" pitchFamily="34" charset="-122"/>
                <a:cs typeface="Source Sans Pro" pitchFamily="34" charset="-120"/>
              </a:rPr>
              <a:t> Value diversity requires robust decision-making protocols, mediation structures, </a:t>
            </a:r>
          </a:p>
          <a:p>
            <a:pPr marL="0" indent="0" algn="l">
              <a:lnSpc>
                <a:spcPts val="1850"/>
              </a:lnSpc>
              <a:buNone/>
            </a:pPr>
            <a:r>
              <a:rPr lang="en-US" sz="1200" dirty="0">
                <a:solidFill>
                  <a:srgbClr val="3D3838"/>
                </a:solidFill>
                <a:latin typeface="Source Sans Pro" pitchFamily="34" charset="0"/>
                <a:ea typeface="Source Sans Pro" pitchFamily="34" charset="-122"/>
                <a:cs typeface="Source Sans Pro" pitchFamily="34" charset="-120"/>
              </a:rPr>
              <a:t>and limits to individual power to prevent institutional paralysis.</a:t>
            </a:r>
            <a:endParaRPr lang="en-US" sz="1200"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14" name="Rectangle 13"/>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16" name="Rectangle 15"/>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3798" y="2517973"/>
            <a:ext cx="9453801" cy="613529"/>
          </a:xfrm>
          <a:prstGeom prst="rect">
            <a:avLst/>
          </a:prstGeom>
          <a:noFill/>
          <a:ln/>
        </p:spPr>
        <p:txBody>
          <a:bodyPr wrap="none" lIns="0" tIns="0" rIns="0" bIns="0" rtlCol="0" anchor="t"/>
          <a:lstStyle/>
          <a:p>
            <a:pPr marL="0" indent="0" algn="l">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Iraq's Governing Council (2003-2004)</a:t>
            </a:r>
            <a:endParaRPr lang="en-US" sz="3850" dirty="0"/>
          </a:p>
        </p:txBody>
      </p:sp>
      <p:pic>
        <p:nvPicPr>
          <p:cNvPr id="3" name="Image 0" descr="preencoded.png"/>
          <p:cNvPicPr>
            <a:picLocks noChangeAspect="1"/>
          </p:cNvPicPr>
          <p:nvPr/>
        </p:nvPicPr>
        <p:blipFill>
          <a:blip r:embed="rId3"/>
          <a:stretch>
            <a:fillRect/>
          </a:stretch>
        </p:blipFill>
        <p:spPr>
          <a:xfrm>
            <a:off x="863798" y="3563342"/>
            <a:ext cx="539829" cy="539829"/>
          </a:xfrm>
          <a:prstGeom prst="rect">
            <a:avLst/>
          </a:prstGeom>
        </p:spPr>
      </p:pic>
      <p:sp>
        <p:nvSpPr>
          <p:cNvPr id="4" name="Text 1"/>
          <p:cNvSpPr/>
          <p:nvPr/>
        </p:nvSpPr>
        <p:spPr>
          <a:xfrm>
            <a:off x="1673543" y="3691573"/>
            <a:ext cx="2454235"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Fragmented Vision</a:t>
            </a:r>
            <a:endParaRPr lang="en-US" sz="1900" dirty="0"/>
          </a:p>
        </p:txBody>
      </p:sp>
      <p:sp>
        <p:nvSpPr>
          <p:cNvPr id="5" name="Text 2"/>
          <p:cNvSpPr/>
          <p:nvPr/>
        </p:nvSpPr>
        <p:spPr>
          <a:xfrm>
            <a:off x="1673543" y="4127818"/>
            <a:ext cx="3311247" cy="2267783"/>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Ethno-sectarian differences between Sunni, Shi'a, Kurdish, Christian, secular and tribal representatives often manifested as zero-sum politics, impeding collective decision-making and prioritization of national interests.</a:t>
            </a:r>
            <a:endParaRPr lang="en-US" sz="1700" dirty="0"/>
          </a:p>
        </p:txBody>
      </p:sp>
      <p:pic>
        <p:nvPicPr>
          <p:cNvPr id="6" name="Image 1" descr="preencoded.png"/>
          <p:cNvPicPr>
            <a:picLocks noChangeAspect="1"/>
          </p:cNvPicPr>
          <p:nvPr/>
        </p:nvPicPr>
        <p:blipFill>
          <a:blip r:embed="rId4"/>
          <a:stretch>
            <a:fillRect/>
          </a:stretch>
        </p:blipFill>
        <p:spPr>
          <a:xfrm>
            <a:off x="5254704" y="3563342"/>
            <a:ext cx="539829" cy="539829"/>
          </a:xfrm>
          <a:prstGeom prst="rect">
            <a:avLst/>
          </a:prstGeom>
        </p:spPr>
      </p:pic>
      <p:sp>
        <p:nvSpPr>
          <p:cNvPr id="7" name="Text 3"/>
          <p:cNvSpPr/>
          <p:nvPr/>
        </p:nvSpPr>
        <p:spPr>
          <a:xfrm>
            <a:off x="6064448" y="3691573"/>
            <a:ext cx="3311247" cy="613410"/>
          </a:xfrm>
          <a:prstGeom prst="rect">
            <a:avLst/>
          </a:prstGeom>
          <a:noFill/>
          <a:ln/>
        </p:spPr>
        <p:txBody>
          <a:bodyPr wrap="squar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Weak Institutional Foundation</a:t>
            </a:r>
            <a:endParaRPr lang="en-US" sz="1900" dirty="0"/>
          </a:p>
        </p:txBody>
      </p:sp>
      <p:sp>
        <p:nvSpPr>
          <p:cNvPr id="8" name="Text 4"/>
          <p:cNvSpPr/>
          <p:nvPr/>
        </p:nvSpPr>
        <p:spPr>
          <a:xfrm>
            <a:off x="6064448" y="4434522"/>
            <a:ext cx="3311247" cy="1943814"/>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The absence of a shared constitution or strong institutional memory undermined collaborative governance, creating ad hoc decision processes that reinforced rather than bridged divisions.</a:t>
            </a:r>
            <a:endParaRPr lang="en-US" sz="1700" dirty="0"/>
          </a:p>
        </p:txBody>
      </p:sp>
      <p:pic>
        <p:nvPicPr>
          <p:cNvPr id="9" name="Image 2" descr="preencoded.png"/>
          <p:cNvPicPr>
            <a:picLocks noChangeAspect="1"/>
          </p:cNvPicPr>
          <p:nvPr/>
        </p:nvPicPr>
        <p:blipFill>
          <a:blip r:embed="rId5"/>
          <a:stretch>
            <a:fillRect/>
          </a:stretch>
        </p:blipFill>
        <p:spPr>
          <a:xfrm>
            <a:off x="9645610" y="3563342"/>
            <a:ext cx="539829" cy="539829"/>
          </a:xfrm>
          <a:prstGeom prst="rect">
            <a:avLst/>
          </a:prstGeom>
        </p:spPr>
      </p:pic>
      <p:sp>
        <p:nvSpPr>
          <p:cNvPr id="10" name="Text 5"/>
          <p:cNvSpPr/>
          <p:nvPr/>
        </p:nvSpPr>
        <p:spPr>
          <a:xfrm>
            <a:off x="10455354" y="3691573"/>
            <a:ext cx="2799993" cy="306705"/>
          </a:xfrm>
          <a:prstGeom prst="rect">
            <a:avLst/>
          </a:prstGeom>
          <a:noFill/>
          <a:ln/>
        </p:spPr>
        <p:txBody>
          <a:bodyPr wrap="none" lIns="0" tIns="0" rIns="0" bIns="0" rtlCol="0" anchor="t"/>
          <a:lstStyle/>
          <a:p>
            <a:pPr marL="0" indent="0" algn="l">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Legitimacy Questions</a:t>
            </a:r>
            <a:endParaRPr lang="en-US" sz="1900" dirty="0"/>
          </a:p>
        </p:txBody>
      </p:sp>
      <p:sp>
        <p:nvSpPr>
          <p:cNvPr id="11" name="Text 6"/>
          <p:cNvSpPr/>
          <p:nvPr/>
        </p:nvSpPr>
        <p:spPr>
          <a:xfrm>
            <a:off x="10455354" y="4127818"/>
            <a:ext cx="3311247" cy="1943814"/>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Widespread perception of the Council as externally imposed by the U.S.-led coalition eroded internal cohesion and public trust, hampering its effectiveness in transitional governance.</a:t>
            </a:r>
            <a:endParaRPr lang="en-US" sz="1700" dirty="0"/>
          </a:p>
        </p:txBody>
      </p:sp>
      <p:sp>
        <p:nvSpPr>
          <p:cNvPr id="12" name="Text 7"/>
          <p:cNvSpPr/>
          <p:nvPr/>
        </p:nvSpPr>
        <p:spPr>
          <a:xfrm>
            <a:off x="863798" y="6638488"/>
            <a:ext cx="12902803" cy="647938"/>
          </a:xfrm>
          <a:prstGeom prst="rect">
            <a:avLst/>
          </a:prstGeom>
          <a:noFill/>
          <a:ln/>
        </p:spPr>
        <p:txBody>
          <a:bodyPr wrap="square" lIns="0" tIns="0" rIns="0" bIns="0" rtlCol="0" anchor="t"/>
          <a:lstStyle/>
          <a:p>
            <a:pPr marL="0" indent="0" algn="l">
              <a:lnSpc>
                <a:spcPts val="2550"/>
              </a:lnSpc>
              <a:buNone/>
            </a:pPr>
            <a:r>
              <a:rPr lang="en-US" sz="1700" b="1" dirty="0">
                <a:solidFill>
                  <a:srgbClr val="3D3838"/>
                </a:solidFill>
                <a:latin typeface="Source Sans Pro" pitchFamily="34" charset="0"/>
                <a:ea typeface="Source Sans Pro" pitchFamily="34" charset="-122"/>
                <a:cs typeface="Source Sans Pro" pitchFamily="34" charset="-120"/>
              </a:rPr>
              <a:t>Lesson:</a:t>
            </a:r>
            <a:r>
              <a:rPr lang="en-US" sz="1700" dirty="0">
                <a:solidFill>
                  <a:srgbClr val="3D3838"/>
                </a:solidFill>
                <a:latin typeface="Source Sans Pro" pitchFamily="34" charset="0"/>
                <a:ea typeface="Source Sans Pro" pitchFamily="34" charset="-122"/>
                <a:cs typeface="Source Sans Pro" pitchFamily="34" charset="-120"/>
              </a:rPr>
              <a:t> Diversity without shared legitimacy, constitutional anchoring, or inclusive ownership can significantly weaken cohesion and delay effective state-building.</a:t>
            </a:r>
            <a:endParaRPr lang="en-US" sz="1700" dirty="0"/>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15" name="Rectangle 14"/>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16" name="Rectangle 15"/>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3798" y="2276038"/>
            <a:ext cx="7416403" cy="1227058"/>
          </a:xfrm>
          <a:prstGeom prst="rect">
            <a:avLst/>
          </a:prstGeom>
          <a:noFill/>
          <a:ln/>
        </p:spPr>
        <p:txBody>
          <a:bodyPr wrap="square" lIns="0" tIns="0" rIns="0" bIns="0" rtlCol="0" anchor="t"/>
          <a:lstStyle/>
          <a:p>
            <a:pPr marL="0" indent="0" algn="l">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Iraq's Governing Council: Implications</a:t>
            </a:r>
            <a:endParaRPr lang="en-US" sz="3850" dirty="0"/>
          </a:p>
        </p:txBody>
      </p:sp>
      <p:sp>
        <p:nvSpPr>
          <p:cNvPr id="4" name="Text 1"/>
          <p:cNvSpPr/>
          <p:nvPr/>
        </p:nvSpPr>
        <p:spPr>
          <a:xfrm>
            <a:off x="1187648" y="4069834"/>
            <a:ext cx="7092553" cy="971907"/>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"The Iraq experiment demonstrated that representative diversity alone is insufficient; without shared institutional values and organic legitimacy, diverse boards may amplify rather than resolve societal divisions."</a:t>
            </a:r>
            <a:endParaRPr lang="en-US" sz="1700" dirty="0"/>
          </a:p>
        </p:txBody>
      </p:sp>
      <p:sp>
        <p:nvSpPr>
          <p:cNvPr id="5" name="Shape 2"/>
          <p:cNvSpPr/>
          <p:nvPr/>
        </p:nvSpPr>
        <p:spPr>
          <a:xfrm>
            <a:off x="863798" y="3826947"/>
            <a:ext cx="30480" cy="1457682"/>
          </a:xfrm>
          <a:prstGeom prst="rect">
            <a:avLst/>
          </a:prstGeom>
          <a:solidFill>
            <a:srgbClr val="2D2E34"/>
          </a:solidFill>
          <a:ln/>
        </p:spPr>
      </p:sp>
      <p:sp>
        <p:nvSpPr>
          <p:cNvPr id="6" name="Text 3"/>
          <p:cNvSpPr/>
          <p:nvPr/>
        </p:nvSpPr>
        <p:spPr>
          <a:xfrm>
            <a:off x="863798" y="5527516"/>
            <a:ext cx="7416403" cy="1619845"/>
          </a:xfrm>
          <a:prstGeom prst="rect">
            <a:avLst/>
          </a:prstGeom>
          <a:noFill/>
          <a:ln/>
        </p:spPr>
        <p:txBody>
          <a:bodyPr wrap="square" lIns="0" tIns="0" rIns="0" bIns="0" rtlCol="0" anchor="t"/>
          <a:lstStyle/>
          <a:p>
            <a:pPr marL="0" indent="0" algn="l">
              <a:lnSpc>
                <a:spcPts val="2550"/>
              </a:lnSpc>
              <a:buNone/>
            </a:pPr>
            <a:r>
              <a:rPr lang="en-US" sz="1700" dirty="0">
                <a:solidFill>
                  <a:srgbClr val="3D3838"/>
                </a:solidFill>
                <a:latin typeface="Source Sans Pro" pitchFamily="34" charset="0"/>
                <a:ea typeface="Source Sans Pro" pitchFamily="34" charset="-122"/>
                <a:cs typeface="Source Sans Pro" pitchFamily="34" charset="-120"/>
              </a:rPr>
              <a:t>The case of Iraq's Governing Council reveals how externally engineered diversity without indigenous legitimacy or constitutional framework can accelerate governance challenges in post-conflict settings. Despite including representatives from all major Iraqi communities, the Council struggled to translate this demographic diversity into effective collaborative governance.</a:t>
            </a:r>
            <a:endParaRPr lang="en-US" sz="17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5806" t="6234" r="19402" b="4186"/>
          <a:stretch/>
        </p:blipFill>
        <p:spPr>
          <a:xfrm>
            <a:off x="930299" y="425670"/>
            <a:ext cx="698302" cy="682471"/>
          </a:xfrm>
          <a:prstGeom prst="rect">
            <a:avLst/>
          </a:prstGeom>
        </p:spPr>
      </p:pic>
      <p:sp>
        <p:nvSpPr>
          <p:cNvPr id="9" name="Rectangle 8"/>
          <p:cNvSpPr/>
          <p:nvPr/>
        </p:nvSpPr>
        <p:spPr>
          <a:xfrm>
            <a:off x="1628601"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10" name="Rectangle 9"/>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52252" y="2237860"/>
            <a:ext cx="7550944" cy="455414"/>
          </a:xfrm>
          <a:prstGeom prst="rect">
            <a:avLst/>
          </a:prstGeom>
          <a:noFill/>
          <a:ln/>
        </p:spPr>
        <p:txBody>
          <a:bodyPr wrap="none" lIns="0" tIns="0" rIns="0" bIns="0" rtlCol="0" anchor="t"/>
          <a:lstStyle/>
          <a:p>
            <a:pPr marL="0" indent="0" algn="l">
              <a:lnSpc>
                <a:spcPts val="3550"/>
              </a:lnSpc>
              <a:buNone/>
            </a:pPr>
            <a:r>
              <a:rPr lang="en-US" sz="2850" b="1" dirty="0">
                <a:solidFill>
                  <a:srgbClr val="000000"/>
                </a:solidFill>
                <a:latin typeface="Montserrat Bold" pitchFamily="34" charset="0"/>
                <a:ea typeface="Montserrat Bold" pitchFamily="34" charset="-122"/>
                <a:cs typeface="Montserrat Bold" pitchFamily="34" charset="-120"/>
              </a:rPr>
              <a:t>South Sudan's Transitional                                                                                    </a:t>
            </a:r>
          </a:p>
          <a:p>
            <a:pPr marL="0" indent="0" algn="l">
              <a:lnSpc>
                <a:spcPts val="3550"/>
              </a:lnSpc>
              <a:buNone/>
            </a:pPr>
            <a:r>
              <a:rPr lang="en-US" sz="2850" b="1" dirty="0">
                <a:solidFill>
                  <a:srgbClr val="000000"/>
                </a:solidFill>
                <a:latin typeface="Montserrat Bold" pitchFamily="34" charset="0"/>
                <a:ea typeface="Montserrat Bold" pitchFamily="34" charset="-122"/>
                <a:cs typeface="Montserrat Bold" pitchFamily="34" charset="-120"/>
              </a:rPr>
              <a:t>Government</a:t>
            </a:r>
            <a:endParaRPr lang="en-US" sz="2850" dirty="0"/>
          </a:p>
        </p:txBody>
      </p:sp>
      <p:sp>
        <p:nvSpPr>
          <p:cNvPr id="3" name="Text 1"/>
          <p:cNvSpPr/>
          <p:nvPr/>
        </p:nvSpPr>
        <p:spPr>
          <a:xfrm>
            <a:off x="552252" y="3525679"/>
            <a:ext cx="1821656" cy="227648"/>
          </a:xfrm>
          <a:prstGeom prst="rect">
            <a:avLst/>
          </a:prstGeom>
          <a:noFill/>
          <a:ln/>
        </p:spPr>
        <p:txBody>
          <a:bodyPr wrap="none" lIns="0" tIns="0" rIns="0" bIns="0" rtlCol="0" anchor="t"/>
          <a:lstStyle/>
          <a:p>
            <a:pPr marL="0" indent="0" algn="l">
              <a:lnSpc>
                <a:spcPts val="1750"/>
              </a:lnSpc>
              <a:buNone/>
            </a:pPr>
            <a:r>
              <a:rPr lang="en-US" sz="1400" b="1" dirty="0">
                <a:solidFill>
                  <a:srgbClr val="000000"/>
                </a:solidFill>
                <a:latin typeface="Montserrat Bold" pitchFamily="34" charset="0"/>
                <a:ea typeface="Montserrat Bold" pitchFamily="34" charset="-122"/>
                <a:cs typeface="Montserrat Bold" pitchFamily="34" charset="-120"/>
              </a:rPr>
              <a:t>Nature of Diversity</a:t>
            </a:r>
            <a:endParaRPr lang="en-US" sz="1400" dirty="0"/>
          </a:p>
        </p:txBody>
      </p:sp>
      <p:sp>
        <p:nvSpPr>
          <p:cNvPr id="4" name="Text 2"/>
          <p:cNvSpPr/>
          <p:nvPr/>
        </p:nvSpPr>
        <p:spPr>
          <a:xfrm>
            <a:off x="552252" y="3913584"/>
            <a:ext cx="6478548" cy="721162"/>
          </a:xfrm>
          <a:prstGeom prst="rect">
            <a:avLst/>
          </a:prstGeom>
          <a:noFill/>
          <a:ln/>
        </p:spPr>
        <p:txBody>
          <a:bodyPr wrap="square" lIns="0" tIns="0" rIns="0" bIns="0" rtlCol="0" anchor="t"/>
          <a:lstStyle/>
          <a:p>
            <a:pPr marL="0" indent="0" algn="l">
              <a:lnSpc>
                <a:spcPts val="1850"/>
              </a:lnSpc>
              <a:buNone/>
            </a:pPr>
            <a:r>
              <a:rPr lang="en-US" sz="1250" dirty="0">
                <a:solidFill>
                  <a:srgbClr val="3D3838"/>
                </a:solidFill>
                <a:latin typeface="Source Sans Pro" pitchFamily="34" charset="0"/>
                <a:ea typeface="Source Sans Pro" pitchFamily="34" charset="-122"/>
                <a:cs typeface="Source Sans Pro" pitchFamily="34" charset="-120"/>
              </a:rPr>
              <a:t>South Sudan's post-2018 peace deal created a government comprising former civil war enemies brought together in a power-sharing arrangement, representing a case of enforced diversity among deeply antagonistic factions.</a:t>
            </a:r>
            <a:endParaRPr lang="en-US" sz="1250" dirty="0"/>
          </a:p>
        </p:txBody>
      </p:sp>
      <p:sp>
        <p:nvSpPr>
          <p:cNvPr id="5" name="Text 3"/>
          <p:cNvSpPr/>
          <p:nvPr/>
        </p:nvSpPr>
        <p:spPr>
          <a:xfrm>
            <a:off x="552252" y="4795004"/>
            <a:ext cx="1821656" cy="227648"/>
          </a:xfrm>
          <a:prstGeom prst="rect">
            <a:avLst/>
          </a:prstGeom>
          <a:noFill/>
          <a:ln/>
        </p:spPr>
        <p:txBody>
          <a:bodyPr wrap="none" lIns="0" tIns="0" rIns="0" bIns="0" rtlCol="0" anchor="t"/>
          <a:lstStyle/>
          <a:p>
            <a:pPr marL="0" indent="0" algn="l">
              <a:lnSpc>
                <a:spcPts val="1750"/>
              </a:lnSpc>
              <a:buNone/>
            </a:pPr>
            <a:r>
              <a:rPr lang="en-US" sz="1400" b="1" dirty="0">
                <a:solidFill>
                  <a:srgbClr val="000000"/>
                </a:solidFill>
                <a:latin typeface="Montserrat Bold" pitchFamily="34" charset="0"/>
                <a:ea typeface="Montserrat Bold" pitchFamily="34" charset="-122"/>
                <a:cs typeface="Montserrat Bold" pitchFamily="34" charset="-120"/>
              </a:rPr>
              <a:t>Key Challenges</a:t>
            </a:r>
            <a:endParaRPr lang="en-US" sz="1400" dirty="0"/>
          </a:p>
        </p:txBody>
      </p:sp>
      <p:sp>
        <p:nvSpPr>
          <p:cNvPr id="6" name="Shape 4"/>
          <p:cNvSpPr/>
          <p:nvPr/>
        </p:nvSpPr>
        <p:spPr>
          <a:xfrm>
            <a:off x="552252" y="5202912"/>
            <a:ext cx="360640" cy="360640"/>
          </a:xfrm>
          <a:prstGeom prst="roundRect">
            <a:avLst>
              <a:gd name="adj" fmla="val 6668"/>
            </a:avLst>
          </a:prstGeom>
          <a:solidFill>
            <a:srgbClr val="F2EEEE"/>
          </a:solidFill>
          <a:ln/>
        </p:spPr>
      </p:sp>
      <p:sp>
        <p:nvSpPr>
          <p:cNvPr id="7" name="Text 5"/>
          <p:cNvSpPr/>
          <p:nvPr/>
        </p:nvSpPr>
        <p:spPr>
          <a:xfrm>
            <a:off x="1073150" y="5262920"/>
            <a:ext cx="5957649" cy="240387"/>
          </a:xfrm>
          <a:prstGeom prst="rect">
            <a:avLst/>
          </a:prstGeom>
          <a:noFill/>
          <a:ln/>
        </p:spPr>
        <p:txBody>
          <a:bodyPr wrap="none" lIns="0" tIns="0" rIns="0" bIns="0" rtlCol="0" anchor="t"/>
          <a:lstStyle/>
          <a:p>
            <a:pPr marL="0" indent="0" algn="l">
              <a:lnSpc>
                <a:spcPts val="1850"/>
              </a:lnSpc>
              <a:buNone/>
            </a:pPr>
            <a:r>
              <a:rPr lang="en-US" sz="1250" dirty="0">
                <a:solidFill>
                  <a:srgbClr val="3D3838"/>
                </a:solidFill>
                <a:latin typeface="Source Sans Pro" pitchFamily="34" charset="0"/>
                <a:ea typeface="Source Sans Pro" pitchFamily="34" charset="-122"/>
                <a:cs typeface="Source Sans Pro" pitchFamily="34" charset="-120"/>
              </a:rPr>
              <a:t>Deep-seated interpersonal and intergroup distrust stemming from recent violent conflict</a:t>
            </a:r>
            <a:endParaRPr lang="en-US" sz="1250" dirty="0"/>
          </a:p>
        </p:txBody>
      </p:sp>
      <p:sp>
        <p:nvSpPr>
          <p:cNvPr id="8" name="Shape 6"/>
          <p:cNvSpPr/>
          <p:nvPr/>
        </p:nvSpPr>
        <p:spPr>
          <a:xfrm>
            <a:off x="552252" y="5884069"/>
            <a:ext cx="360640" cy="360640"/>
          </a:xfrm>
          <a:prstGeom prst="roundRect">
            <a:avLst>
              <a:gd name="adj" fmla="val 6668"/>
            </a:avLst>
          </a:prstGeom>
          <a:solidFill>
            <a:srgbClr val="F2EEEE"/>
          </a:solidFill>
          <a:ln/>
        </p:spPr>
      </p:sp>
      <p:sp>
        <p:nvSpPr>
          <p:cNvPr id="9" name="Text 7"/>
          <p:cNvSpPr/>
          <p:nvPr/>
        </p:nvSpPr>
        <p:spPr>
          <a:xfrm>
            <a:off x="1073150" y="5944076"/>
            <a:ext cx="5957649" cy="480774"/>
          </a:xfrm>
          <a:prstGeom prst="rect">
            <a:avLst/>
          </a:prstGeom>
          <a:noFill/>
          <a:ln/>
        </p:spPr>
        <p:txBody>
          <a:bodyPr wrap="square" lIns="0" tIns="0" rIns="0" bIns="0" rtlCol="0" anchor="t"/>
          <a:lstStyle/>
          <a:p>
            <a:pPr marL="0" indent="0" algn="l">
              <a:lnSpc>
                <a:spcPts val="1850"/>
              </a:lnSpc>
              <a:buNone/>
            </a:pPr>
            <a:r>
              <a:rPr lang="en-US" sz="1250" dirty="0">
                <a:solidFill>
                  <a:srgbClr val="3D3838"/>
                </a:solidFill>
                <a:latin typeface="Source Sans Pro" pitchFamily="34" charset="0"/>
                <a:ea typeface="Source Sans Pro" pitchFamily="34" charset="-122"/>
                <a:cs typeface="Source Sans Pro" pitchFamily="34" charset="-120"/>
              </a:rPr>
              <a:t>Significant power imbalances that rendered the arrangement cosmetic rather than substantive</a:t>
            </a:r>
            <a:endParaRPr lang="en-US" sz="1250" dirty="0"/>
          </a:p>
        </p:txBody>
      </p:sp>
      <p:sp>
        <p:nvSpPr>
          <p:cNvPr id="10" name="Shape 8"/>
          <p:cNvSpPr/>
          <p:nvPr/>
        </p:nvSpPr>
        <p:spPr>
          <a:xfrm>
            <a:off x="552252" y="6745367"/>
            <a:ext cx="360640" cy="360640"/>
          </a:xfrm>
          <a:prstGeom prst="roundRect">
            <a:avLst>
              <a:gd name="adj" fmla="val 6668"/>
            </a:avLst>
          </a:prstGeom>
          <a:solidFill>
            <a:srgbClr val="F2EEEE"/>
          </a:solidFill>
          <a:ln/>
        </p:spPr>
      </p:sp>
      <p:sp>
        <p:nvSpPr>
          <p:cNvPr id="11" name="Text 9"/>
          <p:cNvSpPr/>
          <p:nvPr/>
        </p:nvSpPr>
        <p:spPr>
          <a:xfrm>
            <a:off x="1073150" y="6805374"/>
            <a:ext cx="5957649" cy="240387"/>
          </a:xfrm>
          <a:prstGeom prst="rect">
            <a:avLst/>
          </a:prstGeom>
          <a:noFill/>
          <a:ln/>
        </p:spPr>
        <p:txBody>
          <a:bodyPr wrap="none" lIns="0" tIns="0" rIns="0" bIns="0" rtlCol="0" anchor="t"/>
          <a:lstStyle/>
          <a:p>
            <a:pPr marL="0" indent="0" algn="l">
              <a:lnSpc>
                <a:spcPts val="1850"/>
              </a:lnSpc>
              <a:buNone/>
            </a:pPr>
            <a:r>
              <a:rPr lang="en-US" sz="1250" dirty="0">
                <a:solidFill>
                  <a:srgbClr val="3D3838"/>
                </a:solidFill>
                <a:latin typeface="Source Sans Pro" pitchFamily="34" charset="0"/>
                <a:ea typeface="Source Sans Pro" pitchFamily="34" charset="-122"/>
                <a:cs typeface="Source Sans Pro" pitchFamily="34" charset="-120"/>
              </a:rPr>
              <a:t>Tokenistic inclusion that rarely translated into meaningful decision-making influence</a:t>
            </a:r>
            <a:endParaRPr lang="en-US" sz="1250" dirty="0"/>
          </a:p>
        </p:txBody>
      </p:sp>
      <p:pic>
        <p:nvPicPr>
          <p:cNvPr id="12" name="Image 0" descr="preencoded.png"/>
          <p:cNvPicPr>
            <a:picLocks noChangeAspect="1"/>
          </p:cNvPicPr>
          <p:nvPr/>
        </p:nvPicPr>
        <p:blipFill rotWithShape="1">
          <a:blip r:embed="rId3"/>
          <a:srcRect t="-1" b="173"/>
          <a:stretch/>
        </p:blipFill>
        <p:spPr>
          <a:xfrm>
            <a:off x="7619921" y="371236"/>
            <a:ext cx="6478548" cy="6467317"/>
          </a:xfrm>
          <a:prstGeom prst="rect">
            <a:avLst/>
          </a:prstGeom>
        </p:spPr>
      </p:pic>
      <p:sp>
        <p:nvSpPr>
          <p:cNvPr id="13" name="Text 10"/>
          <p:cNvSpPr/>
          <p:nvPr/>
        </p:nvSpPr>
        <p:spPr>
          <a:xfrm>
            <a:off x="7619921" y="7111543"/>
            <a:ext cx="6478548" cy="721162"/>
          </a:xfrm>
          <a:prstGeom prst="rect">
            <a:avLst/>
          </a:prstGeom>
          <a:noFill/>
          <a:ln/>
        </p:spPr>
        <p:txBody>
          <a:bodyPr wrap="square" lIns="0" tIns="0" rIns="0" bIns="0" rtlCol="0" anchor="t"/>
          <a:lstStyle/>
          <a:p>
            <a:pPr marL="0" indent="0" algn="l">
              <a:lnSpc>
                <a:spcPts val="1850"/>
              </a:lnSpc>
              <a:buNone/>
            </a:pPr>
            <a:r>
              <a:rPr lang="en-US" sz="1250" b="1" dirty="0">
                <a:solidFill>
                  <a:srgbClr val="3D3838"/>
                </a:solidFill>
                <a:latin typeface="Source Sans Pro" pitchFamily="34" charset="0"/>
                <a:ea typeface="Source Sans Pro" pitchFamily="34" charset="-122"/>
                <a:cs typeface="Source Sans Pro" pitchFamily="34" charset="-120"/>
              </a:rPr>
              <a:t>Lesson:</a:t>
            </a:r>
            <a:r>
              <a:rPr lang="en-US" sz="1250" dirty="0">
                <a:solidFill>
                  <a:srgbClr val="3D3838"/>
                </a:solidFill>
                <a:latin typeface="Source Sans Pro" pitchFamily="34" charset="0"/>
                <a:ea typeface="Source Sans Pro" pitchFamily="34" charset="-122"/>
                <a:cs typeface="Source Sans Pro" pitchFamily="34" charset="-120"/>
              </a:rPr>
              <a:t> For diversity to yield effective governance, </a:t>
            </a:r>
            <a:r>
              <a:rPr lang="en-US" sz="1250" dirty="0">
                <a:solidFill>
                  <a:srgbClr val="C00000"/>
                </a:solidFill>
                <a:latin typeface="Source Sans Pro" pitchFamily="34" charset="0"/>
                <a:ea typeface="Source Sans Pro" pitchFamily="34" charset="-122"/>
                <a:cs typeface="Source Sans Pro" pitchFamily="34" charset="-120"/>
              </a:rPr>
              <a:t>intentional </a:t>
            </a:r>
            <a:r>
              <a:rPr lang="en-US" sz="1250" dirty="0">
                <a:solidFill>
                  <a:srgbClr val="3D3838"/>
                </a:solidFill>
                <a:latin typeface="Source Sans Pro" pitchFamily="34" charset="0"/>
                <a:ea typeface="Source Sans Pro" pitchFamily="34" charset="-122"/>
                <a:cs typeface="Source Sans Pro" pitchFamily="34" charset="-120"/>
              </a:rPr>
              <a:t>trust-building mechanisms, capacity parity among stakeholders, and inclusive empowerment—not just symbolic appointments—are essential.</a:t>
            </a:r>
            <a:endParaRPr lang="en-US" sz="1250" dirty="0"/>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5806" t="6234" r="19402" b="4186"/>
          <a:stretch/>
        </p:blipFill>
        <p:spPr>
          <a:xfrm>
            <a:off x="491753" y="425670"/>
            <a:ext cx="698302" cy="682471"/>
          </a:xfrm>
          <a:prstGeom prst="rect">
            <a:avLst/>
          </a:prstGeom>
        </p:spPr>
      </p:pic>
      <p:sp>
        <p:nvSpPr>
          <p:cNvPr id="16" name="Rectangle 15"/>
          <p:cNvSpPr/>
          <p:nvPr/>
        </p:nvSpPr>
        <p:spPr>
          <a:xfrm>
            <a:off x="1190055" y="566850"/>
            <a:ext cx="3199914" cy="400110"/>
          </a:xfrm>
          <a:prstGeom prst="rect">
            <a:avLst/>
          </a:prstGeom>
        </p:spPr>
        <p:txBody>
          <a:bodyPr wrap="none">
            <a:spAutoFit/>
          </a:bodyPr>
          <a:lstStyle/>
          <a:p>
            <a:r>
              <a:rPr lang="en-US" sz="1000" b="1" dirty="0">
                <a:solidFill>
                  <a:srgbClr val="C00000"/>
                </a:solidFill>
                <a:latin typeface="Avenir LT Std 35 Light" panose="020B0402020203020204" pitchFamily="34" charset="0"/>
                <a:ea typeface="Montserrat Bold" pitchFamily="34" charset="-122"/>
                <a:cs typeface="Montserrat Bold" pitchFamily="34" charset="-120"/>
              </a:rPr>
              <a:t>Center for International Mediators and Arbitrators</a:t>
            </a:r>
          </a:p>
          <a:p>
            <a:r>
              <a:rPr lang="en-US" sz="1000" b="1" dirty="0">
                <a:solidFill>
                  <a:srgbClr val="C00000"/>
                </a:solidFill>
                <a:latin typeface="Avenir LT Std 35 Light" panose="020B0402020203020204" pitchFamily="34" charset="0"/>
                <a:ea typeface="Montserrat Bold" pitchFamily="34" charset="-122"/>
              </a:rPr>
              <a:t>ENGLAND &amp; WALES</a:t>
            </a:r>
            <a:endParaRPr lang="en-US" sz="1000" dirty="0">
              <a:solidFill>
                <a:srgbClr val="C00000"/>
              </a:solidFill>
              <a:latin typeface="Avenir LT Std 35 Light" panose="020B0402020203020204" pitchFamily="34" charset="0"/>
            </a:endParaRPr>
          </a:p>
        </p:txBody>
      </p:sp>
      <p:sp>
        <p:nvSpPr>
          <p:cNvPr id="17" name="Rectangle 16"/>
          <p:cNvSpPr/>
          <p:nvPr/>
        </p:nvSpPr>
        <p:spPr>
          <a:xfrm>
            <a:off x="863797" y="7207911"/>
            <a:ext cx="3106941" cy="707886"/>
          </a:xfrm>
          <a:prstGeom prst="rect">
            <a:avLst/>
          </a:prstGeom>
        </p:spPr>
        <p:txBody>
          <a:bodyPr wrap="none">
            <a:spAutoFit/>
          </a:bodyPr>
          <a:lstStyle/>
          <a:p>
            <a:pPr>
              <a:lnSpc>
                <a:spcPts val="4800"/>
              </a:lnSpc>
            </a:pPr>
            <a:r>
              <a:rPr lang="en-US" sz="1100" b="1" i="1" dirty="0">
                <a:solidFill>
                  <a:srgbClr val="000000"/>
                </a:solidFill>
                <a:latin typeface="Avenir LT Std 35 Light" panose="020B0402020203020204" pitchFamily="34" charset="0"/>
                <a:ea typeface="Montserrat Bold" pitchFamily="34" charset="-122"/>
                <a:cs typeface="Montserrat Bold" pitchFamily="34" charset="-120"/>
              </a:rPr>
              <a:t>Dr Osei Bonsu Dickson FCIMArb 08/07/2025</a:t>
            </a:r>
            <a:endParaRPr lang="en-US" sz="1100" i="1" dirty="0">
              <a:latin typeface="Avenir LT Std 35 Light" panose="020B0402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315</TotalTime>
  <Words>1512</Words>
  <Application>Microsoft Office PowerPoint</Application>
  <PresentationFormat>Custom</PresentationFormat>
  <Paragraphs>182</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LAWYER DICKSON</dc:creator>
  <cp:lastModifiedBy>Osei Dickson</cp:lastModifiedBy>
  <cp:revision>43</cp:revision>
  <dcterms:created xsi:type="dcterms:W3CDTF">2025-07-07T22:14:18Z</dcterms:created>
  <dcterms:modified xsi:type="dcterms:W3CDTF">2025-08-28T09:43:09Z</dcterms:modified>
</cp:coreProperties>
</file>