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8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14630400" cy="8229600"/>
  <p:notesSz cx="8229600" cy="146304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66" d="100"/>
          <a:sy n="66" d="100"/>
        </p:scale>
        <p:origin x="1770" y="9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presProps" Target="pres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font" Target="fonts/font4.fntdata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notesMaster" Target="notesMasters/notesMaster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font" Target="fonts/font3.fntdata" /><Relationship Id="rId37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font" Target="fonts/font2.fntdata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font" Target="fonts/font1.fntdata" /><Relationship Id="rId35" Type="http://schemas.openxmlformats.org/officeDocument/2006/relationships/viewProps" Target="view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216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 /><Relationship Id="rId1" Type="http://schemas.openxmlformats.org/officeDocument/2006/relationships/notesMaster" Target="../notesMasters/notesMaster1.xml" 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 /><Relationship Id="rId1" Type="http://schemas.openxmlformats.org/officeDocument/2006/relationships/notesMaster" Target="../notesMasters/notesMaster1.xml" 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 /><Relationship Id="rId1" Type="http://schemas.openxmlformats.org/officeDocument/2006/relationships/notesMaster" Target="../notesMasters/notesMaster1.xml" 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4011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84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slideLayout" Target="../slideLayouts/slideLayout18.xml" /><Relationship Id="rId26" Type="http://schemas.openxmlformats.org/officeDocument/2006/relationships/slideLayout" Target="../slideLayouts/slideLayout26.xml" /><Relationship Id="rId3" Type="http://schemas.openxmlformats.org/officeDocument/2006/relationships/slideLayout" Target="../slideLayouts/slideLayout3.xml" /><Relationship Id="rId21" Type="http://schemas.openxmlformats.org/officeDocument/2006/relationships/slideLayout" Target="../slideLayouts/slideLayout21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5" Type="http://schemas.openxmlformats.org/officeDocument/2006/relationships/slideLayout" Target="../slideLayouts/slideLayout25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20" Type="http://schemas.openxmlformats.org/officeDocument/2006/relationships/slideLayout" Target="../slideLayouts/slideLayout20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24" Type="http://schemas.openxmlformats.org/officeDocument/2006/relationships/slideLayout" Target="../slideLayouts/slideLayout24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23" Type="http://schemas.openxmlformats.org/officeDocument/2006/relationships/slideLayout" Target="../slideLayouts/slideLayout23.xml" /><Relationship Id="rId10" Type="http://schemas.openxmlformats.org/officeDocument/2006/relationships/slideLayout" Target="../slideLayouts/slideLayout10.xml" /><Relationship Id="rId19" Type="http://schemas.openxmlformats.org/officeDocument/2006/relationships/slideLayout" Target="../slideLayouts/slideLayout19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Relationship Id="rId22" Type="http://schemas.openxmlformats.org/officeDocument/2006/relationships/slideLayout" Target="../slideLayouts/slideLayout22.xml" /><Relationship Id="rId27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3.png" /><Relationship Id="rId4" Type="http://schemas.openxmlformats.org/officeDocument/2006/relationships/image" Target="../media/image2.jpe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10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11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 /><Relationship Id="rId7" Type="http://schemas.openxmlformats.org/officeDocument/2006/relationships/image" Target="../media/image47.pn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46.png" /><Relationship Id="rId5" Type="http://schemas.openxmlformats.org/officeDocument/2006/relationships/image" Target="../media/image45.png" /><Relationship Id="rId4" Type="http://schemas.openxmlformats.org/officeDocument/2006/relationships/image" Target="../media/image44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13.xml" /><Relationship Id="rId6" Type="http://schemas.openxmlformats.org/officeDocument/2006/relationships/image" Target="../media/image51.png" /><Relationship Id="rId5" Type="http://schemas.openxmlformats.org/officeDocument/2006/relationships/image" Target="../media/image50.png" /><Relationship Id="rId4" Type="http://schemas.openxmlformats.org/officeDocument/2006/relationships/image" Target="../media/image49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 /><Relationship Id="rId7" Type="http://schemas.openxmlformats.org/officeDocument/2006/relationships/image" Target="../media/image56.pn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14.xml" /><Relationship Id="rId6" Type="http://schemas.openxmlformats.org/officeDocument/2006/relationships/image" Target="../media/image55.png" /><Relationship Id="rId5" Type="http://schemas.openxmlformats.org/officeDocument/2006/relationships/image" Target="../media/image54.png" /><Relationship Id="rId4" Type="http://schemas.openxmlformats.org/officeDocument/2006/relationships/image" Target="../media/image53.png" 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 /><Relationship Id="rId3" Type="http://schemas.openxmlformats.org/officeDocument/2006/relationships/image" Target="../media/image57.png" /><Relationship Id="rId7" Type="http://schemas.openxmlformats.org/officeDocument/2006/relationships/image" Target="../media/image61.png" /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15.xml" /><Relationship Id="rId6" Type="http://schemas.openxmlformats.org/officeDocument/2006/relationships/image" Target="../media/image60.png" /><Relationship Id="rId5" Type="http://schemas.openxmlformats.org/officeDocument/2006/relationships/image" Target="../media/image59.png" /><Relationship Id="rId10" Type="http://schemas.openxmlformats.org/officeDocument/2006/relationships/image" Target="../media/image64.png" /><Relationship Id="rId4" Type="http://schemas.openxmlformats.org/officeDocument/2006/relationships/image" Target="../media/image58.png" /><Relationship Id="rId9" Type="http://schemas.openxmlformats.org/officeDocument/2006/relationships/image" Target="../media/image63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 /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16.xml" /><Relationship Id="rId5" Type="http://schemas.openxmlformats.org/officeDocument/2006/relationships/image" Target="../media/image67.png" /><Relationship Id="rId4" Type="http://schemas.openxmlformats.org/officeDocument/2006/relationships/image" Target="../media/image66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 /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17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 /><Relationship Id="rId2" Type="http://schemas.openxmlformats.org/officeDocument/2006/relationships/notesSlide" Target="../notesSlides/notesSlide18.xml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72.png" /><Relationship Id="rId5" Type="http://schemas.openxmlformats.org/officeDocument/2006/relationships/image" Target="../media/image71.png" /><Relationship Id="rId4" Type="http://schemas.openxmlformats.org/officeDocument/2006/relationships/image" Target="../media/image70.pn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 /><Relationship Id="rId2" Type="http://schemas.openxmlformats.org/officeDocument/2006/relationships/notesSlide" Target="../notesSlides/notesSlide19.xml" /><Relationship Id="rId1" Type="http://schemas.openxmlformats.org/officeDocument/2006/relationships/slideLayout" Target="../slideLayouts/slideLayout19.xml" /><Relationship Id="rId5" Type="http://schemas.openxmlformats.org/officeDocument/2006/relationships/image" Target="../media/image75.png" /><Relationship Id="rId4" Type="http://schemas.openxmlformats.org/officeDocument/2006/relationships/image" Target="../media/image74.png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openxmlformats.org/officeDocument/2006/relationships/slideLayout" Target="../slideLayouts/slideLayout26.xml" /><Relationship Id="rId7" Type="http://schemas.openxmlformats.org/officeDocument/2006/relationships/image" Target="../media/image6.png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notesSlide" Target="../notesSlides/notesSlide2.xml" /><Relationship Id="rId9" Type="http://schemas.openxmlformats.org/officeDocument/2006/relationships/image" Target="../media/image8.pn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 /><Relationship Id="rId2" Type="http://schemas.openxmlformats.org/officeDocument/2006/relationships/notesSlide" Target="../notesSlides/notesSlide20.xml" /><Relationship Id="rId1" Type="http://schemas.openxmlformats.org/officeDocument/2006/relationships/slideLayout" Target="../slideLayouts/slideLayout20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 /><Relationship Id="rId2" Type="http://schemas.openxmlformats.org/officeDocument/2006/relationships/notesSlide" Target="../notesSlides/notesSlide21.xml" /><Relationship Id="rId1" Type="http://schemas.openxmlformats.org/officeDocument/2006/relationships/slideLayout" Target="../slideLayouts/slideLayout21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 /><Relationship Id="rId2" Type="http://schemas.openxmlformats.org/officeDocument/2006/relationships/notesSlide" Target="../notesSlides/notesSlide22.xml" /><Relationship Id="rId1" Type="http://schemas.openxmlformats.org/officeDocument/2006/relationships/slideLayout" Target="../slideLayouts/slideLayout2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 /><Relationship Id="rId1" Type="http://schemas.openxmlformats.org/officeDocument/2006/relationships/slideLayout" Target="../slideLayouts/slideLayout23.xml" 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 /><Relationship Id="rId3" Type="http://schemas.openxmlformats.org/officeDocument/2006/relationships/image" Target="../media/image79.png" /><Relationship Id="rId7" Type="http://schemas.openxmlformats.org/officeDocument/2006/relationships/image" Target="../media/image83.jpg" /><Relationship Id="rId2" Type="http://schemas.openxmlformats.org/officeDocument/2006/relationships/notesSlide" Target="../notesSlides/notesSlide24.xml" /><Relationship Id="rId1" Type="http://schemas.openxmlformats.org/officeDocument/2006/relationships/slideLayout" Target="../slideLayouts/slideLayout24.xml" /><Relationship Id="rId6" Type="http://schemas.openxmlformats.org/officeDocument/2006/relationships/image" Target="../media/image82.png" /><Relationship Id="rId5" Type="http://schemas.openxmlformats.org/officeDocument/2006/relationships/image" Target="../media/image81.png" /><Relationship Id="rId4" Type="http://schemas.openxmlformats.org/officeDocument/2006/relationships/image" Target="../media/image80.pn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 /><Relationship Id="rId2" Type="http://schemas.openxmlformats.org/officeDocument/2006/relationships/notesSlide" Target="../notesSlides/notesSlide25.xml" /><Relationship Id="rId1" Type="http://schemas.openxmlformats.org/officeDocument/2006/relationships/slideLayout" Target="../slideLayouts/slideLayout25.xml" 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 /><Relationship Id="rId3" Type="http://schemas.openxmlformats.org/officeDocument/2006/relationships/image" Target="../media/image4.png" /><Relationship Id="rId7" Type="http://schemas.openxmlformats.org/officeDocument/2006/relationships/image" Target="../media/image6.png" /><Relationship Id="rId12" Type="http://schemas.openxmlformats.org/officeDocument/2006/relationships/image" Target="../media/image91.png" /><Relationship Id="rId2" Type="http://schemas.openxmlformats.org/officeDocument/2006/relationships/notesSlide" Target="../notesSlides/notesSlide26.xml" /><Relationship Id="rId1" Type="http://schemas.openxmlformats.org/officeDocument/2006/relationships/slideLayout" Target="../slideLayouts/slideLayout26.xml" /><Relationship Id="rId6" Type="http://schemas.openxmlformats.org/officeDocument/2006/relationships/image" Target="../media/image87.png" /><Relationship Id="rId11" Type="http://schemas.openxmlformats.org/officeDocument/2006/relationships/image" Target="../media/image90.png" /><Relationship Id="rId5" Type="http://schemas.openxmlformats.org/officeDocument/2006/relationships/image" Target="../media/image5.png" /><Relationship Id="rId10" Type="http://schemas.openxmlformats.org/officeDocument/2006/relationships/image" Target="../media/image89.png" /><Relationship Id="rId4" Type="http://schemas.openxmlformats.org/officeDocument/2006/relationships/image" Target="../media/image86.png" /><Relationship Id="rId9" Type="http://schemas.openxmlformats.org/officeDocument/2006/relationships/image" Target="../media/image7.png" 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openxmlformats.org/officeDocument/2006/relationships/slideLayout" Target="../slideLayouts/slideLayout26.xml" /><Relationship Id="rId7" Type="http://schemas.openxmlformats.org/officeDocument/2006/relationships/image" Target="../media/image6.png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notesSlide" Target="../notesSlides/notesSlide27.xml" /><Relationship Id="rId9" Type="http://schemas.openxmlformats.org/officeDocument/2006/relationships/image" Target="../media/image8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7" Type="http://schemas.openxmlformats.org/officeDocument/2006/relationships/image" Target="../media/image13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3.xml" /><Relationship Id="rId6" Type="http://schemas.openxmlformats.org/officeDocument/2006/relationships/image" Target="../media/image12.png" /><Relationship Id="rId5" Type="http://schemas.openxmlformats.org/officeDocument/2006/relationships/image" Target="../media/image11.png" /><Relationship Id="rId4" Type="http://schemas.openxmlformats.org/officeDocument/2006/relationships/image" Target="../media/image10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7" Type="http://schemas.openxmlformats.org/officeDocument/2006/relationships/image" Target="../media/image18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17.png" /><Relationship Id="rId5" Type="http://schemas.openxmlformats.org/officeDocument/2006/relationships/image" Target="../media/image16.png" /><Relationship Id="rId4" Type="http://schemas.openxmlformats.org/officeDocument/2006/relationships/image" Target="../media/image15.pn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 /><Relationship Id="rId3" Type="http://schemas.openxmlformats.org/officeDocument/2006/relationships/image" Target="../media/image19.png" /><Relationship Id="rId7" Type="http://schemas.openxmlformats.org/officeDocument/2006/relationships/image" Target="../media/image23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22.png" /><Relationship Id="rId5" Type="http://schemas.openxmlformats.org/officeDocument/2006/relationships/image" Target="../media/image21.png" /><Relationship Id="rId4" Type="http://schemas.openxmlformats.org/officeDocument/2006/relationships/image" Target="../media/image20.pn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 /><Relationship Id="rId3" Type="http://schemas.openxmlformats.org/officeDocument/2006/relationships/image" Target="../media/image24.png" /><Relationship Id="rId7" Type="http://schemas.openxmlformats.org/officeDocument/2006/relationships/image" Target="../media/image28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27.png" /><Relationship Id="rId5" Type="http://schemas.openxmlformats.org/officeDocument/2006/relationships/image" Target="../media/image26.png" /><Relationship Id="rId10" Type="http://schemas.openxmlformats.org/officeDocument/2006/relationships/image" Target="../media/image31.png" /><Relationship Id="rId4" Type="http://schemas.openxmlformats.org/officeDocument/2006/relationships/image" Target="../media/image25.png" /><Relationship Id="rId9" Type="http://schemas.openxmlformats.org/officeDocument/2006/relationships/image" Target="../media/image30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.jpeg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 /><Relationship Id="rId3" Type="http://schemas.openxmlformats.org/officeDocument/2006/relationships/image" Target="../media/image33.png" /><Relationship Id="rId7" Type="http://schemas.openxmlformats.org/officeDocument/2006/relationships/image" Target="../media/image37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8.xml" /><Relationship Id="rId6" Type="http://schemas.openxmlformats.org/officeDocument/2006/relationships/image" Target="../media/image36.png" /><Relationship Id="rId11" Type="http://schemas.openxmlformats.org/officeDocument/2006/relationships/image" Target="../media/image2.jpeg" /><Relationship Id="rId5" Type="http://schemas.openxmlformats.org/officeDocument/2006/relationships/image" Target="../media/image35.png" /><Relationship Id="rId10" Type="http://schemas.openxmlformats.org/officeDocument/2006/relationships/image" Target="../media/image40.png" /><Relationship Id="rId4" Type="http://schemas.openxmlformats.org/officeDocument/2006/relationships/image" Target="../media/image34.png" /><Relationship Id="rId9" Type="http://schemas.openxmlformats.org/officeDocument/2006/relationships/image" Target="../media/image39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9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5714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5644" y="4034842"/>
            <a:ext cx="6697207" cy="2262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Arbitration Trends In Africa: Transformation &amp; Opportunity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63798" y="2578043"/>
            <a:ext cx="5517337" cy="4699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400" i="1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“</a:t>
            </a:r>
            <a:r>
              <a:rPr lang="en-US" sz="1400" i="1" dirty="0">
                <a:solidFill>
                  <a:srgbClr val="3D3838"/>
                </a:solidFill>
                <a:latin typeface="Avenir LT Std 35 Light" panose="020B0402020203020204" pitchFamily="34" charset="0"/>
                <a:ea typeface="Source Sans Pro" pitchFamily="34" charset="-122"/>
                <a:cs typeface="Source Sans Pro" pitchFamily="34" charset="-120"/>
              </a:rPr>
              <a:t>The arbitration landscape in Africa is experiencing unprecedented transformation.” – </a:t>
            </a:r>
            <a:r>
              <a:rPr lang="en-US" sz="1400" i="1" dirty="0">
                <a:solidFill>
                  <a:srgbClr val="3D3838"/>
                </a:solidFill>
                <a:latin typeface="Avenir LT Std 65 Medium" panose="020B0603020203020204" pitchFamily="34" charset="0"/>
                <a:ea typeface="Source Sans Pro" pitchFamily="34" charset="-122"/>
                <a:cs typeface="Source Sans Pro" pitchFamily="34" charset="-120"/>
              </a:rPr>
              <a:t>Dr Osei Bonsu Dickson, </a:t>
            </a:r>
            <a:r>
              <a:rPr lang="en-US" sz="1400" i="1" dirty="0">
                <a:solidFill>
                  <a:srgbClr val="3D3838"/>
                </a:solidFill>
                <a:latin typeface="Avenir LT Std 35 Light" panose="020B0402020203020204" pitchFamily="34" charset="0"/>
                <a:ea typeface="Source Sans Pro" pitchFamily="34" charset="-122"/>
                <a:cs typeface="Source Sans Pro" pitchFamily="34" charset="-120"/>
              </a:rPr>
              <a:t>CIMA  Workshop Italy</a:t>
            </a:r>
            <a:endParaRPr lang="en-US" sz="1400" i="1" dirty="0">
              <a:latin typeface="Avenir LT Std 35 Light" panose="020B0402020203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863798" y="6198989"/>
            <a:ext cx="394930" cy="394930"/>
          </a:xfrm>
          <a:prstGeom prst="roundRect">
            <a:avLst>
              <a:gd name="adj" fmla="val 23151155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863798" y="6396454"/>
            <a:ext cx="4397335" cy="431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400" b="1" dirty="0">
                <a:solidFill>
                  <a:srgbClr val="3D3838"/>
                </a:solidFill>
                <a:latin typeface="Avenir LT Std 35 Light" panose="020B0402020203020204" pitchFamily="34" charset="0"/>
                <a:ea typeface="Source Sans Pro Bold" pitchFamily="34" charset="-122"/>
                <a:cs typeface="Source Sans Pro Bold" pitchFamily="34" charset="-120"/>
              </a:rPr>
              <a:t>Dr Osei Bonsu Dickson FCIMArb, Barrister</a:t>
            </a:r>
            <a:endParaRPr lang="en-US" sz="2400" dirty="0">
              <a:latin typeface="Avenir LT Std 35 Light" panose="020B0402020203020204" pitchFamily="34" charset="0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9" t="6915" r="13794" b="13101"/>
          <a:stretch/>
        </p:blipFill>
        <p:spPr bwMode="auto">
          <a:xfrm>
            <a:off x="412649" y="949267"/>
            <a:ext cx="514350" cy="5289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/>
          <p:cNvSpPr/>
          <p:nvPr/>
        </p:nvSpPr>
        <p:spPr>
          <a:xfrm>
            <a:off x="926999" y="846720"/>
            <a:ext cx="3954929" cy="969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3D3838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Center for International Mediators </a:t>
            </a:r>
          </a:p>
          <a:p>
            <a:r>
              <a:rPr lang="en-US" b="1" dirty="0">
                <a:solidFill>
                  <a:srgbClr val="3D3838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and Arbitrators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C00000"/>
                </a:solidFill>
                <a:latin typeface="Avenir LT Std 35 Light" panose="020B0402020203020204" pitchFamily="34" charset="0"/>
                <a:ea typeface="Source Sans Pro Bold" pitchFamily="34" charset="-122"/>
              </a:rPr>
              <a:t>England &amp; Wales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37060" y="846720"/>
            <a:ext cx="3024161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3D3838"/>
                </a:solidFill>
                <a:latin typeface="Avenir LT Std 65 Medium" panose="020B0603020203020204" pitchFamily="34" charset="0"/>
                <a:ea typeface="Source Sans Pro Bold" pitchFamily="34" charset="-122"/>
                <a:cs typeface="Source Sans Pro Bold" pitchFamily="34" charset="-120"/>
              </a:rPr>
              <a:t>Oxfordshire-Africa Forum on </a:t>
            </a:r>
          </a:p>
          <a:p>
            <a:r>
              <a:rPr lang="en-US" sz="1600" b="1" dirty="0">
                <a:solidFill>
                  <a:srgbClr val="3D3838"/>
                </a:solidFill>
                <a:latin typeface="Avenir LT Std 65 Medium" panose="020B0603020203020204" pitchFamily="34" charset="0"/>
                <a:ea typeface="Source Sans Pro Bold" pitchFamily="34" charset="-122"/>
                <a:cs typeface="Source Sans Pro Bold" pitchFamily="34" charset="-120"/>
              </a:rPr>
              <a:t>International Arbitration</a:t>
            </a:r>
          </a:p>
          <a:p>
            <a:r>
              <a:rPr lang="zh-TW" altLang="en-US" sz="1100" dirty="0">
                <a:solidFill>
                  <a:srgbClr val="C00000"/>
                </a:solidFill>
                <a:latin typeface="Avenir LT Std 35 Light" panose="020B0402020203020204" pitchFamily="34" charset="0"/>
                <a:ea typeface="Source Sans Pro Bold" pitchFamily="34" charset="-122"/>
              </a:rPr>
              <a:t>非洲地區副總裁</a:t>
            </a:r>
            <a:endParaRPr lang="en-US" sz="1600" dirty="0">
              <a:solidFill>
                <a:srgbClr val="C00000"/>
              </a:solidFill>
            </a:endParaRPr>
          </a:p>
        </p:txBody>
      </p:sp>
      <p:pic>
        <p:nvPicPr>
          <p:cNvPr id="11" name="Picture 2" descr="Flags Of Different Countries - 20 Free PDF Printables | Printabl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7" b="65360"/>
          <a:stretch/>
        </p:blipFill>
        <p:spPr bwMode="auto">
          <a:xfrm>
            <a:off x="7771676" y="908483"/>
            <a:ext cx="1118597" cy="34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749" y="519946"/>
            <a:ext cx="9742527" cy="537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Diversity in Arbitration: African Perspective</a:t>
            </a:r>
            <a:endParaRPr lang="en-US" sz="33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49" y="1435298"/>
            <a:ext cx="13306901" cy="7232213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1935361" y="8697992"/>
            <a:ext cx="189071" cy="189071"/>
          </a:xfrm>
          <a:prstGeom prst="roundRect">
            <a:avLst>
              <a:gd name="adj" fmla="val 9673"/>
            </a:avLst>
          </a:prstGeom>
          <a:solidFill>
            <a:srgbClr val="232429"/>
          </a:solidFill>
          <a:ln/>
        </p:spPr>
      </p:sp>
      <p:sp>
        <p:nvSpPr>
          <p:cNvPr id="5" name="Text 2"/>
          <p:cNvSpPr/>
          <p:nvPr/>
        </p:nvSpPr>
        <p:spPr>
          <a:xfrm>
            <a:off x="2185392" y="8697992"/>
            <a:ext cx="567095" cy="189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4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Europe</a:t>
            </a:r>
            <a:endParaRPr lang="en-US" sz="1450" dirty="0"/>
          </a:p>
        </p:txBody>
      </p:sp>
      <p:sp>
        <p:nvSpPr>
          <p:cNvPr id="6" name="Shape 3"/>
          <p:cNvSpPr/>
          <p:nvPr/>
        </p:nvSpPr>
        <p:spPr>
          <a:xfrm>
            <a:off x="3255526" y="8697992"/>
            <a:ext cx="189071" cy="189071"/>
          </a:xfrm>
          <a:prstGeom prst="roundRect">
            <a:avLst>
              <a:gd name="adj" fmla="val 9673"/>
            </a:avLst>
          </a:prstGeom>
          <a:solidFill>
            <a:srgbClr val="3F4149"/>
          </a:solidFill>
          <a:ln/>
        </p:spPr>
      </p:sp>
      <p:sp>
        <p:nvSpPr>
          <p:cNvPr id="7" name="Text 4"/>
          <p:cNvSpPr/>
          <p:nvPr/>
        </p:nvSpPr>
        <p:spPr>
          <a:xfrm>
            <a:off x="3505557" y="8697992"/>
            <a:ext cx="1139428" cy="189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4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North America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904428" y="8697992"/>
            <a:ext cx="189071" cy="189071"/>
          </a:xfrm>
          <a:prstGeom prst="roundRect">
            <a:avLst>
              <a:gd name="adj" fmla="val 9673"/>
            </a:avLst>
          </a:prstGeom>
          <a:solidFill>
            <a:srgbClr val="5B5E6A"/>
          </a:solidFill>
          <a:ln/>
        </p:spPr>
      </p:sp>
      <p:sp>
        <p:nvSpPr>
          <p:cNvPr id="9" name="Text 6"/>
          <p:cNvSpPr/>
          <p:nvPr/>
        </p:nvSpPr>
        <p:spPr>
          <a:xfrm>
            <a:off x="6154460" y="8697992"/>
            <a:ext cx="328136" cy="189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4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Asia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8087797" y="8697992"/>
            <a:ext cx="189071" cy="189071"/>
          </a:xfrm>
          <a:prstGeom prst="roundRect">
            <a:avLst>
              <a:gd name="adj" fmla="val 9673"/>
            </a:avLst>
          </a:prstGeom>
          <a:solidFill>
            <a:srgbClr val="787A8A"/>
          </a:solidFill>
          <a:ln/>
        </p:spPr>
      </p:sp>
      <p:sp>
        <p:nvSpPr>
          <p:cNvPr id="11" name="Text 8"/>
          <p:cNvSpPr/>
          <p:nvPr/>
        </p:nvSpPr>
        <p:spPr>
          <a:xfrm>
            <a:off x="8337828" y="8697992"/>
            <a:ext cx="447675" cy="189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4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Africa</a:t>
            </a:r>
            <a:endParaRPr lang="en-US" sz="1450" dirty="0"/>
          </a:p>
        </p:txBody>
      </p:sp>
      <p:sp>
        <p:nvSpPr>
          <p:cNvPr id="12" name="Shape 9"/>
          <p:cNvSpPr/>
          <p:nvPr/>
        </p:nvSpPr>
        <p:spPr>
          <a:xfrm>
            <a:off x="9977318" y="8697992"/>
            <a:ext cx="189071" cy="189071"/>
          </a:xfrm>
          <a:prstGeom prst="roundRect">
            <a:avLst>
              <a:gd name="adj" fmla="val 9673"/>
            </a:avLst>
          </a:prstGeom>
          <a:solidFill>
            <a:srgbClr val="989AA6"/>
          </a:solidFill>
          <a:ln/>
        </p:spPr>
      </p:sp>
      <p:sp>
        <p:nvSpPr>
          <p:cNvPr id="13" name="Text 10"/>
          <p:cNvSpPr/>
          <p:nvPr/>
        </p:nvSpPr>
        <p:spPr>
          <a:xfrm>
            <a:off x="10227350" y="8697992"/>
            <a:ext cx="1155263" cy="189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4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South America</a:t>
            </a:r>
            <a:endParaRPr lang="en-US" sz="1450" dirty="0"/>
          </a:p>
        </p:txBody>
      </p:sp>
      <p:sp>
        <p:nvSpPr>
          <p:cNvPr id="14" name="Shape 11"/>
          <p:cNvSpPr/>
          <p:nvPr/>
        </p:nvSpPr>
        <p:spPr>
          <a:xfrm>
            <a:off x="11877794" y="8697992"/>
            <a:ext cx="189071" cy="189071"/>
          </a:xfrm>
          <a:prstGeom prst="roundRect">
            <a:avLst>
              <a:gd name="adj" fmla="val 9673"/>
            </a:avLst>
          </a:prstGeom>
          <a:solidFill>
            <a:srgbClr val="B8BAC2"/>
          </a:solidFill>
          <a:ln/>
        </p:spPr>
      </p:sp>
      <p:sp>
        <p:nvSpPr>
          <p:cNvPr id="15" name="Text 12"/>
          <p:cNvSpPr/>
          <p:nvPr/>
        </p:nvSpPr>
        <p:spPr>
          <a:xfrm>
            <a:off x="12127825" y="8697992"/>
            <a:ext cx="639127" cy="189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4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Oceania</a:t>
            </a:r>
            <a:endParaRPr lang="en-US" sz="14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2058829"/>
            <a:ext cx="8791694" cy="701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Gender Equality in Arbitration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63798" y="3377089"/>
            <a:ext cx="2804874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Current Statistics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63798" y="3974544"/>
            <a:ext cx="6150293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Women represent only 21% of arbitrators in African cases. This marks a 5% increase from 2022.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863798" y="4936927"/>
            <a:ext cx="6150293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Only 15% of sole arbitrator appointments are women. Panel appointments show slightly better figures at 24%.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7623929" y="3377089"/>
            <a:ext cx="2804874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Key Initiatives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623929" y="3974544"/>
            <a:ext cx="6150293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900"/>
              </a:lnSpc>
              <a:buSzPct val="100000"/>
              <a:buChar char="•"/>
            </a:pPr>
            <a:r>
              <a:rPr lang="en-US" sz="19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African Women in Arbitration Network launched in 2024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7623929" y="4431030"/>
            <a:ext cx="6150293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900"/>
              </a:lnSpc>
              <a:buSzPct val="100000"/>
              <a:buChar char="•"/>
            </a:pPr>
            <a:r>
              <a:rPr lang="en-US" sz="19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Pledge for Equal Representation adopted by 35 institutions</a:t>
            </a:r>
            <a:endParaRPr lang="en-US" sz="1900" dirty="0"/>
          </a:p>
        </p:txBody>
      </p:sp>
      <p:sp>
        <p:nvSpPr>
          <p:cNvPr id="9" name="Text 7"/>
          <p:cNvSpPr/>
          <p:nvPr/>
        </p:nvSpPr>
        <p:spPr>
          <a:xfrm>
            <a:off x="7623929" y="5257681"/>
            <a:ext cx="6150293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900"/>
              </a:lnSpc>
              <a:buSzPct val="100000"/>
              <a:buChar char="•"/>
            </a:pPr>
            <a:r>
              <a:rPr lang="en-US" sz="19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Mentorship programs connecting 250+ practitioners</a:t>
            </a:r>
            <a:endParaRPr lang="en-US" sz="1900" dirty="0"/>
          </a:p>
        </p:txBody>
      </p:sp>
      <p:sp>
        <p:nvSpPr>
          <p:cNvPr id="10" name="Text 8"/>
          <p:cNvSpPr/>
          <p:nvPr/>
        </p:nvSpPr>
        <p:spPr>
          <a:xfrm>
            <a:off x="7623929" y="5714167"/>
            <a:ext cx="6150293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900"/>
              </a:lnSpc>
              <a:buSzPct val="100000"/>
              <a:buChar char="•"/>
            </a:pPr>
            <a:r>
              <a:rPr lang="en-US" sz="19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Database of qualified female arbitrators expanded</a:t>
            </a:r>
            <a:endParaRPr lang="en-US" sz="19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54103" y="627578"/>
            <a:ext cx="7808595" cy="10839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Racial &amp; Ethnic Diversity Initiatives</a:t>
            </a:r>
          </a:p>
          <a:p>
            <a:pPr marL="0" indent="0" algn="l">
              <a:lnSpc>
                <a:spcPts val="425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</a:rPr>
              <a:t>CIMA’s </a:t>
            </a:r>
            <a:r>
              <a:rPr lang="en-US" sz="2800" b="1" dirty="0">
                <a:solidFill>
                  <a:srgbClr val="C00000"/>
                </a:solidFill>
                <a:latin typeface="Montserrat Bold" pitchFamily="34" charset="0"/>
                <a:ea typeface="Montserrat Bold" pitchFamily="34" charset="-122"/>
              </a:rPr>
              <a:t>DIAL </a:t>
            </a:r>
            <a:r>
              <a:rPr lang="en-US" sz="28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</a:rPr>
              <a:t>Project</a:t>
            </a:r>
            <a:endParaRPr lang="en-US" sz="28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103" y="1997631"/>
            <a:ext cx="476845" cy="47684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54103" y="2665214"/>
            <a:ext cx="2443877" cy="5419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Appointment Programs</a:t>
            </a:r>
            <a:endParaRPr lang="en-US" sz="1700" dirty="0"/>
          </a:p>
        </p:txBody>
      </p:sp>
      <p:sp>
        <p:nvSpPr>
          <p:cNvPr id="6" name="Text 2"/>
          <p:cNvSpPr/>
          <p:nvPr/>
        </p:nvSpPr>
        <p:spPr>
          <a:xfrm>
            <a:off x="6154103" y="3321606"/>
            <a:ext cx="2443877" cy="14305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Initiatives targeting balanced representation in arbitrator selection. 15 institutions adopted diversity protocols in 2024.</a:t>
            </a:r>
            <a:endParaRPr lang="en-US" sz="15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6343" y="1997631"/>
            <a:ext cx="476845" cy="47684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836343" y="2665214"/>
            <a:ext cx="2443996" cy="5419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Cross-Cultural Competency</a:t>
            </a:r>
            <a:endParaRPr lang="en-US" sz="1700" dirty="0"/>
          </a:p>
        </p:txBody>
      </p:sp>
      <p:sp>
        <p:nvSpPr>
          <p:cNvPr id="9" name="Text 4"/>
          <p:cNvSpPr/>
          <p:nvPr/>
        </p:nvSpPr>
        <p:spPr>
          <a:xfrm>
            <a:off x="8836343" y="3321606"/>
            <a:ext cx="2443996" cy="14305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Training programs for international practitioners. Over 500 arbitrators completed cultural sensitivity certification.</a:t>
            </a:r>
            <a:endParaRPr lang="en-US" sz="15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8702" y="1997631"/>
            <a:ext cx="476845" cy="47684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18702" y="2665214"/>
            <a:ext cx="2176105" cy="270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Linguistic Diversity</a:t>
            </a:r>
            <a:endParaRPr lang="en-US" sz="1700" dirty="0"/>
          </a:p>
        </p:txBody>
      </p:sp>
      <p:sp>
        <p:nvSpPr>
          <p:cNvPr id="12" name="Text 6"/>
          <p:cNvSpPr/>
          <p:nvPr/>
        </p:nvSpPr>
        <p:spPr>
          <a:xfrm>
            <a:off x="11518702" y="3050619"/>
            <a:ext cx="2443996" cy="11444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Enhanced translation services for proceedings. Support for indigenous languages in appropriate disputes.</a:t>
            </a:r>
            <a:endParaRPr lang="en-US" sz="15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4103" y="5133618"/>
            <a:ext cx="476845" cy="476845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154103" y="5801201"/>
            <a:ext cx="2443877" cy="5419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Customary Law Integration</a:t>
            </a:r>
            <a:endParaRPr lang="en-US" sz="1700" dirty="0"/>
          </a:p>
        </p:txBody>
      </p:sp>
      <p:sp>
        <p:nvSpPr>
          <p:cNvPr id="15" name="Text 8"/>
          <p:cNvSpPr/>
          <p:nvPr/>
        </p:nvSpPr>
        <p:spPr>
          <a:xfrm>
            <a:off x="6154103" y="6457593"/>
            <a:ext cx="2443877" cy="11444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Recognition of indigenous legal principles. Specialized training for arbitrators in traditional dispute resolution.</a:t>
            </a:r>
            <a:endParaRPr lang="en-US" sz="15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1313259"/>
            <a:ext cx="10053161" cy="701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Geographical Diversity &amp; Inclusion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18" y="2666286"/>
            <a:ext cx="3073837" cy="307383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2661" y="2666286"/>
            <a:ext cx="3073837" cy="3073837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3903" y="2666286"/>
            <a:ext cx="3073837" cy="3073837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5145" y="2666286"/>
            <a:ext cx="3073837" cy="3073837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863798" y="6175891"/>
            <a:ext cx="12902803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Geographical barriers continue to limit arbitration access. Digital solutions and mobile services are bridging these divides across Africa.</a:t>
            </a:r>
            <a:endParaRPr lang="en-US" sz="19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6405" y="651391"/>
            <a:ext cx="7611189" cy="12442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Green Arbitration: African Innovation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766405" y="2223968"/>
            <a:ext cx="492681" cy="492681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441" y="2283678"/>
            <a:ext cx="298609" cy="37326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478042" y="2299216"/>
            <a:ext cx="4503896" cy="310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African Green Arbitration Initiative</a:t>
            </a:r>
            <a:endParaRPr lang="en-US" sz="1950" dirty="0"/>
          </a:p>
        </p:txBody>
      </p:sp>
      <p:sp>
        <p:nvSpPr>
          <p:cNvPr id="7" name="Text 3"/>
          <p:cNvSpPr/>
          <p:nvPr/>
        </p:nvSpPr>
        <p:spPr>
          <a:xfrm>
            <a:off x="1478042" y="2741533"/>
            <a:ext cx="6899553" cy="3283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Launched in 2024 with 28 founding institutions across the continent.</a:t>
            </a:r>
            <a:endParaRPr lang="en-US" sz="1700" dirty="0"/>
          </a:p>
        </p:txBody>
      </p:sp>
      <p:sp>
        <p:nvSpPr>
          <p:cNvPr id="8" name="Shape 4"/>
          <p:cNvSpPr/>
          <p:nvPr/>
        </p:nvSpPr>
        <p:spPr>
          <a:xfrm>
            <a:off x="766405" y="3507819"/>
            <a:ext cx="492681" cy="492681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441" y="3567529"/>
            <a:ext cx="298609" cy="37326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478042" y="3583067"/>
            <a:ext cx="2965609" cy="310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Paperless Proceedings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1478042" y="4025384"/>
            <a:ext cx="6899553" cy="6567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Digital documentation reduced paper usage by 85% in participating institutions.</a:t>
            </a:r>
            <a:endParaRPr lang="en-US" sz="1700" dirty="0"/>
          </a:p>
        </p:txBody>
      </p:sp>
      <p:sp>
        <p:nvSpPr>
          <p:cNvPr id="12" name="Shape 7"/>
          <p:cNvSpPr/>
          <p:nvPr/>
        </p:nvSpPr>
        <p:spPr>
          <a:xfrm>
            <a:off x="766405" y="5120045"/>
            <a:ext cx="492681" cy="492681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441" y="5179755"/>
            <a:ext cx="298609" cy="37326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478042" y="5195292"/>
            <a:ext cx="2488406" cy="310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Remote Hearings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1478042" y="5637609"/>
            <a:ext cx="6899553" cy="6567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Virtual proceedings cut carbon emissions by 60% compared to in-person hearings.</a:t>
            </a:r>
            <a:endParaRPr lang="en-US" sz="1700" dirty="0"/>
          </a:p>
        </p:txBody>
      </p:sp>
      <p:sp>
        <p:nvSpPr>
          <p:cNvPr id="16" name="Shape 10"/>
          <p:cNvSpPr/>
          <p:nvPr/>
        </p:nvSpPr>
        <p:spPr>
          <a:xfrm>
            <a:off x="766405" y="6732270"/>
            <a:ext cx="492681" cy="492681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441" y="6791980"/>
            <a:ext cx="298609" cy="373261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478042" y="6807517"/>
            <a:ext cx="3949541" cy="310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Environmental Impact Metrics</a:t>
            </a:r>
            <a:endParaRPr lang="en-US" sz="1950" dirty="0"/>
          </a:p>
        </p:txBody>
      </p:sp>
      <p:sp>
        <p:nvSpPr>
          <p:cNvPr id="19" name="Text 12"/>
          <p:cNvSpPr/>
          <p:nvPr/>
        </p:nvSpPr>
        <p:spPr>
          <a:xfrm>
            <a:off x="1478042" y="7249835"/>
            <a:ext cx="6899553" cy="3283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Standardized measurement protocols track sustainability improvements.</a:t>
            </a:r>
            <a:endParaRPr lang="en-US" sz="17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043" y="566499"/>
            <a:ext cx="8226981" cy="5853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ESG Factors in African Arbitration</a:t>
            </a:r>
            <a:endParaRPr lang="en-US" sz="36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753" y="3756065"/>
            <a:ext cx="7912894" cy="7912894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9776" y="6359545"/>
            <a:ext cx="347663" cy="434578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8753" y="3756065"/>
            <a:ext cx="7912894" cy="7912894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5691" y="4753630"/>
            <a:ext cx="347663" cy="434578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8753" y="3756065"/>
            <a:ext cx="7912894" cy="7912894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6808" y="4753630"/>
            <a:ext cx="347663" cy="434578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8753" y="3756065"/>
            <a:ext cx="7912894" cy="7912894"/>
          </a:xfrm>
          <a:prstGeom prst="rect">
            <a:avLst/>
          </a:prstGeom>
        </p:spPr>
      </p:pic>
      <p:pic>
        <p:nvPicPr>
          <p:cNvPr id="10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82723" y="6359545"/>
            <a:ext cx="347663" cy="434578"/>
          </a:xfrm>
          <a:prstGeom prst="rect">
            <a:avLst/>
          </a:prstGeom>
        </p:spPr>
      </p:pic>
      <p:sp>
        <p:nvSpPr>
          <p:cNvPr id="11" name="Text 1"/>
          <p:cNvSpPr/>
          <p:nvPr/>
        </p:nvSpPr>
        <p:spPr>
          <a:xfrm>
            <a:off x="721043" y="2556034"/>
            <a:ext cx="3065264" cy="5850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Environmental Considerations</a:t>
            </a:r>
            <a:endParaRPr lang="en-US" sz="1800" dirty="0"/>
          </a:p>
        </p:txBody>
      </p:sp>
      <p:sp>
        <p:nvSpPr>
          <p:cNvPr id="12" name="Text 2"/>
          <p:cNvSpPr/>
          <p:nvPr/>
        </p:nvSpPr>
        <p:spPr>
          <a:xfrm>
            <a:off x="721043" y="3264694"/>
            <a:ext cx="3065264" cy="15448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6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Extractive industry disputes increasingly evaluate ecological impact. Carbon footprint assessments now standard in mining arbitrations.</a:t>
            </a:r>
            <a:endParaRPr lang="en-US" sz="1600" dirty="0"/>
          </a:p>
        </p:txBody>
      </p:sp>
      <p:sp>
        <p:nvSpPr>
          <p:cNvPr id="13" name="Text 3"/>
          <p:cNvSpPr/>
          <p:nvPr/>
        </p:nvSpPr>
        <p:spPr>
          <a:xfrm>
            <a:off x="4457343" y="1563767"/>
            <a:ext cx="2341126" cy="292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Social Impact</a:t>
            </a:r>
            <a:endParaRPr lang="en-US" sz="1800" dirty="0"/>
          </a:p>
        </p:txBody>
      </p:sp>
      <p:sp>
        <p:nvSpPr>
          <p:cNvPr id="14" name="Text 4"/>
          <p:cNvSpPr/>
          <p:nvPr/>
        </p:nvSpPr>
        <p:spPr>
          <a:xfrm>
            <a:off x="4095274" y="1979890"/>
            <a:ext cx="3065383" cy="15448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6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Community rights and labor standards featured in 65% of investment disputes. Indigenous consultation becoming procedural requirement.</a:t>
            </a:r>
            <a:endParaRPr lang="en-US" sz="1600" dirty="0"/>
          </a:p>
        </p:txBody>
      </p:sp>
      <p:sp>
        <p:nvSpPr>
          <p:cNvPr id="15" name="Text 5"/>
          <p:cNvSpPr/>
          <p:nvPr/>
        </p:nvSpPr>
        <p:spPr>
          <a:xfrm>
            <a:off x="7781330" y="1872734"/>
            <a:ext cx="2441972" cy="292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Governance Factors</a:t>
            </a:r>
            <a:endParaRPr lang="en-US" sz="1800" dirty="0"/>
          </a:p>
        </p:txBody>
      </p:sp>
      <p:sp>
        <p:nvSpPr>
          <p:cNvPr id="16" name="Text 6"/>
          <p:cNvSpPr/>
          <p:nvPr/>
        </p:nvSpPr>
        <p:spPr>
          <a:xfrm>
            <a:off x="7469624" y="2288858"/>
            <a:ext cx="3065383" cy="12358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6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Anti-corruption provisions affecting enforcement outcomes. Transparency requirements reshaping procedural approaches.</a:t>
            </a:r>
            <a:endParaRPr lang="en-US" sz="1600" dirty="0"/>
          </a:p>
        </p:txBody>
      </p:sp>
      <p:sp>
        <p:nvSpPr>
          <p:cNvPr id="17" name="Text 7"/>
          <p:cNvSpPr/>
          <p:nvPr/>
        </p:nvSpPr>
        <p:spPr>
          <a:xfrm>
            <a:off x="11206043" y="3157538"/>
            <a:ext cx="2341126" cy="292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ESG Reporting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10843974" y="3573661"/>
            <a:ext cx="3065383" cy="12358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6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Disclosure obligations impacting dispute resolution strategies. Integrated reporting frameworks gaining traction.</a:t>
            </a:r>
            <a:endParaRPr lang="en-US" sz="1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942380"/>
            <a:ext cx="12902803" cy="14025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Technology Transforming African Arbitration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798" y="2838569"/>
            <a:ext cx="4095274" cy="253103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63798" y="5678091"/>
            <a:ext cx="3240524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AI Document Analysis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63798" y="6176724"/>
            <a:ext cx="4095274" cy="11104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Machine learning tools process thousands of documents in hours. Adoption increased 120% in 2024.</a:t>
            </a:r>
            <a:endParaRPr lang="en-US" sz="19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7563" y="2838569"/>
            <a:ext cx="4095274" cy="253103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67563" y="5678091"/>
            <a:ext cx="2804874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Virtual Hearings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67563" y="6176724"/>
            <a:ext cx="4095274" cy="11104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Advanced platforms enable seamless remote participation. 65% of hearings now include virtual elements.</a:t>
            </a:r>
            <a:endParaRPr lang="en-US" sz="19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1328" y="2838569"/>
            <a:ext cx="4095274" cy="253103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1328" y="5678091"/>
            <a:ext cx="3404592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Blockchain Verification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1328" y="6176724"/>
            <a:ext cx="4095274" cy="11104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Immutable evidence records enhance integrity. Pilot programs launched in 5 major institutions.</a:t>
            </a:r>
            <a:endParaRPr lang="en-US" sz="19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749" y="519946"/>
            <a:ext cx="8050887" cy="537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Industry-Specific Arbitration Trends</a:t>
            </a:r>
            <a:endParaRPr lang="en-US" sz="33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49" y="1435298"/>
            <a:ext cx="13306901" cy="745176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48916" y="668417"/>
            <a:ext cx="10730151" cy="689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Arbitration Career Pathways in Africa</a:t>
            </a:r>
            <a:endParaRPr lang="en-US" sz="4300" dirty="0"/>
          </a:p>
        </p:txBody>
      </p:sp>
      <p:sp>
        <p:nvSpPr>
          <p:cNvPr id="3" name="Shape 1"/>
          <p:cNvSpPr/>
          <p:nvPr/>
        </p:nvSpPr>
        <p:spPr>
          <a:xfrm>
            <a:off x="848916" y="1842492"/>
            <a:ext cx="1616512" cy="1338739"/>
          </a:xfrm>
          <a:prstGeom prst="roundRect">
            <a:avLst>
              <a:gd name="adj" fmla="val 2718"/>
            </a:avLst>
          </a:prstGeom>
          <a:solidFill>
            <a:srgbClr val="F2EEEE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614" y="2298621"/>
            <a:ext cx="340995" cy="42636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707958" y="2085023"/>
            <a:ext cx="2756297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Entry Level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2707958" y="2574965"/>
            <a:ext cx="5298400" cy="3637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Specialized education and initial practice experience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2586633" y="3165991"/>
            <a:ext cx="11073646" cy="15240"/>
          </a:xfrm>
          <a:prstGeom prst="roundRect">
            <a:avLst>
              <a:gd name="adj" fmla="val 238745"/>
            </a:avLst>
          </a:prstGeom>
          <a:solidFill>
            <a:srgbClr val="D8D4D4"/>
          </a:solidFill>
          <a:ln/>
        </p:spPr>
      </p:sp>
      <p:sp>
        <p:nvSpPr>
          <p:cNvPr id="8" name="Shape 5"/>
          <p:cNvSpPr/>
          <p:nvPr/>
        </p:nvSpPr>
        <p:spPr>
          <a:xfrm>
            <a:off x="848916" y="3302437"/>
            <a:ext cx="3233142" cy="1338739"/>
          </a:xfrm>
          <a:prstGeom prst="roundRect">
            <a:avLst>
              <a:gd name="adj" fmla="val 2718"/>
            </a:avLst>
          </a:prstGeom>
          <a:solidFill>
            <a:srgbClr val="F2EEEE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930" y="3758565"/>
            <a:ext cx="340995" cy="426363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324588" y="3544967"/>
            <a:ext cx="2846903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Counsel Experience</a:t>
            </a:r>
            <a:endParaRPr lang="en-US" sz="2150" dirty="0"/>
          </a:p>
        </p:txBody>
      </p:sp>
      <p:sp>
        <p:nvSpPr>
          <p:cNvPr id="11" name="Text 7"/>
          <p:cNvSpPr/>
          <p:nvPr/>
        </p:nvSpPr>
        <p:spPr>
          <a:xfrm>
            <a:off x="4324588" y="4034909"/>
            <a:ext cx="4726067" cy="3637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Representing clients in arbitration proceedings</a:t>
            </a:r>
            <a:endParaRPr lang="en-US" sz="1900" dirty="0"/>
          </a:p>
        </p:txBody>
      </p:sp>
      <p:sp>
        <p:nvSpPr>
          <p:cNvPr id="12" name="Shape 8"/>
          <p:cNvSpPr/>
          <p:nvPr/>
        </p:nvSpPr>
        <p:spPr>
          <a:xfrm>
            <a:off x="4203263" y="4625935"/>
            <a:ext cx="9457015" cy="15240"/>
          </a:xfrm>
          <a:prstGeom prst="roundRect">
            <a:avLst>
              <a:gd name="adj" fmla="val 238745"/>
            </a:avLst>
          </a:prstGeom>
          <a:solidFill>
            <a:srgbClr val="D8D4D4"/>
          </a:solidFill>
          <a:ln/>
        </p:spPr>
      </p:sp>
      <p:sp>
        <p:nvSpPr>
          <p:cNvPr id="13" name="Shape 9"/>
          <p:cNvSpPr/>
          <p:nvPr/>
        </p:nvSpPr>
        <p:spPr>
          <a:xfrm>
            <a:off x="848916" y="4762381"/>
            <a:ext cx="4849654" cy="1338739"/>
          </a:xfrm>
          <a:prstGeom prst="roundRect">
            <a:avLst>
              <a:gd name="adj" fmla="val 2718"/>
            </a:avLst>
          </a:prstGeom>
          <a:solidFill>
            <a:srgbClr val="F2EEEE"/>
          </a:solidFill>
          <a:ln/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3245" y="5218509"/>
            <a:ext cx="340995" cy="426363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5941100" y="5004911"/>
            <a:ext cx="3577233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Arbitrator Appointments</a:t>
            </a:r>
            <a:endParaRPr lang="en-US" sz="2150" dirty="0"/>
          </a:p>
        </p:txBody>
      </p:sp>
      <p:sp>
        <p:nvSpPr>
          <p:cNvPr id="16" name="Text 11"/>
          <p:cNvSpPr/>
          <p:nvPr/>
        </p:nvSpPr>
        <p:spPr>
          <a:xfrm>
            <a:off x="5941100" y="5494853"/>
            <a:ext cx="5503545" cy="3637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Beginning with sole arbitrator roles in smaller disputes</a:t>
            </a:r>
            <a:endParaRPr lang="en-US" sz="1900" dirty="0"/>
          </a:p>
        </p:txBody>
      </p:sp>
      <p:sp>
        <p:nvSpPr>
          <p:cNvPr id="17" name="Shape 12"/>
          <p:cNvSpPr/>
          <p:nvPr/>
        </p:nvSpPr>
        <p:spPr>
          <a:xfrm>
            <a:off x="5819775" y="6085880"/>
            <a:ext cx="7840504" cy="15240"/>
          </a:xfrm>
          <a:prstGeom prst="roundRect">
            <a:avLst>
              <a:gd name="adj" fmla="val 238745"/>
            </a:avLst>
          </a:prstGeom>
          <a:solidFill>
            <a:srgbClr val="D8D4D4"/>
          </a:solidFill>
          <a:ln/>
        </p:spPr>
      </p:sp>
      <p:sp>
        <p:nvSpPr>
          <p:cNvPr id="18" name="Shape 13"/>
          <p:cNvSpPr/>
          <p:nvPr/>
        </p:nvSpPr>
        <p:spPr>
          <a:xfrm>
            <a:off x="848916" y="6222325"/>
            <a:ext cx="6466284" cy="1338739"/>
          </a:xfrm>
          <a:prstGeom prst="roundRect">
            <a:avLst>
              <a:gd name="adj" fmla="val 2718"/>
            </a:avLst>
          </a:prstGeom>
          <a:solidFill>
            <a:srgbClr val="F2EEEE"/>
          </a:solidFill>
          <a:ln/>
        </p:spPr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1560" y="6678454"/>
            <a:ext cx="340995" cy="426363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7557730" y="6464856"/>
            <a:ext cx="3442573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Institutional Leadership</a:t>
            </a:r>
            <a:endParaRPr lang="en-US" sz="2150" dirty="0"/>
          </a:p>
        </p:txBody>
      </p:sp>
      <p:sp>
        <p:nvSpPr>
          <p:cNvPr id="21" name="Text 15"/>
          <p:cNvSpPr/>
          <p:nvPr/>
        </p:nvSpPr>
        <p:spPr>
          <a:xfrm>
            <a:off x="7557730" y="6954798"/>
            <a:ext cx="5664160" cy="3637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Roles within arbitration centers and policy development</a:t>
            </a:r>
            <a:endParaRPr lang="en-US" sz="19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4583" y="372904"/>
            <a:ext cx="6016943" cy="3852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Professional Development Resources</a:t>
            </a:r>
            <a:endParaRPr lang="en-US" sz="2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83" y="1029414"/>
            <a:ext cx="3390662" cy="2095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034671" y="1029414"/>
            <a:ext cx="1541145" cy="192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Certifications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4034671" y="1303258"/>
            <a:ext cx="10121146" cy="203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Specialized qualifications from accredited institutions. CIArb courses now available in 12 African countries.</a:t>
            </a:r>
            <a:endParaRPr lang="en-US" sz="10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83" y="3396139"/>
            <a:ext cx="3390662" cy="20955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034671" y="3396139"/>
            <a:ext cx="1751052" cy="192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Mentorship Programs</a:t>
            </a:r>
            <a:endParaRPr lang="en-US" sz="1200" dirty="0"/>
          </a:p>
        </p:txBody>
      </p:sp>
      <p:sp>
        <p:nvSpPr>
          <p:cNvPr id="8" name="Text 4"/>
          <p:cNvSpPr/>
          <p:nvPr/>
        </p:nvSpPr>
        <p:spPr>
          <a:xfrm>
            <a:off x="4034671" y="3669982"/>
            <a:ext cx="10121146" cy="203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Structured guidance from experienced practitioners. 350+ mentor-mentee relationships established in 2024.</a:t>
            </a:r>
            <a:endParaRPr lang="en-US" sz="10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583" y="5762863"/>
            <a:ext cx="3390662" cy="209550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034671" y="5762863"/>
            <a:ext cx="1969294" cy="192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International Exchanges</a:t>
            </a:r>
            <a:endParaRPr lang="en-US" sz="1200" dirty="0"/>
          </a:p>
        </p:txBody>
      </p:sp>
      <p:sp>
        <p:nvSpPr>
          <p:cNvPr id="11" name="Text 6"/>
          <p:cNvSpPr/>
          <p:nvPr/>
        </p:nvSpPr>
        <p:spPr>
          <a:xfrm>
            <a:off x="4034671" y="6036707"/>
            <a:ext cx="10121146" cy="203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Cross-border learning opportunities expanding horizons. Scholarship programs supporting talent development.</a:t>
            </a:r>
            <a:endParaRPr lang="en-US" sz="10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99919" y="3615872"/>
            <a:ext cx="4830305" cy="6001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AI and The Future of </a:t>
            </a:r>
          </a:p>
          <a:p>
            <a:pPr marL="0" indent="0" algn="ctr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Arbitration</a:t>
            </a:r>
            <a:endParaRPr lang="en-US" sz="3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6255" y="1605082"/>
            <a:ext cx="1301948" cy="1166217"/>
          </a:xfrm>
          <a:prstGeom prst="rect">
            <a:avLst/>
          </a:prstGeom>
        </p:spPr>
      </p:pic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5198" y="333828"/>
            <a:ext cx="2604016" cy="1166217"/>
          </a:xfrm>
          <a:prstGeom prst="rect">
            <a:avLst/>
          </a:prstGeom>
        </p:spPr>
      </p:pic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1130" y="2210615"/>
            <a:ext cx="3905964" cy="1166217"/>
          </a:xfrm>
          <a:prstGeom prst="rect">
            <a:avLst/>
          </a:prstGeom>
        </p:spPr>
      </p:pic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1056" y="5055300"/>
            <a:ext cx="5208032" cy="116621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7602451" y="6596742"/>
            <a:ext cx="5423280" cy="11259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44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Meet Michael Smith</a:t>
            </a: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</a:rPr>
              <a:t>Lead AI </a:t>
            </a:r>
            <a:r>
              <a:rPr lang="en-US" sz="2800" b="1" dirty="0" err="1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</a:rPr>
              <a:t>Facilitaor</a:t>
            </a:r>
            <a:r>
              <a:rPr lang="en-US" sz="28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</a:rPr>
              <a:t> , CIMA</a:t>
            </a:r>
            <a:endParaRPr lang="en-US" sz="2800" dirty="0"/>
          </a:p>
        </p:txBody>
      </p:sp>
      <p:pic>
        <p:nvPicPr>
          <p:cNvPr id="30" name="WhatsApp Video 2025-05-25 at 3.25.57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053" y="-124540"/>
            <a:ext cx="4629150" cy="822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24480" y="1473972"/>
            <a:ext cx="3025452" cy="603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</a:rPr>
              <a:t>CIMA AI 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16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424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7327" y="590074"/>
            <a:ext cx="7642146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Continuing Education Requirements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6237327" y="2131100"/>
            <a:ext cx="7642146" cy="5513070"/>
          </a:xfrm>
          <a:prstGeom prst="roundRect">
            <a:avLst>
              <a:gd name="adj" fmla="val 584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44947" y="2138720"/>
            <a:ext cx="7626072" cy="9163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6460331" y="2275046"/>
            <a:ext cx="2108835" cy="321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Jurisdiction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9005888" y="2275046"/>
            <a:ext cx="2105025" cy="321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Annual CPD Hours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11547634" y="2275046"/>
            <a:ext cx="2108835" cy="6436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Specialized Requirements</a:t>
            </a:r>
            <a:endParaRPr lang="en-US" sz="1650" dirty="0"/>
          </a:p>
        </p:txBody>
      </p:sp>
      <p:sp>
        <p:nvSpPr>
          <p:cNvPr id="9" name="Shape 6"/>
          <p:cNvSpPr/>
          <p:nvPr/>
        </p:nvSpPr>
        <p:spPr>
          <a:xfrm>
            <a:off x="6244947" y="3055025"/>
            <a:ext cx="7626072" cy="59447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6460331" y="3191351"/>
            <a:ext cx="2108835" cy="321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Nigeria</a:t>
            </a:r>
            <a:endParaRPr lang="en-US" sz="1650" dirty="0"/>
          </a:p>
        </p:txBody>
      </p:sp>
      <p:sp>
        <p:nvSpPr>
          <p:cNvPr id="11" name="Text 8"/>
          <p:cNvSpPr/>
          <p:nvPr/>
        </p:nvSpPr>
        <p:spPr>
          <a:xfrm>
            <a:off x="9005888" y="3191351"/>
            <a:ext cx="2105025" cy="321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20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11547634" y="3191351"/>
            <a:ext cx="2108835" cy="321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5 hours ethics training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6244947" y="3649504"/>
            <a:ext cx="7626072" cy="123813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6460331" y="3785830"/>
            <a:ext cx="2108835" cy="321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South Africa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9005888" y="3785830"/>
            <a:ext cx="2105025" cy="321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15</a:t>
            </a:r>
            <a:endParaRPr lang="en-US" sz="1650" dirty="0"/>
          </a:p>
        </p:txBody>
      </p:sp>
      <p:sp>
        <p:nvSpPr>
          <p:cNvPr id="16" name="Text 13"/>
          <p:cNvSpPr/>
          <p:nvPr/>
        </p:nvSpPr>
        <p:spPr>
          <a:xfrm>
            <a:off x="11547634" y="3785830"/>
            <a:ext cx="2108835" cy="9654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Technology competency verification</a:t>
            </a:r>
            <a:endParaRPr lang="en-US" sz="1650" dirty="0"/>
          </a:p>
        </p:txBody>
      </p:sp>
      <p:sp>
        <p:nvSpPr>
          <p:cNvPr id="17" name="Shape 14"/>
          <p:cNvSpPr/>
          <p:nvPr/>
        </p:nvSpPr>
        <p:spPr>
          <a:xfrm>
            <a:off x="6244947" y="4887635"/>
            <a:ext cx="7626072" cy="9163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6460331" y="5023961"/>
            <a:ext cx="2108835" cy="321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Kenya</a:t>
            </a:r>
            <a:endParaRPr lang="en-US" sz="1650" dirty="0"/>
          </a:p>
        </p:txBody>
      </p:sp>
      <p:sp>
        <p:nvSpPr>
          <p:cNvPr id="19" name="Text 16"/>
          <p:cNvSpPr/>
          <p:nvPr/>
        </p:nvSpPr>
        <p:spPr>
          <a:xfrm>
            <a:off x="9005888" y="5023961"/>
            <a:ext cx="2105025" cy="321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18</a:t>
            </a:r>
            <a:endParaRPr lang="en-US" sz="1650" dirty="0"/>
          </a:p>
        </p:txBody>
      </p:sp>
      <p:sp>
        <p:nvSpPr>
          <p:cNvPr id="20" name="Text 17"/>
          <p:cNvSpPr/>
          <p:nvPr/>
        </p:nvSpPr>
        <p:spPr>
          <a:xfrm>
            <a:off x="11547634" y="5023961"/>
            <a:ext cx="2108835" cy="6436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Cultural sensitivity module</a:t>
            </a:r>
            <a:endParaRPr lang="en-US" sz="1650" dirty="0"/>
          </a:p>
        </p:txBody>
      </p:sp>
      <p:sp>
        <p:nvSpPr>
          <p:cNvPr id="21" name="Shape 18"/>
          <p:cNvSpPr/>
          <p:nvPr/>
        </p:nvSpPr>
        <p:spPr>
          <a:xfrm>
            <a:off x="6244947" y="5803940"/>
            <a:ext cx="7626072" cy="9163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2" name="Text 19"/>
          <p:cNvSpPr/>
          <p:nvPr/>
        </p:nvSpPr>
        <p:spPr>
          <a:xfrm>
            <a:off x="6460331" y="5940266"/>
            <a:ext cx="2108835" cy="321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Egypt</a:t>
            </a:r>
            <a:endParaRPr lang="en-US" sz="1650" dirty="0"/>
          </a:p>
        </p:txBody>
      </p:sp>
      <p:sp>
        <p:nvSpPr>
          <p:cNvPr id="23" name="Text 20"/>
          <p:cNvSpPr/>
          <p:nvPr/>
        </p:nvSpPr>
        <p:spPr>
          <a:xfrm>
            <a:off x="9005888" y="5940266"/>
            <a:ext cx="2105025" cy="321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12</a:t>
            </a:r>
            <a:endParaRPr lang="en-US" sz="1650" dirty="0"/>
          </a:p>
        </p:txBody>
      </p:sp>
      <p:sp>
        <p:nvSpPr>
          <p:cNvPr id="24" name="Text 21"/>
          <p:cNvSpPr/>
          <p:nvPr/>
        </p:nvSpPr>
        <p:spPr>
          <a:xfrm>
            <a:off x="11547634" y="5940266"/>
            <a:ext cx="2108835" cy="6436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International law updates</a:t>
            </a:r>
            <a:endParaRPr lang="en-US" sz="1650" dirty="0"/>
          </a:p>
        </p:txBody>
      </p:sp>
      <p:sp>
        <p:nvSpPr>
          <p:cNvPr id="25" name="Shape 22"/>
          <p:cNvSpPr/>
          <p:nvPr/>
        </p:nvSpPr>
        <p:spPr>
          <a:xfrm>
            <a:off x="6244947" y="6720245"/>
            <a:ext cx="7626072" cy="9163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6" name="Text 23"/>
          <p:cNvSpPr/>
          <p:nvPr/>
        </p:nvSpPr>
        <p:spPr>
          <a:xfrm>
            <a:off x="6460331" y="6856571"/>
            <a:ext cx="2108835" cy="321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Rwanda</a:t>
            </a:r>
            <a:endParaRPr lang="en-US" sz="1650" dirty="0"/>
          </a:p>
        </p:txBody>
      </p:sp>
      <p:sp>
        <p:nvSpPr>
          <p:cNvPr id="27" name="Text 24"/>
          <p:cNvSpPr/>
          <p:nvPr/>
        </p:nvSpPr>
        <p:spPr>
          <a:xfrm>
            <a:off x="9005888" y="6856571"/>
            <a:ext cx="2105025" cy="321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25</a:t>
            </a:r>
            <a:endParaRPr lang="en-US" sz="1650" dirty="0"/>
          </a:p>
        </p:txBody>
      </p:sp>
      <p:sp>
        <p:nvSpPr>
          <p:cNvPr id="28" name="Text 25"/>
          <p:cNvSpPr/>
          <p:nvPr/>
        </p:nvSpPr>
        <p:spPr>
          <a:xfrm>
            <a:off x="11547634" y="6856571"/>
            <a:ext cx="2108835" cy="6436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ESG certification requirement</a:t>
            </a:r>
            <a:endParaRPr lang="en-US" sz="16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3312" y="616387"/>
            <a:ext cx="7577376" cy="12718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Building an Arbitration Practice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783312" y="2223849"/>
            <a:ext cx="167759" cy="1123593"/>
          </a:xfrm>
          <a:prstGeom prst="roundRect">
            <a:avLst>
              <a:gd name="adj" fmla="val 20013"/>
            </a:avLst>
          </a:prstGeom>
          <a:solidFill>
            <a:srgbClr val="F2EEEE"/>
          </a:solidFill>
          <a:ln/>
        </p:spPr>
      </p:sp>
      <p:sp>
        <p:nvSpPr>
          <p:cNvPr id="5" name="Text 2"/>
          <p:cNvSpPr/>
          <p:nvPr/>
        </p:nvSpPr>
        <p:spPr>
          <a:xfrm>
            <a:off x="1286708" y="2223849"/>
            <a:ext cx="2543413" cy="317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Service Definition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1286708" y="2675930"/>
            <a:ext cx="7073979" cy="6715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7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Develop clear specialized arbitration service offerings. Focus on specific industries or dispute types.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118949" y="3571161"/>
            <a:ext cx="167759" cy="1123593"/>
          </a:xfrm>
          <a:prstGeom prst="roundRect">
            <a:avLst>
              <a:gd name="adj" fmla="val 20013"/>
            </a:avLst>
          </a:prstGeom>
          <a:solidFill>
            <a:srgbClr val="F2EEEE"/>
          </a:solidFill>
          <a:ln/>
        </p:spPr>
      </p:sp>
      <p:sp>
        <p:nvSpPr>
          <p:cNvPr id="8" name="Text 5"/>
          <p:cNvSpPr/>
          <p:nvPr/>
        </p:nvSpPr>
        <p:spPr>
          <a:xfrm>
            <a:off x="1622346" y="3571161"/>
            <a:ext cx="3030855" cy="317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Network Development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1622346" y="4023241"/>
            <a:ext cx="6738342" cy="6715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7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Build connections across jurisdictions. Join professional associations and attend key conferences.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454706" y="4918472"/>
            <a:ext cx="167759" cy="1123593"/>
          </a:xfrm>
          <a:prstGeom prst="roundRect">
            <a:avLst>
              <a:gd name="adj" fmla="val 20013"/>
            </a:avLst>
          </a:prstGeom>
          <a:solidFill>
            <a:srgbClr val="F2EEEE"/>
          </a:solidFill>
          <a:ln/>
        </p:spPr>
      </p:sp>
      <p:sp>
        <p:nvSpPr>
          <p:cNvPr id="11" name="Text 8"/>
          <p:cNvSpPr/>
          <p:nvPr/>
        </p:nvSpPr>
        <p:spPr>
          <a:xfrm>
            <a:off x="1958102" y="4918472"/>
            <a:ext cx="2686407" cy="317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Thought Leadership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1958102" y="5370552"/>
            <a:ext cx="6402586" cy="6715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7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Publish articles and speak at events. Establish expertise through content creation and sharing.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1790462" y="6265783"/>
            <a:ext cx="167759" cy="1123593"/>
          </a:xfrm>
          <a:prstGeom prst="roundRect">
            <a:avLst>
              <a:gd name="adj" fmla="val 20013"/>
            </a:avLst>
          </a:prstGeom>
          <a:solidFill>
            <a:srgbClr val="F2EEEE"/>
          </a:solidFill>
          <a:ln/>
        </p:spPr>
      </p:sp>
      <p:sp>
        <p:nvSpPr>
          <p:cNvPr id="14" name="Text 11"/>
          <p:cNvSpPr/>
          <p:nvPr/>
        </p:nvSpPr>
        <p:spPr>
          <a:xfrm>
            <a:off x="2293858" y="6265783"/>
            <a:ext cx="3436620" cy="317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Institutional Engagement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2293858" y="6717863"/>
            <a:ext cx="6066830" cy="6715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7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Seek panel appointments at arbitration centers. Participate in institutional committees and initiatives.</a:t>
            </a:r>
            <a:endParaRPr lang="en-US" sz="17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44339" y="785574"/>
            <a:ext cx="7327702" cy="534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Challenges in African Arbitration</a:t>
            </a:r>
            <a:endParaRPr lang="en-US" sz="3350" dirty="0"/>
          </a:p>
        </p:txBody>
      </p:sp>
      <p:sp>
        <p:nvSpPr>
          <p:cNvPr id="4" name="Shape 1"/>
          <p:cNvSpPr/>
          <p:nvPr/>
        </p:nvSpPr>
        <p:spPr>
          <a:xfrm>
            <a:off x="6144339" y="1601629"/>
            <a:ext cx="7828121" cy="1319570"/>
          </a:xfrm>
          <a:prstGeom prst="roundRect">
            <a:avLst>
              <a:gd name="adj" fmla="val 2137"/>
            </a:avLst>
          </a:prstGeom>
          <a:solidFill>
            <a:srgbClr val="F2EEEE"/>
          </a:solidFill>
          <a:ln/>
        </p:spPr>
      </p:sp>
      <p:sp>
        <p:nvSpPr>
          <p:cNvPr id="5" name="Text 2"/>
          <p:cNvSpPr/>
          <p:nvPr/>
        </p:nvSpPr>
        <p:spPr>
          <a:xfrm>
            <a:off x="6332339" y="1789628"/>
            <a:ext cx="2736413" cy="266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Enforcement Difficulties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6332339" y="2169319"/>
            <a:ext cx="7452122" cy="563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Some jurisdictions still resist recognition of foreign awards. Procedural hurdles delay enforcement in 35% of cases.</a:t>
            </a:r>
            <a:endParaRPr lang="en-US" sz="1450" dirty="0"/>
          </a:p>
        </p:txBody>
      </p:sp>
      <p:sp>
        <p:nvSpPr>
          <p:cNvPr id="7" name="Shape 4"/>
          <p:cNvSpPr/>
          <p:nvPr/>
        </p:nvSpPr>
        <p:spPr>
          <a:xfrm>
            <a:off x="6144339" y="3109198"/>
            <a:ext cx="7828121" cy="1319570"/>
          </a:xfrm>
          <a:prstGeom prst="roundRect">
            <a:avLst>
              <a:gd name="adj" fmla="val 2137"/>
            </a:avLst>
          </a:prstGeom>
          <a:solidFill>
            <a:srgbClr val="F2EEEE"/>
          </a:solidFill>
          <a:ln/>
        </p:spPr>
      </p:sp>
      <p:sp>
        <p:nvSpPr>
          <p:cNvPr id="8" name="Text 5"/>
          <p:cNvSpPr/>
          <p:nvPr/>
        </p:nvSpPr>
        <p:spPr>
          <a:xfrm>
            <a:off x="6332339" y="3297198"/>
            <a:ext cx="3024188" cy="266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Regulatory Inconsistencies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6332339" y="3676888"/>
            <a:ext cx="7452122" cy="563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Varying legal frameworks across borders complicate cross-jurisdictional practice. Harmonization efforts ongoing but incomplete.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6144339" y="4616768"/>
            <a:ext cx="7828121" cy="1319570"/>
          </a:xfrm>
          <a:prstGeom prst="roundRect">
            <a:avLst>
              <a:gd name="adj" fmla="val 2137"/>
            </a:avLst>
          </a:prstGeom>
          <a:solidFill>
            <a:srgbClr val="F2EEEE"/>
          </a:solidFill>
          <a:ln/>
        </p:spPr>
      </p:sp>
      <p:sp>
        <p:nvSpPr>
          <p:cNvPr id="11" name="Text 8"/>
          <p:cNvSpPr/>
          <p:nvPr/>
        </p:nvSpPr>
        <p:spPr>
          <a:xfrm>
            <a:off x="6332339" y="4804767"/>
            <a:ext cx="2361367" cy="266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Resource Limitations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6332339" y="5184458"/>
            <a:ext cx="7452122" cy="563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Smaller practitioners struggle with research access and technology costs. Economic disparities affect competitive landscape.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144339" y="6124337"/>
            <a:ext cx="7828121" cy="1319570"/>
          </a:xfrm>
          <a:prstGeom prst="roundRect">
            <a:avLst>
              <a:gd name="adj" fmla="val 2137"/>
            </a:avLst>
          </a:prstGeom>
          <a:solidFill>
            <a:srgbClr val="F2EEEE"/>
          </a:solidFill>
          <a:ln/>
        </p:spPr>
      </p:sp>
      <p:sp>
        <p:nvSpPr>
          <p:cNvPr id="14" name="Text 11"/>
          <p:cNvSpPr/>
          <p:nvPr/>
        </p:nvSpPr>
        <p:spPr>
          <a:xfrm>
            <a:off x="6332339" y="6312337"/>
            <a:ext cx="2343864" cy="266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Political Interference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6332339" y="6692027"/>
            <a:ext cx="7452122" cy="563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Government influence remains problematic in certain regions. Independence of arbitration requires continued vigilance.</a:t>
            </a:r>
            <a:endParaRPr lang="en-US" sz="14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1093827"/>
            <a:ext cx="9497854" cy="701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Future Trends: 2025 and Beyond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63798" y="2412087"/>
            <a:ext cx="2804874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AI Integration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63798" y="3009543"/>
            <a:ext cx="3898940" cy="1850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Artificial intelligence moving beyond document management into decision support systems. Predictive analytics for outcome forecasting gaining traction.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863798" y="5082421"/>
            <a:ext cx="3898940" cy="14806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Ethical frameworks for AI in arbitration developing alongside technological advances. Ensuring human oversight remains essential.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5372576" y="2412087"/>
            <a:ext cx="3898940" cy="701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Climate Dispute Resolution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5372576" y="3360182"/>
            <a:ext cx="3898940" cy="14806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Specialized mechanisms for climate change disputes emerging rapidly. Carbon credit disputes expected to rise 300% by 2027.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5372576" y="5062895"/>
            <a:ext cx="3898940" cy="1850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Environmental impact assessments becoming standard in multiple sectors. Green arbitration protocols expanding beyond procedural matters.</a:t>
            </a:r>
            <a:endParaRPr lang="en-US" sz="1900" dirty="0"/>
          </a:p>
        </p:txBody>
      </p:sp>
      <p:sp>
        <p:nvSpPr>
          <p:cNvPr id="9" name="Text 7"/>
          <p:cNvSpPr/>
          <p:nvPr/>
        </p:nvSpPr>
        <p:spPr>
          <a:xfrm>
            <a:off x="9881354" y="2412087"/>
            <a:ext cx="3540800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Digital Asset Arbitration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9881354" y="3009543"/>
            <a:ext cx="3898940" cy="1850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Cryptocurrency and blockchain disputes requiring specialized expertise. Four major institutions launched digital asset arbitration rules in 2024.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9881354" y="5082421"/>
            <a:ext cx="3898940" cy="14806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Smart contract automation of certain arbitration processes being piloted. Technical arbitrator qualifications evolving rapidly.</a:t>
            </a:r>
            <a:endParaRPr lang="en-US" sz="19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1313259"/>
            <a:ext cx="8588573" cy="701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Case Studies: Success Stories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18" y="2666286"/>
            <a:ext cx="3073837" cy="307383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2661" y="2666286"/>
            <a:ext cx="3073837" cy="3073837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3903" y="2666286"/>
            <a:ext cx="3073837" cy="3073837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5145" y="2666286"/>
            <a:ext cx="3073837" cy="3073837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863798" y="6175891"/>
            <a:ext cx="12902803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These success stories demonstrate the remarkable progress in African arbitration. Breakthroughs in representation, technology, and sustainability are transforming the field.</a:t>
            </a:r>
            <a:endParaRPr lang="en-US" sz="19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681" y="2666286"/>
            <a:ext cx="3139796" cy="3254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080" y="2650175"/>
            <a:ext cx="2059965" cy="308994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2092" y="427196"/>
            <a:ext cx="5743456" cy="440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Resources for Further Learning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542092" y="1176933"/>
            <a:ext cx="8059817" cy="511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40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45+</a:t>
            </a:r>
            <a:endParaRPr lang="en-US" sz="4000" dirty="0"/>
          </a:p>
        </p:txBody>
      </p:sp>
      <p:sp>
        <p:nvSpPr>
          <p:cNvPr id="5" name="Text 2"/>
          <p:cNvSpPr/>
          <p:nvPr/>
        </p:nvSpPr>
        <p:spPr>
          <a:xfrm>
            <a:off x="3691771" y="1881545"/>
            <a:ext cx="1760339" cy="220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Key Publications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542092" y="2194441"/>
            <a:ext cx="8059817" cy="232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2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Specialized journals and books on African arbitration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542092" y="2968823"/>
            <a:ext cx="8059817" cy="511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40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12</a:t>
            </a:r>
            <a:endParaRPr lang="en-US" sz="4000" dirty="0"/>
          </a:p>
        </p:txBody>
      </p:sp>
      <p:sp>
        <p:nvSpPr>
          <p:cNvPr id="8" name="Text 5"/>
          <p:cNvSpPr/>
          <p:nvPr/>
        </p:nvSpPr>
        <p:spPr>
          <a:xfrm>
            <a:off x="3592235" y="3673435"/>
            <a:ext cx="1959412" cy="220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Research Institutions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542092" y="3986332"/>
            <a:ext cx="8059817" cy="232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2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Think tanks dedicated to arbitration development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542092" y="4760714"/>
            <a:ext cx="8059817" cy="511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40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8</a:t>
            </a:r>
            <a:endParaRPr lang="en-US" sz="4000" dirty="0"/>
          </a:p>
        </p:txBody>
      </p:sp>
      <p:sp>
        <p:nvSpPr>
          <p:cNvPr id="11" name="Text 8"/>
          <p:cNvSpPr/>
          <p:nvPr/>
        </p:nvSpPr>
        <p:spPr>
          <a:xfrm>
            <a:off x="3691771" y="5465326"/>
            <a:ext cx="1760339" cy="220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Online Platforms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542092" y="5778222"/>
            <a:ext cx="8059817" cy="232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2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Digital learning resources with specialized content</a:t>
            </a:r>
            <a:endParaRPr lang="en-US" sz="1200" dirty="0"/>
          </a:p>
        </p:txBody>
      </p:sp>
      <p:sp>
        <p:nvSpPr>
          <p:cNvPr id="13" name="Text 10"/>
          <p:cNvSpPr/>
          <p:nvPr/>
        </p:nvSpPr>
        <p:spPr>
          <a:xfrm>
            <a:off x="542092" y="6552605"/>
            <a:ext cx="8059817" cy="511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40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25+</a:t>
            </a:r>
            <a:endParaRPr lang="en-US" sz="4000" dirty="0"/>
          </a:p>
        </p:txBody>
      </p:sp>
      <p:sp>
        <p:nvSpPr>
          <p:cNvPr id="14" name="Text 11"/>
          <p:cNvSpPr/>
          <p:nvPr/>
        </p:nvSpPr>
        <p:spPr>
          <a:xfrm>
            <a:off x="3639979" y="7257217"/>
            <a:ext cx="1863923" cy="220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Annual Conferences</a:t>
            </a:r>
            <a:endParaRPr lang="en-US" sz="1350" dirty="0"/>
          </a:p>
        </p:txBody>
      </p:sp>
      <p:sp>
        <p:nvSpPr>
          <p:cNvPr id="15" name="Text 12"/>
          <p:cNvSpPr/>
          <p:nvPr/>
        </p:nvSpPr>
        <p:spPr>
          <a:xfrm>
            <a:off x="542092" y="7570113"/>
            <a:ext cx="8059817" cy="232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2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Networking events across the continent</a:t>
            </a:r>
            <a:endParaRPr lang="en-US" sz="12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9378" y="582335"/>
            <a:ext cx="11256526" cy="6001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Conclusion: The Future of African Arbitration</a:t>
            </a:r>
            <a:endParaRPr lang="en-US" sz="3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255" y="1605082"/>
            <a:ext cx="1301948" cy="116621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8699" y="2145744"/>
            <a:ext cx="297061" cy="37135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889421" y="1816298"/>
            <a:ext cx="2400895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Global Influence</a:t>
            </a:r>
            <a:endParaRPr lang="en-US" sz="1850" dirty="0"/>
          </a:p>
        </p:txBody>
      </p:sp>
      <p:sp>
        <p:nvSpPr>
          <p:cNvPr id="6" name="Text 2"/>
          <p:cNvSpPr/>
          <p:nvPr/>
        </p:nvSpPr>
        <p:spPr>
          <a:xfrm>
            <a:off x="4889421" y="2243138"/>
            <a:ext cx="4729043" cy="316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Shaping international arbitration norms and practices</a:t>
            </a:r>
            <a:endParaRPr lang="en-US" sz="1650" dirty="0"/>
          </a:p>
        </p:txBody>
      </p:sp>
      <p:sp>
        <p:nvSpPr>
          <p:cNvPr id="7" name="Shape 3"/>
          <p:cNvSpPr/>
          <p:nvPr/>
        </p:nvSpPr>
        <p:spPr>
          <a:xfrm>
            <a:off x="4730948" y="2788087"/>
            <a:ext cx="9107329" cy="11430"/>
          </a:xfrm>
          <a:prstGeom prst="roundRect">
            <a:avLst>
              <a:gd name="adj" fmla="val 277272"/>
            </a:avLst>
          </a:prstGeom>
          <a:solidFill>
            <a:srgbClr val="D8D4D4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5222" y="2824043"/>
            <a:ext cx="2604016" cy="1166217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8580" y="3221474"/>
            <a:ext cx="297061" cy="371356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540454" y="3035260"/>
            <a:ext cx="2405420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Diverse Leadership</a:t>
            </a:r>
            <a:endParaRPr lang="en-US" sz="1850" dirty="0"/>
          </a:p>
        </p:txBody>
      </p:sp>
      <p:sp>
        <p:nvSpPr>
          <p:cNvPr id="11" name="Text 5"/>
          <p:cNvSpPr/>
          <p:nvPr/>
        </p:nvSpPr>
        <p:spPr>
          <a:xfrm>
            <a:off x="5540454" y="3462099"/>
            <a:ext cx="4940379" cy="316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Inclusive representation creating competitive advantage</a:t>
            </a:r>
            <a:endParaRPr lang="en-US" sz="1650" dirty="0"/>
          </a:p>
        </p:txBody>
      </p:sp>
      <p:sp>
        <p:nvSpPr>
          <p:cNvPr id="12" name="Shape 6"/>
          <p:cNvSpPr/>
          <p:nvPr/>
        </p:nvSpPr>
        <p:spPr>
          <a:xfrm>
            <a:off x="5381982" y="4007048"/>
            <a:ext cx="8456295" cy="11430"/>
          </a:xfrm>
          <a:prstGeom prst="roundRect">
            <a:avLst>
              <a:gd name="adj" fmla="val 277272"/>
            </a:avLst>
          </a:prstGeom>
          <a:solidFill>
            <a:srgbClr val="D8D4D4"/>
          </a:solidFill>
          <a:ln/>
        </p:spPr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4188" y="4043005"/>
            <a:ext cx="3905964" cy="1166217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8580" y="4440436"/>
            <a:ext cx="297061" cy="371356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191369" y="4254222"/>
            <a:ext cx="3178731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Sustainability Integration</a:t>
            </a:r>
            <a:endParaRPr lang="en-US" sz="1850" dirty="0"/>
          </a:p>
        </p:txBody>
      </p:sp>
      <p:sp>
        <p:nvSpPr>
          <p:cNvPr id="16" name="Text 8"/>
          <p:cNvSpPr/>
          <p:nvPr/>
        </p:nvSpPr>
        <p:spPr>
          <a:xfrm>
            <a:off x="6191369" y="4681061"/>
            <a:ext cx="4208383" cy="316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Environmental and ethical principles at the core</a:t>
            </a:r>
            <a:endParaRPr lang="en-US" sz="1650" dirty="0"/>
          </a:p>
        </p:txBody>
      </p:sp>
      <p:sp>
        <p:nvSpPr>
          <p:cNvPr id="17" name="Shape 9"/>
          <p:cNvSpPr/>
          <p:nvPr/>
        </p:nvSpPr>
        <p:spPr>
          <a:xfrm>
            <a:off x="6032897" y="5226010"/>
            <a:ext cx="7805380" cy="11430"/>
          </a:xfrm>
          <a:prstGeom prst="roundRect">
            <a:avLst>
              <a:gd name="adj" fmla="val 277272"/>
            </a:avLst>
          </a:prstGeom>
          <a:solidFill>
            <a:srgbClr val="D8D4D4"/>
          </a:solidFill>
          <a:ln/>
        </p:spPr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154" y="5261967"/>
            <a:ext cx="5208032" cy="1166217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78580" y="5659398"/>
            <a:ext cx="297061" cy="371356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6842403" y="5473184"/>
            <a:ext cx="3748802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Technological Transformation</a:t>
            </a:r>
            <a:endParaRPr lang="en-US" sz="1850" dirty="0"/>
          </a:p>
        </p:txBody>
      </p:sp>
      <p:sp>
        <p:nvSpPr>
          <p:cNvPr id="21" name="Text 11"/>
          <p:cNvSpPr/>
          <p:nvPr/>
        </p:nvSpPr>
        <p:spPr>
          <a:xfrm>
            <a:off x="6842403" y="5900023"/>
            <a:ext cx="3988237" cy="316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Innovation driving efficiency and accessibility</a:t>
            </a:r>
            <a:endParaRPr lang="en-US" sz="1650" dirty="0"/>
          </a:p>
        </p:txBody>
      </p:sp>
      <p:sp>
        <p:nvSpPr>
          <p:cNvPr id="22" name="Shape 12"/>
          <p:cNvSpPr/>
          <p:nvPr/>
        </p:nvSpPr>
        <p:spPr>
          <a:xfrm>
            <a:off x="6683931" y="6444972"/>
            <a:ext cx="7154347" cy="11430"/>
          </a:xfrm>
          <a:prstGeom prst="roundRect">
            <a:avLst>
              <a:gd name="adj" fmla="val 277272"/>
            </a:avLst>
          </a:prstGeom>
          <a:solidFill>
            <a:srgbClr val="D8D4D4"/>
          </a:solidFill>
          <a:ln/>
        </p:spPr>
      </p:sp>
      <p:pic>
        <p:nvPicPr>
          <p:cNvPr id="23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2239" y="6480929"/>
            <a:ext cx="6509980" cy="1166217"/>
          </a:xfrm>
          <a:prstGeom prst="rect">
            <a:avLst/>
          </a:prstGeom>
        </p:spPr>
      </p:pic>
      <p:pic>
        <p:nvPicPr>
          <p:cNvPr id="24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78580" y="6878360"/>
            <a:ext cx="297061" cy="371356"/>
          </a:xfrm>
          <a:prstGeom prst="rect">
            <a:avLst/>
          </a:prstGeom>
        </p:spPr>
      </p:pic>
      <p:sp>
        <p:nvSpPr>
          <p:cNvPr id="25" name="Text 13"/>
          <p:cNvSpPr/>
          <p:nvPr/>
        </p:nvSpPr>
        <p:spPr>
          <a:xfrm>
            <a:off x="7493437" y="6692146"/>
            <a:ext cx="2400895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Continued Growth</a:t>
            </a:r>
            <a:endParaRPr lang="en-US" sz="1850" dirty="0"/>
          </a:p>
        </p:txBody>
      </p:sp>
      <p:sp>
        <p:nvSpPr>
          <p:cNvPr id="26" name="Text 14"/>
          <p:cNvSpPr/>
          <p:nvPr/>
        </p:nvSpPr>
        <p:spPr>
          <a:xfrm>
            <a:off x="7493437" y="7118985"/>
            <a:ext cx="3043476" cy="316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Projected 200% expansion by 2030</a:t>
            </a:r>
            <a:endParaRPr lang="en-US" sz="165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195426" y="3624415"/>
            <a:ext cx="4830305" cy="6001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AI and The Future of </a:t>
            </a:r>
          </a:p>
          <a:p>
            <a:pPr marL="0" indent="0" algn="l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African Arbitration</a:t>
            </a:r>
            <a:endParaRPr lang="en-US" sz="3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6255" y="1605082"/>
            <a:ext cx="1301948" cy="1166217"/>
          </a:xfrm>
          <a:prstGeom prst="rect">
            <a:avLst/>
          </a:prstGeom>
        </p:spPr>
      </p:pic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5198" y="333828"/>
            <a:ext cx="2604016" cy="1166217"/>
          </a:xfrm>
          <a:prstGeom prst="rect">
            <a:avLst/>
          </a:prstGeom>
        </p:spPr>
      </p:pic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1130" y="2210615"/>
            <a:ext cx="3905964" cy="1166217"/>
          </a:xfrm>
          <a:prstGeom prst="rect">
            <a:avLst/>
          </a:prstGeom>
        </p:spPr>
      </p:pic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1056" y="5055300"/>
            <a:ext cx="5208032" cy="116621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7602451" y="6596742"/>
            <a:ext cx="5423280" cy="11259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44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Meet Michael Smith</a:t>
            </a: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</a:rPr>
              <a:t>Lead AI </a:t>
            </a:r>
            <a:r>
              <a:rPr lang="en-US" sz="2800" b="1" dirty="0" err="1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</a:rPr>
              <a:t>Facilitaor</a:t>
            </a:r>
            <a:r>
              <a:rPr lang="en-US" sz="28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</a:rPr>
              <a:t> , CIMA</a:t>
            </a:r>
            <a:endParaRPr lang="en-US" sz="2800" dirty="0"/>
          </a:p>
        </p:txBody>
      </p:sp>
      <p:pic>
        <p:nvPicPr>
          <p:cNvPr id="30" name="WhatsApp Video 2025-05-25 at 3.25.57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053" y="-124540"/>
            <a:ext cx="462915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7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4824" y="869990"/>
            <a:ext cx="7687151" cy="11825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African Arbitration: Growth &amp; Transformation</a:t>
            </a:r>
            <a:endParaRPr lang="en-US" sz="37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824" y="2364700"/>
            <a:ext cx="1040606" cy="124872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67612" y="2572822"/>
            <a:ext cx="2365177" cy="295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Rapid Growth</a:t>
            </a:r>
            <a:endParaRPr lang="en-US" sz="1850" dirty="0"/>
          </a:p>
        </p:txBody>
      </p:sp>
      <p:sp>
        <p:nvSpPr>
          <p:cNvPr id="6" name="Text 2"/>
          <p:cNvSpPr/>
          <p:nvPr/>
        </p:nvSpPr>
        <p:spPr>
          <a:xfrm>
            <a:off x="7567612" y="2993231"/>
            <a:ext cx="6334363" cy="312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Arbitration cases across Africa increased by 35% through 2024-2025.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4824" y="3613428"/>
            <a:ext cx="1040606" cy="124872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67612" y="3821549"/>
            <a:ext cx="2365177" cy="295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Shifting Centers</a:t>
            </a: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7567612" y="4241959"/>
            <a:ext cx="6334363" cy="312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New arbitration hubs emerging beyond traditional locations.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4824" y="4862155"/>
            <a:ext cx="1040606" cy="124872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67612" y="5070277"/>
            <a:ext cx="2769037" cy="295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ICCA-KIAC Conference</a:t>
            </a:r>
            <a:endParaRPr lang="en-US" sz="1850" dirty="0"/>
          </a:p>
        </p:txBody>
      </p:sp>
      <p:sp>
        <p:nvSpPr>
          <p:cNvPr id="12" name="Text 6"/>
          <p:cNvSpPr/>
          <p:nvPr/>
        </p:nvSpPr>
        <p:spPr>
          <a:xfrm>
            <a:off x="7567612" y="5490686"/>
            <a:ext cx="6334363" cy="312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Landmark event scheduled for June 5, 2025 in Kigali, Rwanda.</a:t>
            </a:r>
            <a:endParaRPr lang="en-US" sz="16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4824" y="6110883"/>
            <a:ext cx="1040606" cy="1248728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567612" y="6319004"/>
            <a:ext cx="3104078" cy="295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CIMA’s Qualitative Development Push</a:t>
            </a:r>
            <a:endParaRPr lang="en-US" sz="1850" dirty="0"/>
          </a:p>
        </p:txBody>
      </p:sp>
      <p:sp>
        <p:nvSpPr>
          <p:cNvPr id="15" name="Text 8"/>
          <p:cNvSpPr/>
          <p:nvPr/>
        </p:nvSpPr>
        <p:spPr>
          <a:xfrm>
            <a:off x="7567612" y="6739414"/>
            <a:ext cx="6334363" cy="312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CIMA is pushing for improved frameworks and institutional </a:t>
            </a:r>
          </a:p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capacity building across jurisdictions.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04982" y="649248"/>
            <a:ext cx="7534037" cy="13065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Key African Arbitration Developments (2024)</a:t>
            </a:r>
            <a:endParaRPr lang="en-US" sz="4100" dirty="0"/>
          </a:p>
        </p:txBody>
      </p:sp>
      <p:sp>
        <p:nvSpPr>
          <p:cNvPr id="4" name="Shape 1"/>
          <p:cNvSpPr/>
          <p:nvPr/>
        </p:nvSpPr>
        <p:spPr>
          <a:xfrm>
            <a:off x="804982" y="2300764"/>
            <a:ext cx="517446" cy="517446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899" y="2363510"/>
            <a:ext cx="313611" cy="39195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52337" y="2379821"/>
            <a:ext cx="2697599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Legislative Reforms</a:t>
            </a:r>
            <a:endParaRPr lang="en-US" sz="2050" dirty="0"/>
          </a:p>
        </p:txBody>
      </p:sp>
      <p:sp>
        <p:nvSpPr>
          <p:cNvPr id="7" name="Text 3"/>
          <p:cNvSpPr/>
          <p:nvPr/>
        </p:nvSpPr>
        <p:spPr>
          <a:xfrm>
            <a:off x="1552337" y="2844403"/>
            <a:ext cx="6786682" cy="6900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8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Multiple jurisdictions modernized arbitration laws to align with international standards.</a:t>
            </a:r>
            <a:endParaRPr lang="en-US" sz="1800" dirty="0"/>
          </a:p>
        </p:txBody>
      </p:sp>
      <p:sp>
        <p:nvSpPr>
          <p:cNvPr id="8" name="Shape 4"/>
          <p:cNvSpPr/>
          <p:nvPr/>
        </p:nvSpPr>
        <p:spPr>
          <a:xfrm>
            <a:off x="804982" y="3994428"/>
            <a:ext cx="517446" cy="517446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899" y="4057174"/>
            <a:ext cx="313611" cy="39195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552337" y="4073485"/>
            <a:ext cx="2613660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Judicial Support</a:t>
            </a:r>
            <a:endParaRPr lang="en-US" sz="2050" dirty="0"/>
          </a:p>
        </p:txBody>
      </p:sp>
      <p:sp>
        <p:nvSpPr>
          <p:cNvPr id="11" name="Text 6"/>
          <p:cNvSpPr/>
          <p:nvPr/>
        </p:nvSpPr>
        <p:spPr>
          <a:xfrm>
            <a:off x="1552337" y="4538067"/>
            <a:ext cx="6786682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8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Courts increasingly uphold arbitration agreements and awards.</a:t>
            </a:r>
            <a:endParaRPr lang="en-US" sz="1800" dirty="0"/>
          </a:p>
        </p:txBody>
      </p:sp>
      <p:sp>
        <p:nvSpPr>
          <p:cNvPr id="12" name="Shape 7"/>
          <p:cNvSpPr/>
          <p:nvPr/>
        </p:nvSpPr>
        <p:spPr>
          <a:xfrm>
            <a:off x="804982" y="5343049"/>
            <a:ext cx="517446" cy="517446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899" y="5405795"/>
            <a:ext cx="313611" cy="39195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52337" y="5422106"/>
            <a:ext cx="2768441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Institutional Growth</a:t>
            </a:r>
            <a:endParaRPr lang="en-US" sz="2050" dirty="0"/>
          </a:p>
        </p:txBody>
      </p:sp>
      <p:sp>
        <p:nvSpPr>
          <p:cNvPr id="15" name="Text 9"/>
          <p:cNvSpPr/>
          <p:nvPr/>
        </p:nvSpPr>
        <p:spPr>
          <a:xfrm>
            <a:off x="1552337" y="5886688"/>
            <a:ext cx="6786682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8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Regional arbitration centers reported 40% increase in caseload.</a:t>
            </a:r>
            <a:endParaRPr lang="en-US" sz="1800" dirty="0"/>
          </a:p>
        </p:txBody>
      </p:sp>
      <p:sp>
        <p:nvSpPr>
          <p:cNvPr id="16" name="Shape 10"/>
          <p:cNvSpPr/>
          <p:nvPr/>
        </p:nvSpPr>
        <p:spPr>
          <a:xfrm>
            <a:off x="804982" y="6691670"/>
            <a:ext cx="517446" cy="517446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899" y="6754416"/>
            <a:ext cx="313611" cy="391954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552337" y="6770727"/>
            <a:ext cx="3542586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Cross-Border Cooperation</a:t>
            </a:r>
            <a:endParaRPr lang="en-US" sz="2050" dirty="0"/>
          </a:p>
        </p:txBody>
      </p:sp>
      <p:sp>
        <p:nvSpPr>
          <p:cNvPr id="19" name="Text 12"/>
          <p:cNvSpPr/>
          <p:nvPr/>
        </p:nvSpPr>
        <p:spPr>
          <a:xfrm>
            <a:off x="1552337" y="7235309"/>
            <a:ext cx="6786682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8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Enhanced frameworks for recognition and enforcement of awards.</a:t>
            </a:r>
            <a:endParaRPr lang="en-US" sz="1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18729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2338" y="2668786"/>
            <a:ext cx="6556057" cy="497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CIMA's Arbitration Revolution</a:t>
            </a:r>
            <a:endParaRPr lang="en-US" sz="3100" dirty="0"/>
          </a:p>
        </p:txBody>
      </p:sp>
      <p:sp>
        <p:nvSpPr>
          <p:cNvPr id="4" name="Shape 1"/>
          <p:cNvSpPr/>
          <p:nvPr/>
        </p:nvSpPr>
        <p:spPr>
          <a:xfrm>
            <a:off x="7303770" y="3428286"/>
            <a:ext cx="22860" cy="4319707"/>
          </a:xfrm>
          <a:prstGeom prst="roundRect">
            <a:avLst>
              <a:gd name="adj" fmla="val 114821"/>
            </a:avLst>
          </a:prstGeom>
          <a:solidFill>
            <a:srgbClr val="D8D4D4"/>
          </a:solidFill>
          <a:ln/>
        </p:spPr>
      </p:sp>
      <p:sp>
        <p:nvSpPr>
          <p:cNvPr id="5" name="Shape 2"/>
          <p:cNvSpPr/>
          <p:nvPr/>
        </p:nvSpPr>
        <p:spPr>
          <a:xfrm>
            <a:off x="6616303" y="3613666"/>
            <a:ext cx="524947" cy="22860"/>
          </a:xfrm>
          <a:prstGeom prst="roundRect">
            <a:avLst>
              <a:gd name="adj" fmla="val 114821"/>
            </a:avLst>
          </a:prstGeom>
          <a:solidFill>
            <a:srgbClr val="D8D4D4"/>
          </a:solidFill>
          <a:ln/>
        </p:spPr>
      </p:sp>
      <p:sp>
        <p:nvSpPr>
          <p:cNvPr id="6" name="Shape 3"/>
          <p:cNvSpPr/>
          <p:nvPr/>
        </p:nvSpPr>
        <p:spPr>
          <a:xfrm>
            <a:off x="7118390" y="3428286"/>
            <a:ext cx="393621" cy="393621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899" y="3475970"/>
            <a:ext cx="238601" cy="29825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660219" y="3488412"/>
            <a:ext cx="2780109" cy="248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CIMA 2024 Oxfordshire-Africa Conference</a:t>
            </a:r>
            <a:endParaRPr lang="en-US" sz="1550" dirty="0"/>
          </a:p>
        </p:txBody>
      </p:sp>
      <p:sp>
        <p:nvSpPr>
          <p:cNvPr id="9" name="Text 5"/>
          <p:cNvSpPr/>
          <p:nvPr/>
        </p:nvSpPr>
        <p:spPr>
          <a:xfrm>
            <a:off x="612338" y="3841790"/>
            <a:ext cx="5827990" cy="262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050"/>
              </a:lnSpc>
              <a:buNone/>
            </a:pPr>
            <a:r>
              <a:rPr lang="en-US" sz="13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Pivotal arbitration framework developed at Worcester College, </a:t>
            </a:r>
          </a:p>
          <a:p>
            <a:pPr marL="0" indent="0" algn="r">
              <a:lnSpc>
                <a:spcPts val="2050"/>
              </a:lnSpc>
              <a:buNone/>
            </a:pPr>
            <a:r>
              <a:rPr lang="en-US" sz="13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Oxford University to modernize dispute resolution in Africa ORD.</a:t>
            </a:r>
            <a:endParaRPr lang="en-US" sz="1350" dirty="0"/>
          </a:p>
        </p:txBody>
      </p:sp>
      <p:sp>
        <p:nvSpPr>
          <p:cNvPr id="10" name="Shape 6"/>
          <p:cNvSpPr/>
          <p:nvPr/>
        </p:nvSpPr>
        <p:spPr>
          <a:xfrm>
            <a:off x="7489150" y="4663440"/>
            <a:ext cx="524947" cy="22860"/>
          </a:xfrm>
          <a:prstGeom prst="roundRect">
            <a:avLst>
              <a:gd name="adj" fmla="val 114821"/>
            </a:avLst>
          </a:prstGeom>
          <a:solidFill>
            <a:srgbClr val="D8D4D4"/>
          </a:solidFill>
          <a:ln/>
        </p:spPr>
      </p:sp>
      <p:sp>
        <p:nvSpPr>
          <p:cNvPr id="11" name="Shape 7"/>
          <p:cNvSpPr/>
          <p:nvPr/>
        </p:nvSpPr>
        <p:spPr>
          <a:xfrm>
            <a:off x="7118390" y="4478060"/>
            <a:ext cx="393621" cy="393621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5899" y="4525744"/>
            <a:ext cx="238601" cy="298252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8190071" y="4538186"/>
            <a:ext cx="2807970" cy="248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Pro-Arbitration Engagement an Training with African </a:t>
            </a:r>
          </a:p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Bar Associations</a:t>
            </a:r>
            <a:endParaRPr lang="en-US" sz="1550" dirty="0"/>
          </a:p>
        </p:txBody>
      </p:sp>
      <p:sp>
        <p:nvSpPr>
          <p:cNvPr id="14" name="Text 9"/>
          <p:cNvSpPr/>
          <p:nvPr/>
        </p:nvSpPr>
        <p:spPr>
          <a:xfrm>
            <a:off x="8190071" y="5022830"/>
            <a:ext cx="5827990" cy="262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Law Society of Sierra Lone, Liberia and Ghana  consistently upholding </a:t>
            </a:r>
          </a:p>
          <a:p>
            <a:pPr marL="0" indent="0" algn="l">
              <a:lnSpc>
                <a:spcPts val="2050"/>
              </a:lnSpc>
              <a:buNone/>
            </a:pPr>
            <a:r>
              <a:rPr lang="en-US" sz="13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interest in Arbitration and mediation.</a:t>
            </a:r>
            <a:endParaRPr lang="en-US" sz="1350" dirty="0"/>
          </a:p>
        </p:txBody>
      </p:sp>
      <p:sp>
        <p:nvSpPr>
          <p:cNvPr id="15" name="Shape 10"/>
          <p:cNvSpPr/>
          <p:nvPr/>
        </p:nvSpPr>
        <p:spPr>
          <a:xfrm>
            <a:off x="6616303" y="5568315"/>
            <a:ext cx="524947" cy="22860"/>
          </a:xfrm>
          <a:prstGeom prst="roundRect">
            <a:avLst>
              <a:gd name="adj" fmla="val 114821"/>
            </a:avLst>
          </a:prstGeom>
          <a:solidFill>
            <a:srgbClr val="D8D4D4"/>
          </a:solidFill>
          <a:ln/>
        </p:spPr>
      </p:sp>
      <p:sp>
        <p:nvSpPr>
          <p:cNvPr id="16" name="Shape 11"/>
          <p:cNvSpPr/>
          <p:nvPr/>
        </p:nvSpPr>
        <p:spPr>
          <a:xfrm>
            <a:off x="7118390" y="5382935"/>
            <a:ext cx="393621" cy="393621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5899" y="5430619"/>
            <a:ext cx="238601" cy="298252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4097655" y="5443061"/>
            <a:ext cx="2342674" cy="248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Program with University of Ghana School of Law </a:t>
            </a:r>
            <a:endParaRPr lang="en-US" sz="1550" dirty="0"/>
          </a:p>
        </p:txBody>
      </p:sp>
      <p:sp>
        <p:nvSpPr>
          <p:cNvPr id="19" name="Text 13"/>
          <p:cNvSpPr/>
          <p:nvPr/>
        </p:nvSpPr>
        <p:spPr>
          <a:xfrm>
            <a:off x="612338" y="5796439"/>
            <a:ext cx="5827990" cy="262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050"/>
              </a:lnSpc>
              <a:buNone/>
            </a:pPr>
            <a:r>
              <a:rPr lang="en-US" sz="13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Groundbreaking Training with LLM. Maritime Programme</a:t>
            </a:r>
            <a:endParaRPr lang="en-US" sz="1350" dirty="0"/>
          </a:p>
        </p:txBody>
      </p:sp>
      <p:sp>
        <p:nvSpPr>
          <p:cNvPr id="20" name="Shape 14"/>
          <p:cNvSpPr/>
          <p:nvPr/>
        </p:nvSpPr>
        <p:spPr>
          <a:xfrm>
            <a:off x="7489150" y="6473309"/>
            <a:ext cx="524947" cy="22860"/>
          </a:xfrm>
          <a:prstGeom prst="roundRect">
            <a:avLst>
              <a:gd name="adj" fmla="val 114821"/>
            </a:avLst>
          </a:prstGeom>
          <a:solidFill>
            <a:srgbClr val="D8D4D4"/>
          </a:solidFill>
          <a:ln/>
        </p:spPr>
      </p:sp>
      <p:sp>
        <p:nvSpPr>
          <p:cNvPr id="21" name="Shape 15"/>
          <p:cNvSpPr/>
          <p:nvPr/>
        </p:nvSpPr>
        <p:spPr>
          <a:xfrm>
            <a:off x="7118390" y="6287929"/>
            <a:ext cx="393621" cy="393621"/>
          </a:xfrm>
          <a:prstGeom prst="roundRect">
            <a:avLst>
              <a:gd name="adj" fmla="val 6668"/>
            </a:avLst>
          </a:prstGeom>
          <a:solidFill>
            <a:srgbClr val="F2EEEE"/>
          </a:solidFill>
          <a:ln/>
        </p:spPr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5899" y="6335613"/>
            <a:ext cx="238601" cy="298252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8190071" y="6348055"/>
            <a:ext cx="2678787" cy="248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5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Pro-Arbitration Engagement an Training with</a:t>
            </a:r>
          </a:p>
          <a:p>
            <a:pPr>
              <a:lnSpc>
                <a:spcPts val="1950"/>
              </a:lnSpc>
            </a:pPr>
            <a:r>
              <a:rPr lang="en-US" sz="15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Law Society of Kenya / Uganda</a:t>
            </a:r>
            <a:endParaRPr lang="en-US" sz="1550" dirty="0"/>
          </a:p>
        </p:txBody>
      </p:sp>
      <p:sp>
        <p:nvSpPr>
          <p:cNvPr id="24" name="Text 17"/>
          <p:cNvSpPr/>
          <p:nvPr/>
        </p:nvSpPr>
        <p:spPr>
          <a:xfrm>
            <a:off x="8190071" y="6875025"/>
            <a:ext cx="5827990" cy="262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Precedent-setting $1.9M award successfully enforced.</a:t>
            </a:r>
            <a:endParaRPr lang="en-US" sz="1350" dirty="0"/>
          </a:p>
        </p:txBody>
      </p:sp>
      <p:pic>
        <p:nvPicPr>
          <p:cNvPr id="25" name="Picture 24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9" t="6915" r="13794" b="13101"/>
          <a:stretch/>
        </p:blipFill>
        <p:spPr bwMode="auto">
          <a:xfrm>
            <a:off x="7058024" y="2684601"/>
            <a:ext cx="514350" cy="5289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00100" y="951786"/>
            <a:ext cx="12573357" cy="649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0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Third-Party Funding: Game-Changer for Africa</a:t>
            </a:r>
            <a:endParaRPr lang="en-US" sz="40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359" y="2058472"/>
            <a:ext cx="1612463" cy="1261943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6797" y="2643426"/>
            <a:ext cx="321469" cy="40183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092422" y="2287072"/>
            <a:ext cx="2716292" cy="324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Exponential Growth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5092422" y="2748915"/>
            <a:ext cx="3936325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8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85% increase in TPF utilization since 2024</a:t>
            </a:r>
            <a:endParaRPr lang="en-US" sz="1800" dirty="0"/>
          </a:p>
        </p:txBody>
      </p:sp>
      <p:sp>
        <p:nvSpPr>
          <p:cNvPr id="7" name="Shape 3"/>
          <p:cNvSpPr/>
          <p:nvPr/>
        </p:nvSpPr>
        <p:spPr>
          <a:xfrm>
            <a:off x="4920972" y="3333750"/>
            <a:ext cx="8852178" cy="15240"/>
          </a:xfrm>
          <a:prstGeom prst="roundRect">
            <a:avLst>
              <a:gd name="adj" fmla="val 225026"/>
            </a:avLst>
          </a:prstGeom>
          <a:solidFill>
            <a:srgbClr val="D8D4D4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5068" y="3377565"/>
            <a:ext cx="3224927" cy="1261943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6797" y="3807619"/>
            <a:ext cx="321469" cy="401836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898594" y="3606165"/>
            <a:ext cx="2597944" cy="324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Access Expansion</a:t>
            </a:r>
            <a:endParaRPr lang="en-US" sz="2000" dirty="0"/>
          </a:p>
        </p:txBody>
      </p:sp>
      <p:sp>
        <p:nvSpPr>
          <p:cNvPr id="11" name="Text 5"/>
          <p:cNvSpPr/>
          <p:nvPr/>
        </p:nvSpPr>
        <p:spPr>
          <a:xfrm>
            <a:off x="5898594" y="4068008"/>
            <a:ext cx="5344239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8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Enabling participation for financially constrained parties</a:t>
            </a:r>
            <a:endParaRPr lang="en-US" sz="1800" dirty="0"/>
          </a:p>
        </p:txBody>
      </p:sp>
      <p:sp>
        <p:nvSpPr>
          <p:cNvPr id="12" name="Shape 6"/>
          <p:cNvSpPr/>
          <p:nvPr/>
        </p:nvSpPr>
        <p:spPr>
          <a:xfrm>
            <a:off x="5727144" y="4652843"/>
            <a:ext cx="8046006" cy="15240"/>
          </a:xfrm>
          <a:prstGeom prst="roundRect">
            <a:avLst>
              <a:gd name="adj" fmla="val 225026"/>
            </a:avLst>
          </a:prstGeom>
          <a:solidFill>
            <a:srgbClr val="D8D4D4"/>
          </a:solidFill>
          <a:ln/>
        </p:spPr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8895" y="4696658"/>
            <a:ext cx="4837390" cy="1261943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6797" y="5126712"/>
            <a:ext cx="321469" cy="401836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704886" y="4925258"/>
            <a:ext cx="2597944" cy="324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Key Sectors</a:t>
            </a:r>
            <a:endParaRPr lang="en-US" sz="2000" dirty="0"/>
          </a:p>
        </p:txBody>
      </p:sp>
      <p:sp>
        <p:nvSpPr>
          <p:cNvPr id="16" name="Text 8"/>
          <p:cNvSpPr/>
          <p:nvPr/>
        </p:nvSpPr>
        <p:spPr>
          <a:xfrm>
            <a:off x="6704886" y="5387102"/>
            <a:ext cx="5275659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8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Technology, construction, and energy lead in TPF usage</a:t>
            </a:r>
            <a:endParaRPr lang="en-US" sz="1800" dirty="0"/>
          </a:p>
        </p:txBody>
      </p:sp>
      <p:sp>
        <p:nvSpPr>
          <p:cNvPr id="17" name="Shape 9"/>
          <p:cNvSpPr/>
          <p:nvPr/>
        </p:nvSpPr>
        <p:spPr>
          <a:xfrm>
            <a:off x="6533436" y="5971937"/>
            <a:ext cx="7239714" cy="15240"/>
          </a:xfrm>
          <a:prstGeom prst="roundRect">
            <a:avLst>
              <a:gd name="adj" fmla="val 225026"/>
            </a:avLst>
          </a:prstGeom>
          <a:solidFill>
            <a:srgbClr val="D8D4D4"/>
          </a:solidFill>
          <a:ln/>
        </p:spPr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604" y="6015752"/>
            <a:ext cx="6449854" cy="1261943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6678" y="6445806"/>
            <a:ext cx="321469" cy="401836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7511058" y="6244352"/>
            <a:ext cx="2597944" cy="324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Regulatory Needs</a:t>
            </a:r>
            <a:endParaRPr lang="en-US" sz="2000" dirty="0"/>
          </a:p>
        </p:txBody>
      </p:sp>
      <p:sp>
        <p:nvSpPr>
          <p:cNvPr id="21" name="Text 11"/>
          <p:cNvSpPr/>
          <p:nvPr/>
        </p:nvSpPr>
        <p:spPr>
          <a:xfrm>
            <a:off x="7511058" y="6706195"/>
            <a:ext cx="4675346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8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Frameworks required to address ethical concerns</a:t>
            </a:r>
            <a:endParaRPr lang="en-US" sz="1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8058" y="659249"/>
            <a:ext cx="7827883" cy="1068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Emerging Arbitration Hubs in Africa</a:t>
            </a:r>
            <a:endParaRPr lang="en-US" sz="3350" dirty="0"/>
          </a:p>
        </p:txBody>
      </p:sp>
      <p:sp>
        <p:nvSpPr>
          <p:cNvPr id="4" name="Shape 1"/>
          <p:cNvSpPr/>
          <p:nvPr/>
        </p:nvSpPr>
        <p:spPr>
          <a:xfrm>
            <a:off x="658058" y="2009418"/>
            <a:ext cx="7827883" cy="1037749"/>
          </a:xfrm>
          <a:prstGeom prst="roundRect">
            <a:avLst>
              <a:gd name="adj" fmla="val 2718"/>
            </a:avLst>
          </a:prstGeom>
          <a:solidFill>
            <a:srgbClr val="F2EEEE"/>
          </a:solidFill>
          <a:ln/>
        </p:spPr>
      </p:sp>
      <p:sp>
        <p:nvSpPr>
          <p:cNvPr id="5" name="Text 2"/>
          <p:cNvSpPr/>
          <p:nvPr/>
        </p:nvSpPr>
        <p:spPr>
          <a:xfrm>
            <a:off x="846058" y="2197418"/>
            <a:ext cx="2136577" cy="267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Rwanda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846058" y="2577227"/>
            <a:ext cx="7451884" cy="2819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Positioning as East Africa's premier arbitration center. KIAC reported 65% case increase in 2024.</a:t>
            </a:r>
            <a:endParaRPr lang="en-US" sz="1450" dirty="0"/>
          </a:p>
        </p:txBody>
      </p:sp>
      <p:sp>
        <p:nvSpPr>
          <p:cNvPr id="7" name="Shape 4"/>
          <p:cNvSpPr/>
          <p:nvPr/>
        </p:nvSpPr>
        <p:spPr>
          <a:xfrm>
            <a:off x="658058" y="3235166"/>
            <a:ext cx="7827883" cy="1319689"/>
          </a:xfrm>
          <a:prstGeom prst="roundRect">
            <a:avLst>
              <a:gd name="adj" fmla="val 2137"/>
            </a:avLst>
          </a:prstGeom>
          <a:solidFill>
            <a:srgbClr val="F2EEEE"/>
          </a:solidFill>
          <a:ln/>
        </p:spPr>
      </p:sp>
      <p:sp>
        <p:nvSpPr>
          <p:cNvPr id="8" name="Text 5"/>
          <p:cNvSpPr/>
          <p:nvPr/>
        </p:nvSpPr>
        <p:spPr>
          <a:xfrm>
            <a:off x="846058" y="3423166"/>
            <a:ext cx="2136577" cy="267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South Africa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846058" y="3802975"/>
            <a:ext cx="7451884" cy="563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Reformed framework attracting international disputes. New International Arbitration Act fully implemented.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658058" y="4742855"/>
            <a:ext cx="7827883" cy="1319689"/>
          </a:xfrm>
          <a:prstGeom prst="roundRect">
            <a:avLst>
              <a:gd name="adj" fmla="val 2137"/>
            </a:avLst>
          </a:prstGeom>
          <a:solidFill>
            <a:srgbClr val="F2EEEE"/>
          </a:solidFill>
          <a:ln/>
        </p:spPr>
      </p:sp>
      <p:sp>
        <p:nvSpPr>
          <p:cNvPr id="11" name="Text 8"/>
          <p:cNvSpPr/>
          <p:nvPr/>
        </p:nvSpPr>
        <p:spPr>
          <a:xfrm>
            <a:off x="846058" y="4930854"/>
            <a:ext cx="2136577" cy="267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North Africa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846058" y="5310664"/>
            <a:ext cx="7451884" cy="563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Egypt and Morocco developing specialized commercial arbitration facilities. CRCICA expanding operations.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58058" y="6250543"/>
            <a:ext cx="7827883" cy="1319689"/>
          </a:xfrm>
          <a:prstGeom prst="roundRect">
            <a:avLst>
              <a:gd name="adj" fmla="val 2137"/>
            </a:avLst>
          </a:prstGeom>
          <a:solidFill>
            <a:srgbClr val="F2EEEE"/>
          </a:solidFill>
          <a:ln/>
        </p:spPr>
      </p:sp>
      <p:sp>
        <p:nvSpPr>
          <p:cNvPr id="14" name="Text 11"/>
          <p:cNvSpPr/>
          <p:nvPr/>
        </p:nvSpPr>
        <p:spPr>
          <a:xfrm>
            <a:off x="846058" y="6438543"/>
            <a:ext cx="2136577" cy="267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West Africa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846058" y="6818352"/>
            <a:ext cx="7451884" cy="563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5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Regional cooperation through OHADA. Nigeria's new arbitration framework gaining prominence.</a:t>
            </a:r>
            <a:endParaRPr lang="en-US" sz="1450" dirty="0"/>
          </a:p>
        </p:txBody>
      </p:sp>
      <p:pic>
        <p:nvPicPr>
          <p:cNvPr id="16" name="Picture 1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9" t="6915" r="13794" b="13101"/>
          <a:stretch/>
        </p:blipFill>
        <p:spPr bwMode="auto">
          <a:xfrm>
            <a:off x="11614508" y="4509612"/>
            <a:ext cx="301267" cy="3100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1259324"/>
            <a:ext cx="9090660" cy="701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AfCFTA's Impact on Arbitration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63798" y="2783443"/>
            <a:ext cx="3823216" cy="701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Dispute Resolution Mechanisms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63798" y="3632716"/>
            <a:ext cx="3823216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Dedicated protocols for commercial conflicts within AfCFTA framework</a:t>
            </a:r>
            <a:endParaRPr lang="en-US" sz="19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180" y="2454235"/>
            <a:ext cx="4515922" cy="4515922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611" y="3188137"/>
            <a:ext cx="369213" cy="46160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43267" y="2958822"/>
            <a:ext cx="3816787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Cross-Border Frameworks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43267" y="3457456"/>
            <a:ext cx="3823335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CIMA engaging AfCFTA for streamlined procedures for multi-jurisdictional business disputes</a:t>
            </a:r>
            <a:endParaRPr lang="en-US" sz="19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7180" y="2454235"/>
            <a:ext cx="4515922" cy="4515922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3553" y="3572470"/>
            <a:ext cx="369213" cy="46160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43267" y="5401866"/>
            <a:ext cx="3227308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Harmonized Practices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43267" y="5900499"/>
            <a:ext cx="3823335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Standardization of arbitration procedures across member states</a:t>
            </a:r>
            <a:endParaRPr lang="en-US" sz="19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7180" y="2454235"/>
            <a:ext cx="4515922" cy="4515922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9219" y="5774412"/>
            <a:ext cx="369213" cy="461605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539597" y="5401866"/>
            <a:ext cx="3147417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Investment Protocols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863798" y="5900499"/>
            <a:ext cx="3823216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Specialized mechanisms for investor-state dispute resolution</a:t>
            </a:r>
            <a:endParaRPr lang="en-US" sz="190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7180" y="2454235"/>
            <a:ext cx="4515922" cy="4515922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7277" y="5390078"/>
            <a:ext cx="369213" cy="461605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9" t="6915" r="13794" b="13101"/>
          <a:stretch/>
        </p:blipFill>
        <p:spPr bwMode="auto">
          <a:xfrm>
            <a:off x="7058024" y="4517230"/>
            <a:ext cx="443989" cy="4565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5379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1049" y="3359587"/>
            <a:ext cx="11343799" cy="625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Case Study: Rwanda's Arbitration Evolution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771049" y="5307092"/>
            <a:ext cx="3024188" cy="220266"/>
          </a:xfrm>
          <a:prstGeom prst="roundRect">
            <a:avLst>
              <a:gd name="adj" fmla="val 15003"/>
            </a:avLst>
          </a:prstGeom>
          <a:solidFill>
            <a:srgbClr val="F2EEEE"/>
          </a:solidFill>
          <a:ln/>
        </p:spPr>
      </p:sp>
      <p:sp>
        <p:nvSpPr>
          <p:cNvPr id="5" name="Text 2"/>
          <p:cNvSpPr/>
          <p:nvPr/>
        </p:nvSpPr>
        <p:spPr>
          <a:xfrm>
            <a:off x="771049" y="5857756"/>
            <a:ext cx="2882384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ICCA Conference Host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71049" y="6302812"/>
            <a:ext cx="3024188" cy="13215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Selected to host prestigious International Council for Commercial Arbitration conference in June 2025.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4125635" y="4976693"/>
            <a:ext cx="3024307" cy="220266"/>
          </a:xfrm>
          <a:prstGeom prst="roundRect">
            <a:avLst>
              <a:gd name="adj" fmla="val 15003"/>
            </a:avLst>
          </a:prstGeom>
          <a:solidFill>
            <a:srgbClr val="F2EEEE"/>
          </a:solidFill>
          <a:ln/>
        </p:spPr>
      </p:sp>
      <p:sp>
        <p:nvSpPr>
          <p:cNvPr id="8" name="Text 5"/>
          <p:cNvSpPr/>
          <p:nvPr/>
        </p:nvSpPr>
        <p:spPr>
          <a:xfrm>
            <a:off x="4125635" y="5527357"/>
            <a:ext cx="3024307" cy="625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Revenue Authority Case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4125635" y="6285309"/>
            <a:ext cx="3024307" cy="9911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Landmark decision established finality of arbitral awards against government entities.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7480340" y="4646176"/>
            <a:ext cx="3024307" cy="220266"/>
          </a:xfrm>
          <a:prstGeom prst="roundRect">
            <a:avLst>
              <a:gd name="adj" fmla="val 15003"/>
            </a:avLst>
          </a:prstGeom>
          <a:solidFill>
            <a:srgbClr val="F2EEEE"/>
          </a:solidFill>
          <a:ln/>
        </p:spPr>
      </p:sp>
      <p:sp>
        <p:nvSpPr>
          <p:cNvPr id="11" name="Text 8"/>
          <p:cNvSpPr/>
          <p:nvPr/>
        </p:nvSpPr>
        <p:spPr>
          <a:xfrm>
            <a:off x="7480340" y="5196840"/>
            <a:ext cx="3024307" cy="625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Infrastructure Investment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7480340" y="5954792"/>
            <a:ext cx="3024307" cy="9911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$15M dedicated to arbitration facilities and practitioner training programs.</a:t>
            </a:r>
            <a:endParaRPr lang="en-US" sz="1700" dirty="0"/>
          </a:p>
        </p:txBody>
      </p:sp>
      <p:sp>
        <p:nvSpPr>
          <p:cNvPr id="13" name="Shape 10"/>
          <p:cNvSpPr/>
          <p:nvPr/>
        </p:nvSpPr>
        <p:spPr>
          <a:xfrm>
            <a:off x="10835045" y="4315778"/>
            <a:ext cx="3024307" cy="220266"/>
          </a:xfrm>
          <a:prstGeom prst="roundRect">
            <a:avLst>
              <a:gd name="adj" fmla="val 15003"/>
            </a:avLst>
          </a:prstGeom>
          <a:solidFill>
            <a:srgbClr val="F2EEEE"/>
          </a:solidFill>
          <a:ln/>
        </p:spPr>
      </p:sp>
      <p:sp>
        <p:nvSpPr>
          <p:cNvPr id="14" name="Text 11"/>
          <p:cNvSpPr/>
          <p:nvPr/>
        </p:nvSpPr>
        <p:spPr>
          <a:xfrm>
            <a:off x="10835045" y="4866442"/>
            <a:ext cx="3024307" cy="625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Neutral Venue Recognition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10835045" y="5624393"/>
            <a:ext cx="3024307" cy="9911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Growing selection as seat for disputes between parties from different African regions.</a:t>
            </a:r>
            <a:endParaRPr lang="en-US" sz="1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1425</Words>
  <Application>Microsoft Office PowerPoint</Application>
  <PresentationFormat>Custom</PresentationFormat>
  <Paragraphs>256</Paragraphs>
  <Slides>27</Slides>
  <Notes>27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Osei Dickson</cp:lastModifiedBy>
  <cp:revision>11</cp:revision>
  <dcterms:created xsi:type="dcterms:W3CDTF">2025-05-30T05:37:59Z</dcterms:created>
  <dcterms:modified xsi:type="dcterms:W3CDTF">2025-08-28T09:45:20Z</dcterms:modified>
</cp:coreProperties>
</file>